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5143500" type="screen16x9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753">
          <p15:clr>
            <a:srgbClr val="000000"/>
          </p15:clr>
        </p15:guide>
        <p15:guide id="2" pos="2858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jvBx2iaVMHB3dBWSTAAOUZz63C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9" d="100"/>
          <a:sy n="99" d="100"/>
        </p:scale>
        <p:origin x="-504" y="66"/>
      </p:cViewPr>
      <p:guideLst>
        <p:guide orient="horz" pos="1753"/>
        <p:guide pos="28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E9651-F53F-4439-B524-184FEA25C721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8611F-B254-45F2-A416-7510301B0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413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Clr>
                <a:schemeClr val="dk1"/>
              </a:buClr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</a:rPr>
              <a:pPr algn="r">
                <a:buClr>
                  <a:schemeClr val="dk1"/>
                </a:buClr>
                <a:buSzPts val="1200"/>
              </a:pPr>
              <a:t>‹#›</a:t>
            </a:fld>
            <a:endParaRPr lang="en-US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9608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790a27244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790a27244f_0_13:notes"/>
          <p:cNvSpPr txBox="1">
            <a:spLocks noGrp="1"/>
          </p:cNvSpPr>
          <p:nvPr>
            <p:ph type="body" idx="1"/>
          </p:nvPr>
        </p:nvSpPr>
        <p:spPr>
          <a:xfrm>
            <a:off x="731520" y="4620578"/>
            <a:ext cx="5852160" cy="378063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92" name="Google Shape;92;g1790a27244f_0_1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635"/>
          </a:xfrm>
          <a:prstGeom prst="rect">
            <a:avLst/>
          </a:prstGeom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Clr>
                <a:schemeClr val="dk1"/>
              </a:buClr>
              <a:buSzPts val="1200"/>
            </a:pPr>
            <a:fld id="{00000000-1234-1234-1234-123412341234}" type="slidenum">
              <a:rPr lang="en-US"/>
              <a:pPr algn="r">
                <a:buClr>
                  <a:schemeClr val="dk1"/>
                </a:buClr>
                <a:buSzPts val="1200"/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790a272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790a27244f_0_0:notes"/>
          <p:cNvSpPr txBox="1">
            <a:spLocks noGrp="1"/>
          </p:cNvSpPr>
          <p:nvPr>
            <p:ph type="body" idx="1"/>
          </p:nvPr>
        </p:nvSpPr>
        <p:spPr>
          <a:xfrm>
            <a:off x="731520" y="4620578"/>
            <a:ext cx="5852160" cy="378063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27" name="Google Shape;127;g1790a27244f_0_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635"/>
          </a:xfrm>
          <a:prstGeom prst="rect">
            <a:avLst/>
          </a:prstGeom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Clr>
                <a:schemeClr val="dk1"/>
              </a:buClr>
              <a:buSzPts val="1200"/>
            </a:pPr>
            <a:fld id="{00000000-1234-1234-1234-123412341234}" type="slidenum">
              <a:rPr lang="en-US"/>
              <a:pPr algn="r">
                <a:buClr>
                  <a:schemeClr val="dk1"/>
                </a:buClr>
                <a:buSzPts val="1200"/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44" name="Google Shape;1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body" idx="1"/>
          </p:nvPr>
        </p:nvSpPr>
        <p:spPr>
          <a:xfrm rot="5400000">
            <a:off x="2874963" y="-1217612"/>
            <a:ext cx="339407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00.9:8080/svn/LKVA_inv/OBH012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body" idx="1"/>
          </p:nvPr>
        </p:nvSpPr>
        <p:spPr>
          <a:xfrm>
            <a:off x="92075" y="52070"/>
            <a:ext cx="8771255" cy="4989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PROJECT INTRODUCTION</a:t>
            </a:r>
            <a:endParaRPr sz="2400" b="1" u="sng">
              <a:solidFill>
                <a:schemeClr val="accen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 b="1">
                <a:solidFill>
                  <a:schemeClr val="accent1"/>
                </a:solidFill>
              </a:rPr>
              <a:t>Project Name: OBH012 COMBO-Z 3200 48V</a:t>
            </a:r>
            <a:r>
              <a:rPr lang="en-US" sz="1800">
                <a:solidFill>
                  <a:schemeClr val="accent1"/>
                </a:solidFill>
              </a:rPr>
              <a:t> UPS</a:t>
            </a:r>
            <a:endParaRPr sz="1800" b="1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 b="1">
                <a:solidFill>
                  <a:schemeClr val="accent1"/>
                </a:solidFill>
              </a:rPr>
              <a:t>Objective- </a:t>
            </a:r>
            <a:r>
              <a:rPr lang="en-US" sz="1800">
                <a:solidFill>
                  <a:schemeClr val="accent1"/>
                </a:solidFill>
              </a:rPr>
              <a:t>Export Sales team required Static UPS 2800W with 48V battery bank and Some new different looks like New Bezel and Graphical LCD with Multi color.</a:t>
            </a:r>
            <a:endParaRPr sz="18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>
                <a:solidFill>
                  <a:schemeClr val="accent1"/>
                </a:solidFill>
              </a:rPr>
              <a:t>Scope-On  battery voltage range 42V to 58V, Maintain output current more than and equal to 9A at full load 2800w . Chassis must be compact from existing system.</a:t>
            </a:r>
            <a:endParaRPr sz="18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 b="1">
                <a:solidFill>
                  <a:schemeClr val="accent1"/>
                </a:solidFill>
              </a:rPr>
              <a:t>Measurement Goals - </a:t>
            </a:r>
            <a:r>
              <a:rPr lang="en-US" sz="1800">
                <a:solidFill>
                  <a:schemeClr val="accent1"/>
                </a:solidFill>
              </a:rPr>
              <a:t>Schedule Variance:±20%,Product Defect Density:0.10±0.02,Project’s Process Defect Density:0.20±0.02. </a:t>
            </a:r>
            <a:endParaRPr sz="18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 b="1">
                <a:solidFill>
                  <a:schemeClr val="accent1"/>
                </a:solidFill>
              </a:rPr>
              <a:t>Link to Project Data :</a:t>
            </a:r>
            <a:r>
              <a:rPr lang="en-US" sz="1800" b="1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http://192.168.100.9:8080/svn/LKVA_inv/OBH012/</a:t>
            </a:r>
            <a:endParaRPr sz="1800" u="sng">
              <a:solidFill>
                <a:srgbClr val="538CD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 b="1">
                <a:solidFill>
                  <a:schemeClr val="accent1"/>
                </a:solidFill>
              </a:rPr>
              <a:t>Team Size: </a:t>
            </a:r>
            <a:r>
              <a:rPr lang="en-US" sz="1800">
                <a:solidFill>
                  <a:schemeClr val="accent1"/>
                </a:solidFill>
              </a:rPr>
              <a:t>11 Nos.     </a:t>
            </a:r>
            <a:endParaRPr sz="18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 b="1">
                <a:solidFill>
                  <a:schemeClr val="accent1"/>
                </a:solidFill>
              </a:rPr>
              <a:t>Effort Size: </a:t>
            </a:r>
            <a:r>
              <a:rPr lang="en-US" sz="1800">
                <a:solidFill>
                  <a:schemeClr val="accent1"/>
                </a:solidFill>
              </a:rPr>
              <a:t>195 .28 hrs.   </a:t>
            </a:r>
            <a:endParaRPr sz="18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 b="1">
                <a:solidFill>
                  <a:schemeClr val="accent1"/>
                </a:solidFill>
              </a:rPr>
              <a:t>Timeline : 08</a:t>
            </a:r>
            <a:r>
              <a:rPr lang="en-US" sz="1800">
                <a:solidFill>
                  <a:schemeClr val="accent1"/>
                </a:solidFill>
              </a:rPr>
              <a:t>-09-2022 to 27-10-2022 </a:t>
            </a:r>
            <a:endParaRPr sz="18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 b="1">
                <a:solidFill>
                  <a:schemeClr val="accent1"/>
                </a:solidFill>
              </a:rPr>
              <a:t> Actual Scheduled Start to Finish Date:</a:t>
            </a:r>
            <a:r>
              <a:rPr lang="en-US" sz="1800">
                <a:solidFill>
                  <a:schemeClr val="accent1"/>
                </a:solidFill>
              </a:rPr>
              <a:t> 08-9-2022  to 31-10-22</a:t>
            </a:r>
            <a:endParaRPr sz="18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 b="1">
                <a:solidFill>
                  <a:schemeClr val="accent1"/>
                </a:solidFill>
              </a:rPr>
              <a:t>Target Customer :Export Market</a:t>
            </a:r>
            <a:endParaRPr sz="18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>
              <a:solidFill>
                <a:schemeClr val="accent1"/>
              </a:solidFill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1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OBH012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790a27244f_0_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5" name="Google Shape;95;g1790a27244f_0_13"/>
          <p:cNvSpPr txBox="1">
            <a:spLocks noGrp="1"/>
          </p:cNvSpPr>
          <p:nvPr>
            <p:ph type="title"/>
          </p:nvPr>
        </p:nvSpPr>
        <p:spPr>
          <a:xfrm>
            <a:off x="114300" y="120650"/>
            <a:ext cx="7356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b="1"/>
              <a:t>Requirement Development and Management Flow</a:t>
            </a:r>
            <a:br>
              <a:rPr lang="en-US" sz="2400" b="1"/>
            </a:br>
            <a:endParaRPr sz="2400"/>
          </a:p>
        </p:txBody>
      </p:sp>
      <p:sp>
        <p:nvSpPr>
          <p:cNvPr id="96" name="Google Shape;96;g1790a27244f_0_13"/>
          <p:cNvSpPr/>
          <p:nvPr/>
        </p:nvSpPr>
        <p:spPr>
          <a:xfrm>
            <a:off x="169875" y="1610175"/>
            <a:ext cx="1170600" cy="81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Capture Requirement and Analysis </a:t>
            </a:r>
            <a:endParaRPr sz="1200"/>
          </a:p>
        </p:txBody>
      </p:sp>
      <p:sp>
        <p:nvSpPr>
          <p:cNvPr id="97" name="Google Shape;97;g1790a27244f_0_13"/>
          <p:cNvSpPr/>
          <p:nvPr/>
        </p:nvSpPr>
        <p:spPr>
          <a:xfrm>
            <a:off x="1870738" y="1602225"/>
            <a:ext cx="810000" cy="81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Approval</a:t>
            </a:r>
            <a:endParaRPr sz="1200"/>
          </a:p>
        </p:txBody>
      </p:sp>
      <p:sp>
        <p:nvSpPr>
          <p:cNvPr id="98" name="Google Shape;98;g1790a27244f_0_13"/>
          <p:cNvSpPr/>
          <p:nvPr/>
        </p:nvSpPr>
        <p:spPr>
          <a:xfrm>
            <a:off x="4834200" y="1599825"/>
            <a:ext cx="1612200" cy="85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Develop the conceptual design document of hardware, Firmware, Mechanical</a:t>
            </a:r>
            <a:endParaRPr sz="1100"/>
          </a:p>
        </p:txBody>
      </p:sp>
      <p:cxnSp>
        <p:nvCxnSpPr>
          <p:cNvPr id="99" name="Google Shape;99;g1790a27244f_0_13"/>
          <p:cNvCxnSpPr>
            <a:stCxn id="96" idx="0"/>
            <a:endCxn id="97" idx="0"/>
          </p:cNvCxnSpPr>
          <p:nvPr/>
        </p:nvCxnSpPr>
        <p:spPr>
          <a:xfrm rot="-5400000">
            <a:off x="1511625" y="845925"/>
            <a:ext cx="7800" cy="1520700"/>
          </a:xfrm>
          <a:prstGeom prst="bentConnector3">
            <a:avLst>
              <a:gd name="adj1" fmla="val 5495192"/>
            </a:avLst>
          </a:prstGeom>
          <a:noFill/>
          <a:ln w="38100" cap="flat" cmpd="sng">
            <a:solidFill>
              <a:srgbClr val="BF9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0" name="Google Shape;100;g1790a27244f_0_13"/>
          <p:cNvCxnSpPr>
            <a:stCxn id="97" idx="3"/>
            <a:endCxn id="101" idx="1"/>
          </p:cNvCxnSpPr>
          <p:nvPr/>
        </p:nvCxnSpPr>
        <p:spPr>
          <a:xfrm>
            <a:off x="2680738" y="2009925"/>
            <a:ext cx="530400" cy="0"/>
          </a:xfrm>
          <a:prstGeom prst="straightConnector1">
            <a:avLst/>
          </a:prstGeom>
          <a:noFill/>
          <a:ln w="38100" cap="flat" cmpd="sng">
            <a:solidFill>
              <a:srgbClr val="A64D79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1" name="Google Shape;101;g1790a27244f_0_13"/>
          <p:cNvSpPr/>
          <p:nvPr/>
        </p:nvSpPr>
        <p:spPr>
          <a:xfrm>
            <a:off x="3211013" y="1602225"/>
            <a:ext cx="950400" cy="81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Make the FS and RTT</a:t>
            </a:r>
            <a:endParaRPr sz="1100"/>
          </a:p>
        </p:txBody>
      </p:sp>
      <p:cxnSp>
        <p:nvCxnSpPr>
          <p:cNvPr id="102" name="Google Shape;102;g1790a27244f_0_13"/>
          <p:cNvCxnSpPr>
            <a:stCxn id="101" idx="3"/>
            <a:endCxn id="98" idx="1"/>
          </p:cNvCxnSpPr>
          <p:nvPr/>
        </p:nvCxnSpPr>
        <p:spPr>
          <a:xfrm>
            <a:off x="4161413" y="2009925"/>
            <a:ext cx="672900" cy="18600"/>
          </a:xfrm>
          <a:prstGeom prst="straightConnector1">
            <a:avLst/>
          </a:prstGeom>
          <a:noFill/>
          <a:ln w="38100" cap="flat" cmpd="sng">
            <a:solidFill>
              <a:srgbClr val="A64D79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3" name="Google Shape;103;g1790a27244f_0_13"/>
          <p:cNvSpPr txBox="1"/>
          <p:nvPr/>
        </p:nvSpPr>
        <p:spPr>
          <a:xfrm>
            <a:off x="1870750" y="2742000"/>
            <a:ext cx="319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Requirement Change Request</a:t>
            </a:r>
            <a:endParaRPr b="1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1790a27244f_0_13"/>
          <p:cNvSpPr txBox="1"/>
          <p:nvPr/>
        </p:nvSpPr>
        <p:spPr>
          <a:xfrm>
            <a:off x="3875075" y="886264"/>
            <a:ext cx="124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>
                <a:solidFill>
                  <a:srgbClr val="7F6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Modified</a:t>
            </a:r>
            <a:endParaRPr b="1" i="1">
              <a:solidFill>
                <a:srgbClr val="7F6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g1790a27244f_0_13"/>
          <p:cNvSpPr/>
          <p:nvPr/>
        </p:nvSpPr>
        <p:spPr>
          <a:xfrm>
            <a:off x="7190775" y="1599825"/>
            <a:ext cx="1245600" cy="85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Make the module test cases and design implementation</a:t>
            </a:r>
            <a:endParaRPr sz="1100"/>
          </a:p>
        </p:txBody>
      </p:sp>
      <p:sp>
        <p:nvSpPr>
          <p:cNvPr id="106" name="Google Shape;106;g1790a27244f_0_13"/>
          <p:cNvSpPr/>
          <p:nvPr/>
        </p:nvSpPr>
        <p:spPr>
          <a:xfrm>
            <a:off x="4537075" y="3304250"/>
            <a:ext cx="1315500" cy="81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Make the system test case and validation</a:t>
            </a:r>
            <a:endParaRPr sz="1100"/>
          </a:p>
        </p:txBody>
      </p:sp>
      <p:sp>
        <p:nvSpPr>
          <p:cNvPr id="107" name="Google Shape;107;g1790a27244f_0_13"/>
          <p:cNvSpPr/>
          <p:nvPr/>
        </p:nvSpPr>
        <p:spPr>
          <a:xfrm>
            <a:off x="7199925" y="3275650"/>
            <a:ext cx="1245600" cy="81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Module testing and integration test case</a:t>
            </a:r>
            <a:endParaRPr sz="1100"/>
          </a:p>
        </p:txBody>
      </p:sp>
      <p:cxnSp>
        <p:nvCxnSpPr>
          <p:cNvPr id="108" name="Google Shape;108;g1790a27244f_0_13"/>
          <p:cNvCxnSpPr>
            <a:stCxn id="97" idx="0"/>
            <a:endCxn id="101" idx="0"/>
          </p:cNvCxnSpPr>
          <p:nvPr/>
        </p:nvCxnSpPr>
        <p:spPr>
          <a:xfrm rot="-5400000" flipH="1">
            <a:off x="2980738" y="897225"/>
            <a:ext cx="600" cy="1410600"/>
          </a:xfrm>
          <a:prstGeom prst="bentConnector3">
            <a:avLst>
              <a:gd name="adj1" fmla="val -68525000"/>
            </a:avLst>
          </a:prstGeom>
          <a:noFill/>
          <a:ln w="38100" cap="flat" cmpd="sng">
            <a:solidFill>
              <a:srgbClr val="BF9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9" name="Google Shape;109;g1790a27244f_0_13"/>
          <p:cNvCxnSpPr>
            <a:stCxn id="98" idx="3"/>
            <a:endCxn id="105" idx="1"/>
          </p:cNvCxnSpPr>
          <p:nvPr/>
        </p:nvCxnSpPr>
        <p:spPr>
          <a:xfrm>
            <a:off x="6446400" y="2028525"/>
            <a:ext cx="744300" cy="0"/>
          </a:xfrm>
          <a:prstGeom prst="straightConnector1">
            <a:avLst/>
          </a:prstGeom>
          <a:noFill/>
          <a:ln w="38100" cap="flat" cmpd="sng">
            <a:solidFill>
              <a:srgbClr val="A64D7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0" name="Google Shape;110;g1790a27244f_0_13"/>
          <p:cNvCxnSpPr>
            <a:stCxn id="107" idx="1"/>
            <a:endCxn id="106" idx="3"/>
          </p:cNvCxnSpPr>
          <p:nvPr/>
        </p:nvCxnSpPr>
        <p:spPr>
          <a:xfrm flipH="1">
            <a:off x="5852625" y="3683350"/>
            <a:ext cx="1347300" cy="28500"/>
          </a:xfrm>
          <a:prstGeom prst="straightConnector1">
            <a:avLst/>
          </a:prstGeom>
          <a:noFill/>
          <a:ln w="38100" cap="flat" cmpd="sng">
            <a:solidFill>
              <a:srgbClr val="A64D7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1" name="Google Shape;111;g1790a27244f_0_13"/>
          <p:cNvCxnSpPr>
            <a:stCxn id="101" idx="0"/>
            <a:endCxn id="98" idx="0"/>
          </p:cNvCxnSpPr>
          <p:nvPr/>
        </p:nvCxnSpPr>
        <p:spPr>
          <a:xfrm rot="-5400000">
            <a:off x="4662113" y="623925"/>
            <a:ext cx="2400" cy="1954200"/>
          </a:xfrm>
          <a:prstGeom prst="bentConnector3">
            <a:avLst>
              <a:gd name="adj1" fmla="val 17528125"/>
            </a:avLst>
          </a:prstGeom>
          <a:noFill/>
          <a:ln w="38100" cap="flat" cmpd="sng">
            <a:solidFill>
              <a:srgbClr val="BF9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2" name="Google Shape;112;g1790a27244f_0_13"/>
          <p:cNvCxnSpPr>
            <a:stCxn id="98" idx="0"/>
            <a:endCxn id="105" idx="0"/>
          </p:cNvCxnSpPr>
          <p:nvPr/>
        </p:nvCxnSpPr>
        <p:spPr>
          <a:xfrm rot="-5400000" flipH="1">
            <a:off x="6726600" y="513525"/>
            <a:ext cx="600" cy="2173200"/>
          </a:xfrm>
          <a:prstGeom prst="bentConnector3">
            <a:avLst>
              <a:gd name="adj1" fmla="val -69712500"/>
            </a:avLst>
          </a:prstGeom>
          <a:noFill/>
          <a:ln w="38100" cap="flat" cmpd="sng">
            <a:solidFill>
              <a:srgbClr val="BF9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3" name="Google Shape;113;g1790a27244f_0_13"/>
          <p:cNvCxnSpPr>
            <a:stCxn id="105" idx="0"/>
            <a:endCxn id="107" idx="2"/>
          </p:cNvCxnSpPr>
          <p:nvPr/>
        </p:nvCxnSpPr>
        <p:spPr>
          <a:xfrm rot="-5400000" flipH="1">
            <a:off x="6572625" y="2840775"/>
            <a:ext cx="2491200" cy="9300"/>
          </a:xfrm>
          <a:prstGeom prst="bentConnector5">
            <a:avLst>
              <a:gd name="adj1" fmla="val -16408"/>
              <a:gd name="adj2" fmla="val 11849194"/>
              <a:gd name="adj3" fmla="val 117031"/>
            </a:avLst>
          </a:prstGeom>
          <a:noFill/>
          <a:ln w="38100" cap="flat" cmpd="sng">
            <a:solidFill>
              <a:srgbClr val="BF9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4" name="Google Shape;114;g1790a27244f_0_13"/>
          <p:cNvCxnSpPr>
            <a:stCxn id="107" idx="2"/>
            <a:endCxn id="106" idx="2"/>
          </p:cNvCxnSpPr>
          <p:nvPr/>
        </p:nvCxnSpPr>
        <p:spPr>
          <a:xfrm rot="5400000">
            <a:off x="6494475" y="2791300"/>
            <a:ext cx="28500" cy="2628000"/>
          </a:xfrm>
          <a:prstGeom prst="bentConnector3">
            <a:avLst>
              <a:gd name="adj1" fmla="val 1455175"/>
            </a:avLst>
          </a:prstGeom>
          <a:noFill/>
          <a:ln w="38100" cap="flat" cmpd="sng">
            <a:solidFill>
              <a:srgbClr val="BF9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5" name="Google Shape;115;g1790a27244f_0_13"/>
          <p:cNvCxnSpPr>
            <a:stCxn id="105" idx="3"/>
            <a:endCxn id="107" idx="3"/>
          </p:cNvCxnSpPr>
          <p:nvPr/>
        </p:nvCxnSpPr>
        <p:spPr>
          <a:xfrm>
            <a:off x="8436375" y="2028525"/>
            <a:ext cx="9300" cy="1654800"/>
          </a:xfrm>
          <a:prstGeom prst="bentConnector3">
            <a:avLst>
              <a:gd name="adj1" fmla="val 3616129"/>
            </a:avLst>
          </a:prstGeom>
          <a:noFill/>
          <a:ln w="38100" cap="flat" cmpd="sng">
            <a:solidFill>
              <a:srgbClr val="A64D7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6" name="Google Shape;116;g1790a27244f_0_13"/>
          <p:cNvCxnSpPr>
            <a:stCxn id="96" idx="2"/>
          </p:cNvCxnSpPr>
          <p:nvPr/>
        </p:nvCxnSpPr>
        <p:spPr>
          <a:xfrm rot="-5400000" flipH="1">
            <a:off x="4095375" y="-914625"/>
            <a:ext cx="394200" cy="7074600"/>
          </a:xfrm>
          <a:prstGeom prst="bentConnector2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17" name="Google Shape;117;g1790a27244f_0_13"/>
          <p:cNvCxnSpPr>
            <a:stCxn id="97" idx="2"/>
          </p:cNvCxnSpPr>
          <p:nvPr/>
        </p:nvCxnSpPr>
        <p:spPr>
          <a:xfrm>
            <a:off x="2275738" y="2417625"/>
            <a:ext cx="900" cy="373800"/>
          </a:xfrm>
          <a:prstGeom prst="straightConnector1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8" name="Google Shape;118;g1790a27244f_0_13"/>
          <p:cNvCxnSpPr>
            <a:stCxn id="106" idx="0"/>
          </p:cNvCxnSpPr>
          <p:nvPr/>
        </p:nvCxnSpPr>
        <p:spPr>
          <a:xfrm rot="10800000">
            <a:off x="5181625" y="2829350"/>
            <a:ext cx="13200" cy="474900"/>
          </a:xfrm>
          <a:prstGeom prst="straightConnector1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9" name="Google Shape;119;g1790a27244f_0_13"/>
          <p:cNvCxnSpPr>
            <a:stCxn id="107" idx="0"/>
          </p:cNvCxnSpPr>
          <p:nvPr/>
        </p:nvCxnSpPr>
        <p:spPr>
          <a:xfrm rot="10800000">
            <a:off x="7820325" y="2819950"/>
            <a:ext cx="2400" cy="455700"/>
          </a:xfrm>
          <a:prstGeom prst="straightConnector1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0" name="Google Shape;120;g1790a27244f_0_13"/>
          <p:cNvCxnSpPr>
            <a:stCxn id="98" idx="2"/>
          </p:cNvCxnSpPr>
          <p:nvPr/>
        </p:nvCxnSpPr>
        <p:spPr>
          <a:xfrm>
            <a:off x="5640300" y="2457225"/>
            <a:ext cx="8100" cy="400800"/>
          </a:xfrm>
          <a:prstGeom prst="straightConnector1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1" name="Google Shape;121;g1790a27244f_0_13"/>
          <p:cNvCxnSpPr>
            <a:stCxn id="101" idx="2"/>
          </p:cNvCxnSpPr>
          <p:nvPr/>
        </p:nvCxnSpPr>
        <p:spPr>
          <a:xfrm>
            <a:off x="3686213" y="2417625"/>
            <a:ext cx="22200" cy="374100"/>
          </a:xfrm>
          <a:prstGeom prst="straightConnector1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2" name="Google Shape;122;g1790a27244f_0_13"/>
          <p:cNvCxnSpPr>
            <a:stCxn id="105" idx="2"/>
          </p:cNvCxnSpPr>
          <p:nvPr/>
        </p:nvCxnSpPr>
        <p:spPr>
          <a:xfrm>
            <a:off x="7813575" y="2457225"/>
            <a:ext cx="6600" cy="362400"/>
          </a:xfrm>
          <a:prstGeom prst="straightConnector1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3" name="Google Shape;123;g1790a27244f_0_13"/>
          <p:cNvCxnSpPr>
            <a:stCxn id="96" idx="3"/>
            <a:endCxn id="97" idx="1"/>
          </p:cNvCxnSpPr>
          <p:nvPr/>
        </p:nvCxnSpPr>
        <p:spPr>
          <a:xfrm rot="10800000" flipH="1">
            <a:off x="1340475" y="2010075"/>
            <a:ext cx="530400" cy="7800"/>
          </a:xfrm>
          <a:prstGeom prst="straightConnector1">
            <a:avLst/>
          </a:prstGeom>
          <a:noFill/>
          <a:ln w="38100" cap="flat" cmpd="sng">
            <a:solidFill>
              <a:srgbClr val="A64D79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790a27244f_0_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30" name="Google Shape;130;g1790a27244f_0_0"/>
          <p:cNvSpPr/>
          <p:nvPr/>
        </p:nvSpPr>
        <p:spPr>
          <a:xfrm>
            <a:off x="1218900" y="2021225"/>
            <a:ext cx="1450800" cy="84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Need of customer/ Requirement</a:t>
            </a:r>
            <a:endParaRPr/>
          </a:p>
        </p:txBody>
      </p:sp>
      <p:sp>
        <p:nvSpPr>
          <p:cNvPr id="131" name="Google Shape;131;g1790a27244f_0_0"/>
          <p:cNvSpPr/>
          <p:nvPr/>
        </p:nvSpPr>
        <p:spPr>
          <a:xfrm>
            <a:off x="3066375" y="2021225"/>
            <a:ext cx="1257600" cy="84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Specification</a:t>
            </a:r>
            <a:endParaRPr/>
          </a:p>
        </p:txBody>
      </p:sp>
      <p:sp>
        <p:nvSpPr>
          <p:cNvPr id="132" name="Google Shape;132;g1790a27244f_0_0"/>
          <p:cNvSpPr/>
          <p:nvPr/>
        </p:nvSpPr>
        <p:spPr>
          <a:xfrm>
            <a:off x="4771275" y="2125325"/>
            <a:ext cx="866100" cy="63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</a:t>
            </a:r>
            <a:endParaRPr/>
          </a:p>
        </p:txBody>
      </p:sp>
      <p:cxnSp>
        <p:nvCxnSpPr>
          <p:cNvPr id="133" name="Google Shape;133;g1790a27244f_0_0"/>
          <p:cNvCxnSpPr>
            <a:stCxn id="130" idx="3"/>
            <a:endCxn id="131" idx="1"/>
          </p:cNvCxnSpPr>
          <p:nvPr/>
        </p:nvCxnSpPr>
        <p:spPr>
          <a:xfrm>
            <a:off x="2669700" y="2443625"/>
            <a:ext cx="396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4" name="Google Shape;134;g1790a27244f_0_0"/>
          <p:cNvCxnSpPr>
            <a:stCxn id="131" idx="3"/>
            <a:endCxn id="132" idx="1"/>
          </p:cNvCxnSpPr>
          <p:nvPr/>
        </p:nvCxnSpPr>
        <p:spPr>
          <a:xfrm>
            <a:off x="4323975" y="2443625"/>
            <a:ext cx="4473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5" name="Google Shape;135;g1790a27244f_0_0"/>
          <p:cNvSpPr txBox="1"/>
          <p:nvPr/>
        </p:nvSpPr>
        <p:spPr>
          <a:xfrm>
            <a:off x="1620525" y="211750"/>
            <a:ext cx="4996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Verification &amp; Validation</a:t>
            </a:r>
            <a:endParaRPr sz="2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790a27244f_0_0"/>
          <p:cNvSpPr/>
          <p:nvPr/>
        </p:nvSpPr>
        <p:spPr>
          <a:xfrm>
            <a:off x="6084675" y="2073725"/>
            <a:ext cx="963600" cy="73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Product</a:t>
            </a:r>
            <a:endParaRPr/>
          </a:p>
        </p:txBody>
      </p:sp>
      <p:cxnSp>
        <p:nvCxnSpPr>
          <p:cNvPr id="137" name="Google Shape;137;g1790a27244f_0_0"/>
          <p:cNvCxnSpPr>
            <a:stCxn id="132" idx="3"/>
            <a:endCxn id="136" idx="1"/>
          </p:cNvCxnSpPr>
          <p:nvPr/>
        </p:nvCxnSpPr>
        <p:spPr>
          <a:xfrm>
            <a:off x="5637375" y="2443625"/>
            <a:ext cx="4473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8" name="Google Shape;138;g1790a27244f_0_0"/>
          <p:cNvCxnSpPr>
            <a:stCxn id="131" idx="0"/>
            <a:endCxn id="136" idx="0"/>
          </p:cNvCxnSpPr>
          <p:nvPr/>
        </p:nvCxnSpPr>
        <p:spPr>
          <a:xfrm rot="-5400000" flipH="1">
            <a:off x="5104575" y="611825"/>
            <a:ext cx="52500" cy="2871300"/>
          </a:xfrm>
          <a:prstGeom prst="bentConnector3">
            <a:avLst>
              <a:gd name="adj1" fmla="val -587000"/>
            </a:avLst>
          </a:prstGeom>
          <a:noFill/>
          <a:ln w="28575" cap="flat" cmpd="sng">
            <a:solidFill>
              <a:srgbClr val="76A5AF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39" name="Google Shape;139;g1790a27244f_0_0"/>
          <p:cNvCxnSpPr>
            <a:stCxn id="130" idx="2"/>
            <a:endCxn id="136" idx="2"/>
          </p:cNvCxnSpPr>
          <p:nvPr/>
        </p:nvCxnSpPr>
        <p:spPr>
          <a:xfrm rot="-5400000">
            <a:off x="4229100" y="528725"/>
            <a:ext cx="52500" cy="4622100"/>
          </a:xfrm>
          <a:prstGeom prst="bentConnector3">
            <a:avLst>
              <a:gd name="adj1" fmla="val -761143"/>
            </a:avLst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40" name="Google Shape;140;g1790a27244f_0_0"/>
          <p:cNvSpPr txBox="1"/>
          <p:nvPr/>
        </p:nvSpPr>
        <p:spPr>
          <a:xfrm>
            <a:off x="4381125" y="1399525"/>
            <a:ext cx="111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Verification</a:t>
            </a:r>
            <a:endParaRPr b="1">
              <a:solidFill>
                <a:srgbClr val="134F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790a27244f_0_0"/>
          <p:cNvSpPr txBox="1"/>
          <p:nvPr/>
        </p:nvSpPr>
        <p:spPr>
          <a:xfrm>
            <a:off x="2655600" y="2939450"/>
            <a:ext cx="319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  <a:endParaRPr b="1"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OBH012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4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3"/>
          <p:cNvSpPr txBox="1"/>
          <p:nvPr/>
        </p:nvSpPr>
        <p:spPr>
          <a:xfrm>
            <a:off x="1631125" y="198225"/>
            <a:ext cx="4996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latin typeface="Calibri"/>
                <a:ea typeface="Calibri"/>
                <a:cs typeface="Calibri"/>
                <a:sym typeface="Calibri"/>
              </a:rPr>
              <a:t>Peer Review</a:t>
            </a:r>
            <a:endParaRPr sz="27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950" y="898375"/>
            <a:ext cx="6946465" cy="3769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IL PPT Template 16x9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200</Words>
  <Application>Microsoft Office PowerPoint</Application>
  <PresentationFormat>On-screen Show (16:9)</PresentationFormat>
  <Paragraphs>38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GIL PPT Template 16x9</vt:lpstr>
      <vt:lpstr>PowerPoint Presentation</vt:lpstr>
      <vt:lpstr>Requirement Development and Management Flow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Jalaj</dc:creator>
  <cp:lastModifiedBy>Jalaj Mathur</cp:lastModifiedBy>
  <cp:revision>1</cp:revision>
  <cp:lastPrinted>2022-11-02T07:38:36Z</cp:lastPrinted>
  <dcterms:created xsi:type="dcterms:W3CDTF">2019-03-08T04:12:00Z</dcterms:created>
  <dcterms:modified xsi:type="dcterms:W3CDTF">2022-11-02T07:44:18Z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1033-11.2.0.11380</vt:lpwstr>
  </property>
  <property fmtid="{D5CDD505-2E9C-101B-9397-08002B2CF9AE}" pid="3" name="ICV">
    <vt:lpwstr>55F75C681A3A459299C340DDE2C3FB6B</vt:lpwstr>
  </property>
</Properties>
</file>