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360" r:id="rId3"/>
    <p:sldId id="602" r:id="rId4"/>
    <p:sldId id="600" r:id="rId5"/>
    <p:sldId id="604" r:id="rId6"/>
    <p:sldId id="596" r:id="rId7"/>
    <p:sldId id="603" r:id="rId8"/>
    <p:sldId id="599" r:id="rId9"/>
    <p:sldId id="605" r:id="rId10"/>
    <p:sldId id="607" r:id="rId11"/>
    <p:sldId id="610" r:id="rId12"/>
    <p:sldId id="612" r:id="rId13"/>
    <p:sldId id="613" r:id="rId14"/>
  </p:sldIdLst>
  <p:sldSz cx="9144000" cy="5143500" type="screen16x9"/>
  <p:notesSz cx="6858000" cy="9144000"/>
  <p:defaultTextStyle>
    <a:defPPr>
      <a:defRPr lang="en-I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3972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2" d="100"/>
          <a:sy n="102" d="100"/>
        </p:scale>
        <p:origin x="-456" y="78"/>
      </p:cViewPr>
      <p:guideLst>
        <p:guide orient="horz" pos="175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#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#2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CB0D87-4F2B-4FFA-A4A6-F50AC3F23C3B}" type="doc">
      <dgm:prSet loTypeId="urn:microsoft.com/office/officeart/2005/8/layout/bProcess3#1" loCatId="process" qsTypeId="urn:microsoft.com/office/officeart/2005/8/quickstyle/simple1#1" qsCatId="simple" csTypeId="urn:microsoft.com/office/officeart/2005/8/colors/accent0_1#1" csCatId="mainScheme" phldr="1"/>
      <dgm:spPr/>
      <dgm:t>
        <a:bodyPr/>
        <a:lstStyle/>
        <a:p>
          <a:endParaRPr lang="en-IN"/>
        </a:p>
      </dgm:t>
    </dgm:pt>
    <dgm:pt modelId="{8C9280E3-376E-4523-B651-6D86AB5EB5A5}">
      <dgm:prSet phldrT="[Text]" custT="1"/>
      <dgm:spPr/>
      <dgm:t>
        <a:bodyPr/>
        <a:lstStyle/>
        <a:p>
          <a:pPr algn="l"/>
          <a:r>
            <a:rPr lang="en-US" sz="1100" b="1" dirty="0" smtClean="0"/>
            <a:t>Design:</a:t>
          </a:r>
        </a:p>
        <a:p>
          <a:pPr algn="l"/>
          <a:r>
            <a:rPr lang="en-US" sz="1100" b="1" dirty="0" smtClean="0"/>
            <a:t>- Collected and Study reference designs.</a:t>
          </a:r>
        </a:p>
        <a:p>
          <a:pPr algn="l"/>
          <a:r>
            <a:rPr lang="en-US" sz="1100" b="1" dirty="0" smtClean="0"/>
            <a:t>- Identified modules in each verticals.</a:t>
          </a:r>
        </a:p>
        <a:p>
          <a:pPr algn="l"/>
          <a:r>
            <a:rPr lang="en-US" sz="1100" b="1" dirty="0" smtClean="0"/>
            <a:t>- Identified alternate solutions in each modules.</a:t>
          </a:r>
        </a:p>
        <a:p>
          <a:pPr algn="l"/>
          <a:r>
            <a:rPr lang="en-US" sz="1100" b="1" dirty="0" smtClean="0"/>
            <a:t>- Select one solution out of corresponding alternate solutions</a:t>
          </a:r>
        </a:p>
        <a:p>
          <a:pPr algn="l"/>
          <a:endParaRPr lang="en-IN" sz="1100" b="1" dirty="0"/>
        </a:p>
      </dgm:t>
    </dgm:pt>
    <dgm:pt modelId="{0B3D0DB1-19B9-44A8-9C9C-525008F01928}" type="parTrans" cxnId="{ADAA6281-45E4-4226-9BE3-C8C4ACF6BA62}">
      <dgm:prSet/>
      <dgm:spPr/>
      <dgm:t>
        <a:bodyPr/>
        <a:lstStyle/>
        <a:p>
          <a:endParaRPr lang="en-IN"/>
        </a:p>
      </dgm:t>
    </dgm:pt>
    <dgm:pt modelId="{473DFB2B-4B11-4058-809D-C8D7E21FB000}" type="sibTrans" cxnId="{ADAA6281-45E4-4226-9BE3-C8C4ACF6BA62}">
      <dgm:prSet/>
      <dgm:spPr/>
      <dgm:t>
        <a:bodyPr/>
        <a:lstStyle/>
        <a:p>
          <a:endParaRPr lang="en-IN"/>
        </a:p>
      </dgm:t>
    </dgm:pt>
    <dgm:pt modelId="{6BABD4B0-277E-4978-BE53-8B769A1D99CF}">
      <dgm:prSet phldrT="[Text]" phldr="0" custT="1"/>
      <dgm:spPr/>
      <dgm:t>
        <a:bodyPr vert="horz" wrap="square"/>
        <a:lstStyle/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 smtClean="0"/>
            <a:t>DAR :</a:t>
          </a:r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 smtClean="0"/>
            <a:t>- Due to further nonavailability of Driver IC IR2110 , take to alternate IC </a:t>
          </a:r>
          <a:r>
            <a:rPr lang="en-IN" altLang="en-US" sz="1100" b="1" dirty="0" smtClean="0"/>
            <a:t>UC27712 and TLP350</a:t>
          </a:r>
          <a:r>
            <a:rPr lang="en-US" sz="1100" b="1" dirty="0" smtClean="0"/>
            <a:t>.</a:t>
          </a:r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 smtClean="0"/>
            <a:t>- Based on DAR applying criteria, selected IC TLP350.</a:t>
          </a:r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 smtClean="0"/>
            <a:t>- Applied PUGH matrix based weighted evaluation to select one solution.</a:t>
          </a:r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 sz="1100" b="1" dirty="0"/>
        </a:p>
      </dgm:t>
    </dgm:pt>
    <dgm:pt modelId="{2FB9599C-B686-49C0-A5A7-08F0F59B314C}" type="parTrans" cxnId="{394A2CC8-E907-42EC-84A7-A79D4D233031}">
      <dgm:prSet/>
      <dgm:spPr/>
      <dgm:t>
        <a:bodyPr/>
        <a:lstStyle/>
        <a:p>
          <a:endParaRPr lang="en-IN"/>
        </a:p>
      </dgm:t>
    </dgm:pt>
    <dgm:pt modelId="{EA1D094B-BF45-468C-936A-96CA2AA40FE6}" type="sibTrans" cxnId="{394A2CC8-E907-42EC-84A7-A79D4D233031}">
      <dgm:prSet/>
      <dgm:spPr/>
      <dgm:t>
        <a:bodyPr/>
        <a:lstStyle/>
        <a:p>
          <a:endParaRPr lang="en-IN"/>
        </a:p>
      </dgm:t>
    </dgm:pt>
    <dgm:pt modelId="{6FC6543E-D411-4505-B21E-15A2EA71F65D}">
      <dgm:prSet phldrT="[Text]" phldr="0" custT="1"/>
      <dgm:spPr/>
      <dgm:t>
        <a:bodyPr vert="horz" wrap="square"/>
        <a:lstStyle/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dirty="0" smtClean="0"/>
            <a:t>Design:</a:t>
          </a:r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dirty="0" smtClean="0"/>
            <a:t>- In hardware schematic prepared.</a:t>
          </a:r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dirty="0" smtClean="0"/>
            <a:t>- In firmware flow chart prepared.</a:t>
          </a:r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dirty="0" smtClean="0"/>
            <a:t>- In mechanical block diagram prepared.</a:t>
          </a:r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dirty="0" smtClean="0"/>
            <a:t>- Review and close all defects of design</a:t>
          </a:r>
          <a:endParaRPr lang="en-IN" sz="1000" b="1" dirty="0"/>
        </a:p>
      </dgm:t>
    </dgm:pt>
    <dgm:pt modelId="{F2FACC6F-DE4E-4074-BC0A-79EF87A54247}" type="parTrans" cxnId="{8CBF034E-6567-4F82-B027-083486DBAF61}">
      <dgm:prSet/>
      <dgm:spPr/>
      <dgm:t>
        <a:bodyPr/>
        <a:lstStyle/>
        <a:p>
          <a:endParaRPr lang="en-IN"/>
        </a:p>
      </dgm:t>
    </dgm:pt>
    <dgm:pt modelId="{8E4D824C-C1DF-401B-AFB5-9D60F0CB6FCC}" type="sibTrans" cxnId="{8CBF034E-6567-4F82-B027-083486DBAF61}">
      <dgm:prSet/>
      <dgm:spPr/>
      <dgm:t>
        <a:bodyPr/>
        <a:lstStyle/>
        <a:p>
          <a:endParaRPr lang="en-IN"/>
        </a:p>
      </dgm:t>
    </dgm:pt>
    <dgm:pt modelId="{8DAD431E-4D23-49DB-83FC-D9C27216D2C3}">
      <dgm:prSet phldrT="[Text]" custT="1"/>
      <dgm:spPr/>
      <dgm:t>
        <a:bodyPr/>
        <a:lstStyle/>
        <a:p>
          <a:pPr algn="l"/>
          <a:r>
            <a:rPr lang="en-US" sz="1100" b="1" dirty="0" smtClean="0"/>
            <a:t>Implementation :</a:t>
          </a:r>
        </a:p>
        <a:p>
          <a:pPr algn="l"/>
          <a:r>
            <a:rPr lang="en-US" sz="1100" b="1" dirty="0" smtClean="0"/>
            <a:t>- In hardware PCBs prepared.</a:t>
          </a:r>
        </a:p>
        <a:p>
          <a:pPr algn="l"/>
          <a:r>
            <a:rPr lang="en-US" sz="1100" b="1" dirty="0" smtClean="0"/>
            <a:t>- In firmware coding done.</a:t>
          </a:r>
        </a:p>
        <a:p>
          <a:pPr algn="l"/>
          <a:r>
            <a:rPr lang="en-US" sz="1100" b="1" dirty="0" smtClean="0"/>
            <a:t>- In mechanical 2D and 3D drawings prepared.</a:t>
          </a:r>
        </a:p>
        <a:p>
          <a:pPr algn="l"/>
          <a:r>
            <a:rPr lang="en-US" sz="1100" b="1" dirty="0" smtClean="0"/>
            <a:t>- Review and approved design and implementations, as Baseline.</a:t>
          </a:r>
        </a:p>
        <a:p>
          <a:pPr algn="l"/>
          <a:r>
            <a:rPr lang="en-US" sz="1100" b="1" dirty="0" smtClean="0"/>
            <a:t>- RTT update</a:t>
          </a:r>
        </a:p>
        <a:p>
          <a:pPr algn="l"/>
          <a:r>
            <a:rPr lang="en-US" sz="1100" b="1" dirty="0" smtClean="0"/>
            <a:t>- Send to vendor to get physical modules.</a:t>
          </a:r>
          <a:endParaRPr lang="en-IN" sz="1100" b="1" dirty="0"/>
        </a:p>
      </dgm:t>
    </dgm:pt>
    <dgm:pt modelId="{39B5BD58-2B29-40D4-962D-13DEBDB759BF}" type="parTrans" cxnId="{496830DB-0667-4F3B-8007-826EB2E0E0AC}">
      <dgm:prSet/>
      <dgm:spPr/>
      <dgm:t>
        <a:bodyPr/>
        <a:lstStyle/>
        <a:p>
          <a:endParaRPr lang="en-IN"/>
        </a:p>
      </dgm:t>
    </dgm:pt>
    <dgm:pt modelId="{3EB23A36-98DE-485D-B8D7-5CAC88B8A6C9}" type="sibTrans" cxnId="{496830DB-0667-4F3B-8007-826EB2E0E0AC}">
      <dgm:prSet/>
      <dgm:spPr/>
      <dgm:t>
        <a:bodyPr/>
        <a:lstStyle/>
        <a:p>
          <a:endParaRPr lang="en-IN"/>
        </a:p>
      </dgm:t>
    </dgm:pt>
    <dgm:pt modelId="{C83E73CC-EDF8-4EC9-8EEB-0DB2168EDD36}">
      <dgm:prSet phldrT="[Text]" phldr="0" custT="1"/>
      <dgm:spPr/>
      <dgm:t>
        <a:bodyPr vert="horz" wrap="square"/>
        <a:lstStyle/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100" b="1" dirty="0" smtClean="0"/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 smtClean="0"/>
            <a:t>Module Testing :</a:t>
          </a:r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 smtClean="0"/>
            <a:t>- Prepared module test cases and reviewed.</a:t>
          </a:r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 smtClean="0"/>
            <a:t>- Did module testing accordingly.</a:t>
          </a:r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 smtClean="0"/>
            <a:t>- Prepared interfaces and integration steps.</a:t>
          </a:r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 smtClean="0"/>
            <a:t>- Prepared integration test cases and reviewed.</a:t>
          </a:r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 smtClean="0"/>
            <a:t>- Prepared user support documents.</a:t>
          </a:r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 smtClean="0"/>
            <a:t>- RTT update</a:t>
          </a:r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 sz="1100" b="1" dirty="0"/>
        </a:p>
      </dgm:t>
    </dgm:pt>
    <dgm:pt modelId="{72A97343-35A5-4575-AFE2-D41F13FCC92A}" type="parTrans" cxnId="{B11AED8F-19D2-4ED9-B8BC-F7906ECAB276}">
      <dgm:prSet/>
      <dgm:spPr/>
      <dgm:t>
        <a:bodyPr/>
        <a:lstStyle/>
        <a:p>
          <a:endParaRPr lang="en-IN"/>
        </a:p>
      </dgm:t>
    </dgm:pt>
    <dgm:pt modelId="{B7E942C6-13C8-454A-89B8-47326B8879C6}" type="sibTrans" cxnId="{B11AED8F-19D2-4ED9-B8BC-F7906ECAB276}">
      <dgm:prSet/>
      <dgm:spPr/>
      <dgm:t>
        <a:bodyPr/>
        <a:lstStyle/>
        <a:p>
          <a:endParaRPr lang="en-IN"/>
        </a:p>
      </dgm:t>
    </dgm:pt>
    <dgm:pt modelId="{584C4E15-9440-480D-9EA6-8C1D8225A5E7}" type="pres">
      <dgm:prSet presAssocID="{AECB0D87-4F2B-4FFA-A4A6-F50AC3F23C3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5336D97-B313-4357-91F6-9AD322CB9F68}" type="pres">
      <dgm:prSet presAssocID="{8C9280E3-376E-4523-B651-6D86AB5EB5A5}" presName="node" presStyleLbl="node1" presStyleIdx="0" presStyleCnt="5" custScaleX="189729" custScaleY="14114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1FD8D9F-7936-4515-8E84-73ED971F328D}" type="pres">
      <dgm:prSet presAssocID="{473DFB2B-4B11-4058-809D-C8D7E21FB000}" presName="sibTrans" presStyleLbl="sibTrans1D1" presStyleIdx="0" presStyleCnt="4"/>
      <dgm:spPr/>
      <dgm:t>
        <a:bodyPr/>
        <a:lstStyle/>
        <a:p>
          <a:endParaRPr lang="en-IN"/>
        </a:p>
      </dgm:t>
    </dgm:pt>
    <dgm:pt modelId="{34759F4E-8191-43D4-87F4-C6E8460645EC}" type="pres">
      <dgm:prSet presAssocID="{473DFB2B-4B11-4058-809D-C8D7E21FB000}" presName="connectorText" presStyleLbl="sibTrans1D1" presStyleIdx="0" presStyleCnt="4"/>
      <dgm:spPr/>
      <dgm:t>
        <a:bodyPr/>
        <a:lstStyle/>
        <a:p>
          <a:endParaRPr lang="en-IN"/>
        </a:p>
      </dgm:t>
    </dgm:pt>
    <dgm:pt modelId="{C17CF304-4765-4FE2-9504-762D5E7877D3}" type="pres">
      <dgm:prSet presAssocID="{6BABD4B0-277E-4978-BE53-8B769A1D99CF}" presName="node" presStyleLbl="node1" presStyleIdx="1" presStyleCnt="5" custScaleX="163282" custScaleY="14193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7A86C3F-6999-4066-B2C9-63268B85C2A7}" type="pres">
      <dgm:prSet presAssocID="{EA1D094B-BF45-468C-936A-96CA2AA40FE6}" presName="sibTrans" presStyleLbl="sibTrans1D1" presStyleIdx="1" presStyleCnt="4"/>
      <dgm:spPr/>
      <dgm:t>
        <a:bodyPr/>
        <a:lstStyle/>
        <a:p>
          <a:endParaRPr lang="en-IN"/>
        </a:p>
      </dgm:t>
    </dgm:pt>
    <dgm:pt modelId="{FF6486F9-5B2D-4845-8AC0-D402CFD71771}" type="pres">
      <dgm:prSet presAssocID="{EA1D094B-BF45-468C-936A-96CA2AA40FE6}" presName="connectorText" presStyleLbl="sibTrans1D1" presStyleIdx="1" presStyleCnt="4"/>
      <dgm:spPr/>
      <dgm:t>
        <a:bodyPr/>
        <a:lstStyle/>
        <a:p>
          <a:endParaRPr lang="en-IN"/>
        </a:p>
      </dgm:t>
    </dgm:pt>
    <dgm:pt modelId="{8B284B13-54B0-4E6D-8554-1C781FA28CB1}" type="pres">
      <dgm:prSet presAssocID="{6FC6543E-D411-4505-B21E-15A2EA71F65D}" presName="node" presStyleLbl="node1" presStyleIdx="2" presStyleCnt="5" custScaleX="109771" custScaleY="15467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C72E8F5-8752-46B9-8BF1-0CF54C2BF2C8}" type="pres">
      <dgm:prSet presAssocID="{8E4D824C-C1DF-401B-AFB5-9D60F0CB6FCC}" presName="sibTrans" presStyleLbl="sibTrans1D1" presStyleIdx="2" presStyleCnt="4"/>
      <dgm:spPr/>
      <dgm:t>
        <a:bodyPr/>
        <a:lstStyle/>
        <a:p>
          <a:endParaRPr lang="en-IN"/>
        </a:p>
      </dgm:t>
    </dgm:pt>
    <dgm:pt modelId="{2CF7E254-D92B-4F43-A615-5455A21B2ADF}" type="pres">
      <dgm:prSet presAssocID="{8E4D824C-C1DF-401B-AFB5-9D60F0CB6FCC}" presName="connectorText" presStyleLbl="sibTrans1D1" presStyleIdx="2" presStyleCnt="4"/>
      <dgm:spPr/>
      <dgm:t>
        <a:bodyPr/>
        <a:lstStyle/>
        <a:p>
          <a:endParaRPr lang="en-IN"/>
        </a:p>
      </dgm:t>
    </dgm:pt>
    <dgm:pt modelId="{470EEABF-4FEC-40A0-975A-FB513DCD4127}" type="pres">
      <dgm:prSet presAssocID="{8DAD431E-4D23-49DB-83FC-D9C27216D2C3}" presName="node" presStyleLbl="node1" presStyleIdx="3" presStyleCnt="5" custScaleX="140669" custScaleY="17943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2A48785-4BC0-4F13-9827-E83AF069870D}" type="pres">
      <dgm:prSet presAssocID="{3EB23A36-98DE-485D-B8D7-5CAC88B8A6C9}" presName="sibTrans" presStyleLbl="sibTrans1D1" presStyleIdx="3" presStyleCnt="4"/>
      <dgm:spPr/>
      <dgm:t>
        <a:bodyPr/>
        <a:lstStyle/>
        <a:p>
          <a:endParaRPr lang="en-IN"/>
        </a:p>
      </dgm:t>
    </dgm:pt>
    <dgm:pt modelId="{66BAE703-1347-4E6A-919F-E3810BB92F59}" type="pres">
      <dgm:prSet presAssocID="{3EB23A36-98DE-485D-B8D7-5CAC88B8A6C9}" presName="connectorText" presStyleLbl="sibTrans1D1" presStyleIdx="3" presStyleCnt="4"/>
      <dgm:spPr/>
      <dgm:t>
        <a:bodyPr/>
        <a:lstStyle/>
        <a:p>
          <a:endParaRPr lang="en-IN"/>
        </a:p>
      </dgm:t>
    </dgm:pt>
    <dgm:pt modelId="{4D9A827D-1216-4CC8-9154-F0767BB0E44F}" type="pres">
      <dgm:prSet presAssocID="{C83E73CC-EDF8-4EC9-8EEB-0DB2168EDD36}" presName="node" presStyleLbl="node1" presStyleIdx="4" presStyleCnt="5" custScaleX="154165" custScaleY="1655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BE3C8AF-74C5-4DA7-BD8B-8520DEB9FBEB}" type="presOf" srcId="{3EB23A36-98DE-485D-B8D7-5CAC88B8A6C9}" destId="{E2A48785-4BC0-4F13-9827-E83AF069870D}" srcOrd="0" destOrd="0" presId="urn:microsoft.com/office/officeart/2005/8/layout/bProcess3#1"/>
    <dgm:cxn modelId="{2B7238D8-9727-4B02-B803-4D8BC1AD8F6A}" type="presOf" srcId="{6FC6543E-D411-4505-B21E-15A2EA71F65D}" destId="{8B284B13-54B0-4E6D-8554-1C781FA28CB1}" srcOrd="0" destOrd="0" presId="urn:microsoft.com/office/officeart/2005/8/layout/bProcess3#1"/>
    <dgm:cxn modelId="{ADAA6281-45E4-4226-9BE3-C8C4ACF6BA62}" srcId="{AECB0D87-4F2B-4FFA-A4A6-F50AC3F23C3B}" destId="{8C9280E3-376E-4523-B651-6D86AB5EB5A5}" srcOrd="0" destOrd="0" parTransId="{0B3D0DB1-19B9-44A8-9C9C-525008F01928}" sibTransId="{473DFB2B-4B11-4058-809D-C8D7E21FB000}"/>
    <dgm:cxn modelId="{2F4D717E-7E98-4EF3-9C75-304A13A4ED1C}" type="presOf" srcId="{AECB0D87-4F2B-4FFA-A4A6-F50AC3F23C3B}" destId="{584C4E15-9440-480D-9EA6-8C1D8225A5E7}" srcOrd="0" destOrd="0" presId="urn:microsoft.com/office/officeart/2005/8/layout/bProcess3#1"/>
    <dgm:cxn modelId="{8A990CB6-853D-4094-A3BE-4744AA7A34BA}" type="presOf" srcId="{C83E73CC-EDF8-4EC9-8EEB-0DB2168EDD36}" destId="{4D9A827D-1216-4CC8-9154-F0767BB0E44F}" srcOrd="0" destOrd="0" presId="urn:microsoft.com/office/officeart/2005/8/layout/bProcess3#1"/>
    <dgm:cxn modelId="{F965AD65-8433-4E1A-929F-F9AFDE2E8654}" type="presOf" srcId="{473DFB2B-4B11-4058-809D-C8D7E21FB000}" destId="{34759F4E-8191-43D4-87F4-C6E8460645EC}" srcOrd="1" destOrd="0" presId="urn:microsoft.com/office/officeart/2005/8/layout/bProcess3#1"/>
    <dgm:cxn modelId="{8CBF034E-6567-4F82-B027-083486DBAF61}" srcId="{AECB0D87-4F2B-4FFA-A4A6-F50AC3F23C3B}" destId="{6FC6543E-D411-4505-B21E-15A2EA71F65D}" srcOrd="2" destOrd="0" parTransId="{F2FACC6F-DE4E-4074-BC0A-79EF87A54247}" sibTransId="{8E4D824C-C1DF-401B-AFB5-9D60F0CB6FCC}"/>
    <dgm:cxn modelId="{EBAFC85F-A364-4B17-9F5F-EDF94F49C766}" type="presOf" srcId="{EA1D094B-BF45-468C-936A-96CA2AA40FE6}" destId="{B7A86C3F-6999-4066-B2C9-63268B85C2A7}" srcOrd="0" destOrd="0" presId="urn:microsoft.com/office/officeart/2005/8/layout/bProcess3#1"/>
    <dgm:cxn modelId="{74B2905E-3FC8-4A97-9A2F-B5367B92851D}" type="presOf" srcId="{473DFB2B-4B11-4058-809D-C8D7E21FB000}" destId="{E1FD8D9F-7936-4515-8E84-73ED971F328D}" srcOrd="0" destOrd="0" presId="urn:microsoft.com/office/officeart/2005/8/layout/bProcess3#1"/>
    <dgm:cxn modelId="{B581E9B2-819D-431D-8BD4-EB8466EEE8CA}" type="presOf" srcId="{8DAD431E-4D23-49DB-83FC-D9C27216D2C3}" destId="{470EEABF-4FEC-40A0-975A-FB513DCD4127}" srcOrd="0" destOrd="0" presId="urn:microsoft.com/office/officeart/2005/8/layout/bProcess3#1"/>
    <dgm:cxn modelId="{46E8AAAC-D25A-4523-AC3E-EA728EA666F9}" type="presOf" srcId="{8E4D824C-C1DF-401B-AFB5-9D60F0CB6FCC}" destId="{2CF7E254-D92B-4F43-A615-5455A21B2ADF}" srcOrd="1" destOrd="0" presId="urn:microsoft.com/office/officeart/2005/8/layout/bProcess3#1"/>
    <dgm:cxn modelId="{F80E1CA5-0DE5-4A6C-91A1-D6AEC4B9A649}" type="presOf" srcId="{6BABD4B0-277E-4978-BE53-8B769A1D99CF}" destId="{C17CF304-4765-4FE2-9504-762D5E7877D3}" srcOrd="0" destOrd="0" presId="urn:microsoft.com/office/officeart/2005/8/layout/bProcess3#1"/>
    <dgm:cxn modelId="{39AC1CF3-643A-4A79-8403-A5D7A9AA6930}" type="presOf" srcId="{EA1D094B-BF45-468C-936A-96CA2AA40FE6}" destId="{FF6486F9-5B2D-4845-8AC0-D402CFD71771}" srcOrd="1" destOrd="0" presId="urn:microsoft.com/office/officeart/2005/8/layout/bProcess3#1"/>
    <dgm:cxn modelId="{6518A37C-6A3D-43CF-B201-83F293057D20}" type="presOf" srcId="{8E4D824C-C1DF-401B-AFB5-9D60F0CB6FCC}" destId="{5C72E8F5-8752-46B9-8BF1-0CF54C2BF2C8}" srcOrd="0" destOrd="0" presId="urn:microsoft.com/office/officeart/2005/8/layout/bProcess3#1"/>
    <dgm:cxn modelId="{BFC1BA2B-F4D1-4624-AC8F-CE8E418F2B81}" type="presOf" srcId="{8C9280E3-376E-4523-B651-6D86AB5EB5A5}" destId="{35336D97-B313-4357-91F6-9AD322CB9F68}" srcOrd="0" destOrd="0" presId="urn:microsoft.com/office/officeart/2005/8/layout/bProcess3#1"/>
    <dgm:cxn modelId="{B11AED8F-19D2-4ED9-B8BC-F7906ECAB276}" srcId="{AECB0D87-4F2B-4FFA-A4A6-F50AC3F23C3B}" destId="{C83E73CC-EDF8-4EC9-8EEB-0DB2168EDD36}" srcOrd="4" destOrd="0" parTransId="{72A97343-35A5-4575-AFE2-D41F13FCC92A}" sibTransId="{B7E942C6-13C8-454A-89B8-47326B8879C6}"/>
    <dgm:cxn modelId="{394A2CC8-E907-42EC-84A7-A79D4D233031}" srcId="{AECB0D87-4F2B-4FFA-A4A6-F50AC3F23C3B}" destId="{6BABD4B0-277E-4978-BE53-8B769A1D99CF}" srcOrd="1" destOrd="0" parTransId="{2FB9599C-B686-49C0-A5A7-08F0F59B314C}" sibTransId="{EA1D094B-BF45-468C-936A-96CA2AA40FE6}"/>
    <dgm:cxn modelId="{3F5A0FD6-2234-4281-92DE-7CD5610F7BD3}" type="presOf" srcId="{3EB23A36-98DE-485D-B8D7-5CAC88B8A6C9}" destId="{66BAE703-1347-4E6A-919F-E3810BB92F59}" srcOrd="1" destOrd="0" presId="urn:microsoft.com/office/officeart/2005/8/layout/bProcess3#1"/>
    <dgm:cxn modelId="{496830DB-0667-4F3B-8007-826EB2E0E0AC}" srcId="{AECB0D87-4F2B-4FFA-A4A6-F50AC3F23C3B}" destId="{8DAD431E-4D23-49DB-83FC-D9C27216D2C3}" srcOrd="3" destOrd="0" parTransId="{39B5BD58-2B29-40D4-962D-13DEBDB759BF}" sibTransId="{3EB23A36-98DE-485D-B8D7-5CAC88B8A6C9}"/>
    <dgm:cxn modelId="{1571D8E3-775A-463F-865E-9AC70915C706}" type="presParOf" srcId="{584C4E15-9440-480D-9EA6-8C1D8225A5E7}" destId="{35336D97-B313-4357-91F6-9AD322CB9F68}" srcOrd="0" destOrd="0" presId="urn:microsoft.com/office/officeart/2005/8/layout/bProcess3#1"/>
    <dgm:cxn modelId="{DB454EBB-332C-4D7B-91EE-9D63546F2234}" type="presParOf" srcId="{584C4E15-9440-480D-9EA6-8C1D8225A5E7}" destId="{E1FD8D9F-7936-4515-8E84-73ED971F328D}" srcOrd="1" destOrd="0" presId="urn:microsoft.com/office/officeart/2005/8/layout/bProcess3#1"/>
    <dgm:cxn modelId="{2CCD0DD5-B4A7-4A11-80F5-5ABB83D2E4B2}" type="presParOf" srcId="{E1FD8D9F-7936-4515-8E84-73ED971F328D}" destId="{34759F4E-8191-43D4-87F4-C6E8460645EC}" srcOrd="0" destOrd="0" presId="urn:microsoft.com/office/officeart/2005/8/layout/bProcess3#1"/>
    <dgm:cxn modelId="{1511D80A-C4CB-4FE4-B708-9D5A51C55F06}" type="presParOf" srcId="{584C4E15-9440-480D-9EA6-8C1D8225A5E7}" destId="{C17CF304-4765-4FE2-9504-762D5E7877D3}" srcOrd="2" destOrd="0" presId="urn:microsoft.com/office/officeart/2005/8/layout/bProcess3#1"/>
    <dgm:cxn modelId="{24610004-B47A-4EA5-8E14-EF466194A7EE}" type="presParOf" srcId="{584C4E15-9440-480D-9EA6-8C1D8225A5E7}" destId="{B7A86C3F-6999-4066-B2C9-63268B85C2A7}" srcOrd="3" destOrd="0" presId="urn:microsoft.com/office/officeart/2005/8/layout/bProcess3#1"/>
    <dgm:cxn modelId="{FC77C30E-3E84-4F65-A0C0-29E05F8A6470}" type="presParOf" srcId="{B7A86C3F-6999-4066-B2C9-63268B85C2A7}" destId="{FF6486F9-5B2D-4845-8AC0-D402CFD71771}" srcOrd="0" destOrd="0" presId="urn:microsoft.com/office/officeart/2005/8/layout/bProcess3#1"/>
    <dgm:cxn modelId="{1FCD0CB3-ABF9-416F-A842-21ADA83EF9A9}" type="presParOf" srcId="{584C4E15-9440-480D-9EA6-8C1D8225A5E7}" destId="{8B284B13-54B0-4E6D-8554-1C781FA28CB1}" srcOrd="4" destOrd="0" presId="urn:microsoft.com/office/officeart/2005/8/layout/bProcess3#1"/>
    <dgm:cxn modelId="{C0FE499A-BDA3-4CF6-9188-7943F9EE78F2}" type="presParOf" srcId="{584C4E15-9440-480D-9EA6-8C1D8225A5E7}" destId="{5C72E8F5-8752-46B9-8BF1-0CF54C2BF2C8}" srcOrd="5" destOrd="0" presId="urn:microsoft.com/office/officeart/2005/8/layout/bProcess3#1"/>
    <dgm:cxn modelId="{6832D1D8-414E-48E8-9CB6-6CCE085024B7}" type="presParOf" srcId="{5C72E8F5-8752-46B9-8BF1-0CF54C2BF2C8}" destId="{2CF7E254-D92B-4F43-A615-5455A21B2ADF}" srcOrd="0" destOrd="0" presId="urn:microsoft.com/office/officeart/2005/8/layout/bProcess3#1"/>
    <dgm:cxn modelId="{1B9E335F-A1AC-48C0-8425-177344C05297}" type="presParOf" srcId="{584C4E15-9440-480D-9EA6-8C1D8225A5E7}" destId="{470EEABF-4FEC-40A0-975A-FB513DCD4127}" srcOrd="6" destOrd="0" presId="urn:microsoft.com/office/officeart/2005/8/layout/bProcess3#1"/>
    <dgm:cxn modelId="{C506E62E-B5F6-4235-800F-DF80D8259191}" type="presParOf" srcId="{584C4E15-9440-480D-9EA6-8C1D8225A5E7}" destId="{E2A48785-4BC0-4F13-9827-E83AF069870D}" srcOrd="7" destOrd="0" presId="urn:microsoft.com/office/officeart/2005/8/layout/bProcess3#1"/>
    <dgm:cxn modelId="{87C27659-F9F8-4ACE-ACDB-42AF9A238BFB}" type="presParOf" srcId="{E2A48785-4BC0-4F13-9827-E83AF069870D}" destId="{66BAE703-1347-4E6A-919F-E3810BB92F59}" srcOrd="0" destOrd="0" presId="urn:microsoft.com/office/officeart/2005/8/layout/bProcess3#1"/>
    <dgm:cxn modelId="{28718304-8C26-4EBE-9F2E-3CA48A255174}" type="presParOf" srcId="{584C4E15-9440-480D-9EA6-8C1D8225A5E7}" destId="{4D9A827D-1216-4CC8-9154-F0767BB0E44F}" srcOrd="8" destOrd="0" presId="urn:microsoft.com/office/officeart/2005/8/layout/bProcess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CB0D87-4F2B-4FFA-A4A6-F50AC3F23C3B}" type="doc">
      <dgm:prSet loTypeId="urn:microsoft.com/office/officeart/2005/8/layout/bProcess3#2" loCatId="process" qsTypeId="urn:microsoft.com/office/officeart/2005/8/quickstyle/simple1#2" qsCatId="simple" csTypeId="urn:microsoft.com/office/officeart/2005/8/colors/accent0_1#2" csCatId="mainScheme" phldr="1"/>
      <dgm:spPr/>
      <dgm:t>
        <a:bodyPr/>
        <a:lstStyle/>
        <a:p>
          <a:endParaRPr lang="en-IN"/>
        </a:p>
      </dgm:t>
    </dgm:pt>
    <dgm:pt modelId="{8C9280E3-376E-4523-B651-6D86AB5EB5A5}">
      <dgm:prSet phldrT="[Text]" custT="1"/>
      <dgm:spPr/>
      <dgm:t>
        <a:bodyPr/>
        <a:lstStyle/>
        <a:p>
          <a:pPr algn="l"/>
          <a:r>
            <a:rPr lang="en-US" sz="1000" b="1" dirty="0" smtClean="0"/>
            <a:t>Integration :</a:t>
          </a:r>
        </a:p>
        <a:p>
          <a:pPr algn="l"/>
          <a:r>
            <a:rPr lang="en-US" sz="1000" b="1" dirty="0" smtClean="0"/>
            <a:t>- Interfaces considering mentioned CTQs</a:t>
          </a:r>
        </a:p>
        <a:p>
          <a:pPr algn="l"/>
          <a:r>
            <a:rPr lang="en-US" sz="1000" b="1" dirty="0" smtClean="0"/>
            <a:t>- Implement define Integration steps</a:t>
          </a:r>
        </a:p>
        <a:p>
          <a:pPr algn="l"/>
          <a:r>
            <a:rPr lang="en-US" sz="1000" b="1" dirty="0" smtClean="0"/>
            <a:t>- Integration Testing</a:t>
          </a:r>
        </a:p>
        <a:p>
          <a:pPr algn="l"/>
          <a:r>
            <a:rPr lang="en-US" sz="1000" b="1" dirty="0" smtClean="0"/>
            <a:t>- Ensured risk mitigated by taking mitigation plan.</a:t>
          </a:r>
        </a:p>
        <a:p>
          <a:pPr algn="l"/>
          <a:r>
            <a:rPr lang="en-US" sz="1000" b="1" dirty="0" smtClean="0"/>
            <a:t>- Product Integrated and ready for validation</a:t>
          </a:r>
        </a:p>
        <a:p>
          <a:pPr algn="l"/>
          <a:r>
            <a:rPr lang="en-US" sz="1000" b="1" dirty="0" smtClean="0"/>
            <a:t>- BOM cost calculate.</a:t>
          </a:r>
          <a:endParaRPr lang="en-IN" sz="1000" b="1" dirty="0"/>
        </a:p>
      </dgm:t>
    </dgm:pt>
    <dgm:pt modelId="{0B3D0DB1-19B9-44A8-9C9C-525008F01928}" type="parTrans" cxnId="{5F2C6C6B-3DF0-4BA0-8C7C-99111704A224}">
      <dgm:prSet/>
      <dgm:spPr/>
      <dgm:t>
        <a:bodyPr/>
        <a:lstStyle/>
        <a:p>
          <a:endParaRPr lang="en-IN"/>
        </a:p>
      </dgm:t>
    </dgm:pt>
    <dgm:pt modelId="{473DFB2B-4B11-4058-809D-C8D7E21FB000}" type="sibTrans" cxnId="{5F2C6C6B-3DF0-4BA0-8C7C-99111704A224}">
      <dgm:prSet/>
      <dgm:spPr/>
      <dgm:t>
        <a:bodyPr/>
        <a:lstStyle/>
        <a:p>
          <a:endParaRPr lang="en-IN"/>
        </a:p>
      </dgm:t>
    </dgm:pt>
    <dgm:pt modelId="{6BABD4B0-277E-4978-BE53-8B769A1D99CF}">
      <dgm:prSet phldrT="[Text]" custT="1"/>
      <dgm:spPr/>
      <dgm:t>
        <a:bodyPr/>
        <a:lstStyle/>
        <a:p>
          <a:pPr algn="l"/>
          <a:r>
            <a:rPr lang="en-US" sz="1100" b="1" dirty="0" smtClean="0"/>
            <a:t>Validation :</a:t>
          </a:r>
        </a:p>
        <a:p>
          <a:pPr algn="l"/>
          <a:r>
            <a:rPr lang="en-US" sz="1100" b="1" dirty="0" smtClean="0"/>
            <a:t>- System test cases prepared to make sure required environment.</a:t>
          </a:r>
        </a:p>
        <a:p>
          <a:pPr algn="l"/>
          <a:r>
            <a:rPr lang="en-US" sz="1100" b="1" dirty="0" smtClean="0"/>
            <a:t>- Review the  system test cases</a:t>
          </a:r>
        </a:p>
        <a:p>
          <a:pPr algn="l"/>
          <a:r>
            <a:rPr lang="en-US" sz="1100" b="1" dirty="0" smtClean="0"/>
            <a:t>- System Testing (Validation) to validate requirement </a:t>
          </a:r>
          <a:r>
            <a:rPr lang="en-US" sz="1100" b="1" dirty="0" err="1" smtClean="0"/>
            <a:t>vs</a:t>
          </a:r>
          <a:r>
            <a:rPr lang="en-US" sz="1100" b="1" dirty="0" smtClean="0"/>
            <a:t> product.</a:t>
          </a:r>
        </a:p>
        <a:p>
          <a:pPr algn="l"/>
          <a:endParaRPr lang="en-IN" sz="1100" b="1" dirty="0"/>
        </a:p>
      </dgm:t>
    </dgm:pt>
    <dgm:pt modelId="{2FB9599C-B686-49C0-A5A7-08F0F59B314C}" type="parTrans" cxnId="{EFF54617-5AA9-4CAF-8349-1E3E09F5FD5D}">
      <dgm:prSet/>
      <dgm:spPr/>
      <dgm:t>
        <a:bodyPr/>
        <a:lstStyle/>
        <a:p>
          <a:endParaRPr lang="en-IN"/>
        </a:p>
      </dgm:t>
    </dgm:pt>
    <dgm:pt modelId="{EA1D094B-BF45-468C-936A-96CA2AA40FE6}" type="sibTrans" cxnId="{EFF54617-5AA9-4CAF-8349-1E3E09F5FD5D}">
      <dgm:prSet/>
      <dgm:spPr/>
      <dgm:t>
        <a:bodyPr/>
        <a:lstStyle/>
        <a:p>
          <a:endParaRPr lang="en-IN"/>
        </a:p>
      </dgm:t>
    </dgm:pt>
    <dgm:pt modelId="{6FC6543E-D411-4505-B21E-15A2EA71F65D}">
      <dgm:prSet phldrT="[Text]" phldr="0" custT="1"/>
      <dgm:spPr/>
      <dgm:t>
        <a:bodyPr vert="horz" wrap="square"/>
        <a:lstStyle/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 smtClean="0">
              <a:sym typeface="+mn-ea"/>
            </a:rPr>
            <a:t>Release :</a:t>
          </a:r>
          <a:endParaRPr lang="en-US" sz="1100" b="1" dirty="0" smtClean="0"/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 smtClean="0">
              <a:sym typeface="+mn-ea"/>
            </a:rPr>
            <a:t>- According to configuration management plan collect all to be release outputs from corresponding version control repository.</a:t>
          </a:r>
          <a:endParaRPr lang="en-US" sz="1100" b="1" dirty="0" smtClean="0"/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 smtClean="0">
              <a:sym typeface="+mn-ea"/>
            </a:rPr>
            <a:t>- List out these design outputs with their latest versions.</a:t>
          </a:r>
          <a:endParaRPr lang="en-US" sz="1100" b="1" dirty="0" smtClean="0"/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 smtClean="0">
              <a:sym typeface="+mn-ea"/>
            </a:rPr>
            <a:t>- Made release note and review.</a:t>
          </a:r>
          <a:endParaRPr lang="en-US" sz="1100" b="1" dirty="0" smtClean="0"/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 smtClean="0">
              <a:sym typeface="+mn-ea"/>
            </a:rPr>
            <a:t>- Project released with the release note.</a:t>
          </a:r>
          <a:endParaRPr lang="en-IN" sz="1100" b="1" dirty="0"/>
        </a:p>
      </dgm:t>
    </dgm:pt>
    <dgm:pt modelId="{F2FACC6F-DE4E-4074-BC0A-79EF87A54247}" type="parTrans" cxnId="{422DE223-1CD9-454A-8D8E-046C30D0443E}">
      <dgm:prSet/>
      <dgm:spPr/>
      <dgm:t>
        <a:bodyPr/>
        <a:lstStyle/>
        <a:p>
          <a:endParaRPr lang="en-IN"/>
        </a:p>
      </dgm:t>
    </dgm:pt>
    <dgm:pt modelId="{8E4D824C-C1DF-401B-AFB5-9D60F0CB6FCC}" type="sibTrans" cxnId="{422DE223-1CD9-454A-8D8E-046C30D0443E}">
      <dgm:prSet/>
      <dgm:spPr/>
      <dgm:t>
        <a:bodyPr/>
        <a:lstStyle/>
        <a:p>
          <a:endParaRPr lang="en-IN"/>
        </a:p>
      </dgm:t>
    </dgm:pt>
    <dgm:pt modelId="{F022A1DA-B281-4AF9-91C7-C69D8C51D325}">
      <dgm:prSet phldrT="[Text]" phldr="0" custT="1"/>
      <dgm:spPr/>
      <dgm:t>
        <a:bodyPr vert="horz" wrap="square"/>
        <a:lstStyle/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100" b="1" dirty="0" smtClean="0"/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 smtClean="0">
              <a:sym typeface="+mn-ea"/>
            </a:rPr>
            <a:t>Closure :</a:t>
          </a:r>
          <a:endParaRPr lang="en-US" sz="1100" b="1" dirty="0" smtClean="0"/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 smtClean="0">
              <a:sym typeface="+mn-ea"/>
            </a:rPr>
            <a:t>- Project learning's captured with team and log in corresponding project learning log of share point.</a:t>
          </a:r>
          <a:endParaRPr lang="en-US" sz="1100" b="1" dirty="0" smtClean="0"/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 smtClean="0">
              <a:sym typeface="+mn-ea"/>
            </a:rPr>
            <a:t>- Make TDP and mentioned in closure report.</a:t>
          </a:r>
          <a:endParaRPr lang="en-US" sz="1100" b="1" dirty="0" smtClean="0"/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 smtClean="0">
              <a:sym typeface="+mn-ea"/>
            </a:rPr>
            <a:t>- Review and audit the closure report.</a:t>
          </a:r>
          <a:endParaRPr lang="en-US" sz="1100" b="1" dirty="0" smtClean="0"/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 smtClean="0">
              <a:sym typeface="+mn-ea"/>
            </a:rPr>
            <a:t>- Intimate all team members that project officially closed, and you are relieve from this project.</a:t>
          </a:r>
          <a:endParaRPr lang="en-IN" sz="1100" b="1" dirty="0"/>
        </a:p>
      </dgm:t>
    </dgm:pt>
    <dgm:pt modelId="{AA4C4CB8-E442-4B11-B857-4CAA0FDD05CD}" type="parTrans" cxnId="{D5CB6903-07D6-4E2A-BE02-478DCEDE0E03}">
      <dgm:prSet/>
      <dgm:spPr/>
      <dgm:t>
        <a:bodyPr/>
        <a:lstStyle/>
        <a:p>
          <a:endParaRPr lang="en-IN"/>
        </a:p>
      </dgm:t>
    </dgm:pt>
    <dgm:pt modelId="{492E49E7-7046-4A15-9A5A-BC6B9CBB42CD}" type="sibTrans" cxnId="{D5CB6903-07D6-4E2A-BE02-478DCEDE0E03}">
      <dgm:prSet/>
      <dgm:spPr/>
      <dgm:t>
        <a:bodyPr/>
        <a:lstStyle/>
        <a:p>
          <a:endParaRPr lang="en-IN"/>
        </a:p>
      </dgm:t>
    </dgm:pt>
    <dgm:pt modelId="{584C4E15-9440-480D-9EA6-8C1D8225A5E7}" type="pres">
      <dgm:prSet presAssocID="{AECB0D87-4F2B-4FFA-A4A6-F50AC3F23C3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5336D97-B313-4357-91F6-9AD322CB9F68}" type="pres">
      <dgm:prSet presAssocID="{8C9280E3-376E-4523-B651-6D86AB5EB5A5}" presName="node" presStyleLbl="node1" presStyleIdx="0" presStyleCnt="4" custScaleX="325762" custScaleY="19189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1FD8D9F-7936-4515-8E84-73ED971F328D}" type="pres">
      <dgm:prSet presAssocID="{473DFB2B-4B11-4058-809D-C8D7E21FB000}" presName="sibTrans" presStyleLbl="sibTrans1D1" presStyleIdx="0" presStyleCnt="3"/>
      <dgm:spPr/>
      <dgm:t>
        <a:bodyPr/>
        <a:lstStyle/>
        <a:p>
          <a:endParaRPr lang="en-IN"/>
        </a:p>
      </dgm:t>
    </dgm:pt>
    <dgm:pt modelId="{34759F4E-8191-43D4-87F4-C6E8460645EC}" type="pres">
      <dgm:prSet presAssocID="{473DFB2B-4B11-4058-809D-C8D7E21FB000}" presName="connectorText" presStyleLbl="sibTrans1D1" presStyleIdx="0" presStyleCnt="3"/>
      <dgm:spPr/>
      <dgm:t>
        <a:bodyPr/>
        <a:lstStyle/>
        <a:p>
          <a:endParaRPr lang="en-IN"/>
        </a:p>
      </dgm:t>
    </dgm:pt>
    <dgm:pt modelId="{C17CF304-4765-4FE2-9504-762D5E7877D3}" type="pres">
      <dgm:prSet presAssocID="{6BABD4B0-277E-4978-BE53-8B769A1D99CF}" presName="node" presStyleLbl="node1" presStyleIdx="1" presStyleCnt="4" custScaleX="281575" custScaleY="17775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7A86C3F-6999-4066-B2C9-63268B85C2A7}" type="pres">
      <dgm:prSet presAssocID="{EA1D094B-BF45-468C-936A-96CA2AA40FE6}" presName="sibTrans" presStyleLbl="sibTrans1D1" presStyleIdx="1" presStyleCnt="3"/>
      <dgm:spPr/>
      <dgm:t>
        <a:bodyPr/>
        <a:lstStyle/>
        <a:p>
          <a:endParaRPr lang="en-IN"/>
        </a:p>
      </dgm:t>
    </dgm:pt>
    <dgm:pt modelId="{FF6486F9-5B2D-4845-8AC0-D402CFD71771}" type="pres">
      <dgm:prSet presAssocID="{EA1D094B-BF45-468C-936A-96CA2AA40FE6}" presName="connectorText" presStyleLbl="sibTrans1D1" presStyleIdx="1" presStyleCnt="3"/>
      <dgm:spPr/>
      <dgm:t>
        <a:bodyPr/>
        <a:lstStyle/>
        <a:p>
          <a:endParaRPr lang="en-IN"/>
        </a:p>
      </dgm:t>
    </dgm:pt>
    <dgm:pt modelId="{8B284B13-54B0-4E6D-8554-1C781FA28CB1}" type="pres">
      <dgm:prSet presAssocID="{6FC6543E-D411-4505-B21E-15A2EA71F65D}" presName="node" presStyleLbl="node1" presStyleIdx="2" presStyleCnt="4" custScaleX="197665" custScaleY="227904" custLinFactNeighborX="418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C72E8F5-8752-46B9-8BF1-0CF54C2BF2C8}" type="pres">
      <dgm:prSet presAssocID="{8E4D824C-C1DF-401B-AFB5-9D60F0CB6FCC}" presName="sibTrans" presStyleLbl="sibTrans1D1" presStyleIdx="2" presStyleCnt="3"/>
      <dgm:spPr/>
      <dgm:t>
        <a:bodyPr/>
        <a:lstStyle/>
        <a:p>
          <a:endParaRPr lang="en-IN"/>
        </a:p>
      </dgm:t>
    </dgm:pt>
    <dgm:pt modelId="{2CF7E254-D92B-4F43-A615-5455A21B2ADF}" type="pres">
      <dgm:prSet presAssocID="{8E4D824C-C1DF-401B-AFB5-9D60F0CB6FCC}" presName="connectorText" presStyleLbl="sibTrans1D1" presStyleIdx="2" presStyleCnt="3"/>
      <dgm:spPr/>
      <dgm:t>
        <a:bodyPr/>
        <a:lstStyle/>
        <a:p>
          <a:endParaRPr lang="en-IN"/>
        </a:p>
      </dgm:t>
    </dgm:pt>
    <dgm:pt modelId="{6A8C1FE3-2F70-44A9-9AF1-34349109A8E3}" type="pres">
      <dgm:prSet presAssocID="{F022A1DA-B281-4AF9-91C7-C69D8C51D325}" presName="node" presStyleLbl="node1" presStyleIdx="3" presStyleCnt="4" custScaleX="399523" custScaleY="264755" custLinFactX="32732" custLinFactNeighborX="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4E372D3-10ED-4F01-B74A-DFAB0EAA5473}" type="presOf" srcId="{6FC6543E-D411-4505-B21E-15A2EA71F65D}" destId="{8B284B13-54B0-4E6D-8554-1C781FA28CB1}" srcOrd="0" destOrd="0" presId="urn:microsoft.com/office/officeart/2005/8/layout/bProcess3#2"/>
    <dgm:cxn modelId="{70692F10-8EA5-4535-A369-BD56422C0E79}" type="presOf" srcId="{EA1D094B-BF45-468C-936A-96CA2AA40FE6}" destId="{FF6486F9-5B2D-4845-8AC0-D402CFD71771}" srcOrd="1" destOrd="0" presId="urn:microsoft.com/office/officeart/2005/8/layout/bProcess3#2"/>
    <dgm:cxn modelId="{422DE223-1CD9-454A-8D8E-046C30D0443E}" srcId="{AECB0D87-4F2B-4FFA-A4A6-F50AC3F23C3B}" destId="{6FC6543E-D411-4505-B21E-15A2EA71F65D}" srcOrd="2" destOrd="0" parTransId="{F2FACC6F-DE4E-4074-BC0A-79EF87A54247}" sibTransId="{8E4D824C-C1DF-401B-AFB5-9D60F0CB6FCC}"/>
    <dgm:cxn modelId="{66A83124-C143-4D8A-A2D0-567F26C5C9C0}" type="presOf" srcId="{473DFB2B-4B11-4058-809D-C8D7E21FB000}" destId="{34759F4E-8191-43D4-87F4-C6E8460645EC}" srcOrd="1" destOrd="0" presId="urn:microsoft.com/office/officeart/2005/8/layout/bProcess3#2"/>
    <dgm:cxn modelId="{BE3E4226-0219-44D6-89EB-62B14EF57058}" type="presOf" srcId="{F022A1DA-B281-4AF9-91C7-C69D8C51D325}" destId="{6A8C1FE3-2F70-44A9-9AF1-34349109A8E3}" srcOrd="0" destOrd="0" presId="urn:microsoft.com/office/officeart/2005/8/layout/bProcess3#2"/>
    <dgm:cxn modelId="{2B2FB7EB-CB55-4C52-BD83-90CACDF536CC}" type="presOf" srcId="{8C9280E3-376E-4523-B651-6D86AB5EB5A5}" destId="{35336D97-B313-4357-91F6-9AD322CB9F68}" srcOrd="0" destOrd="0" presId="urn:microsoft.com/office/officeart/2005/8/layout/bProcess3#2"/>
    <dgm:cxn modelId="{D3FC1BC0-CFE1-4948-BF69-A260E5BF9EDA}" type="presOf" srcId="{8E4D824C-C1DF-401B-AFB5-9D60F0CB6FCC}" destId="{2CF7E254-D92B-4F43-A615-5455A21B2ADF}" srcOrd="1" destOrd="0" presId="urn:microsoft.com/office/officeart/2005/8/layout/bProcess3#2"/>
    <dgm:cxn modelId="{FAF28D00-9EA2-4907-8FDF-33E922195BB8}" type="presOf" srcId="{473DFB2B-4B11-4058-809D-C8D7E21FB000}" destId="{E1FD8D9F-7936-4515-8E84-73ED971F328D}" srcOrd="0" destOrd="0" presId="urn:microsoft.com/office/officeart/2005/8/layout/bProcess3#2"/>
    <dgm:cxn modelId="{D5CB6903-07D6-4E2A-BE02-478DCEDE0E03}" srcId="{AECB0D87-4F2B-4FFA-A4A6-F50AC3F23C3B}" destId="{F022A1DA-B281-4AF9-91C7-C69D8C51D325}" srcOrd="3" destOrd="0" parTransId="{AA4C4CB8-E442-4B11-B857-4CAA0FDD05CD}" sibTransId="{492E49E7-7046-4A15-9A5A-BC6B9CBB42CD}"/>
    <dgm:cxn modelId="{939F870F-61C7-4FEC-8564-E4D588437A8C}" type="presOf" srcId="{AECB0D87-4F2B-4FFA-A4A6-F50AC3F23C3B}" destId="{584C4E15-9440-480D-9EA6-8C1D8225A5E7}" srcOrd="0" destOrd="0" presId="urn:microsoft.com/office/officeart/2005/8/layout/bProcess3#2"/>
    <dgm:cxn modelId="{EFF54617-5AA9-4CAF-8349-1E3E09F5FD5D}" srcId="{AECB0D87-4F2B-4FFA-A4A6-F50AC3F23C3B}" destId="{6BABD4B0-277E-4978-BE53-8B769A1D99CF}" srcOrd="1" destOrd="0" parTransId="{2FB9599C-B686-49C0-A5A7-08F0F59B314C}" sibTransId="{EA1D094B-BF45-468C-936A-96CA2AA40FE6}"/>
    <dgm:cxn modelId="{B8100BD3-17CD-43DE-B279-D959D4ED6AEA}" type="presOf" srcId="{6BABD4B0-277E-4978-BE53-8B769A1D99CF}" destId="{C17CF304-4765-4FE2-9504-762D5E7877D3}" srcOrd="0" destOrd="0" presId="urn:microsoft.com/office/officeart/2005/8/layout/bProcess3#2"/>
    <dgm:cxn modelId="{801098DB-DF59-4DFA-A70F-41B9DA760104}" type="presOf" srcId="{EA1D094B-BF45-468C-936A-96CA2AA40FE6}" destId="{B7A86C3F-6999-4066-B2C9-63268B85C2A7}" srcOrd="0" destOrd="0" presId="urn:microsoft.com/office/officeart/2005/8/layout/bProcess3#2"/>
    <dgm:cxn modelId="{5F2C6C6B-3DF0-4BA0-8C7C-99111704A224}" srcId="{AECB0D87-4F2B-4FFA-A4A6-F50AC3F23C3B}" destId="{8C9280E3-376E-4523-B651-6D86AB5EB5A5}" srcOrd="0" destOrd="0" parTransId="{0B3D0DB1-19B9-44A8-9C9C-525008F01928}" sibTransId="{473DFB2B-4B11-4058-809D-C8D7E21FB000}"/>
    <dgm:cxn modelId="{2779AA26-D6D5-4D5F-AC97-92485DB47948}" type="presOf" srcId="{8E4D824C-C1DF-401B-AFB5-9D60F0CB6FCC}" destId="{5C72E8F5-8752-46B9-8BF1-0CF54C2BF2C8}" srcOrd="0" destOrd="0" presId="urn:microsoft.com/office/officeart/2005/8/layout/bProcess3#2"/>
    <dgm:cxn modelId="{E3EE075E-8791-4E1E-AC3B-033A58E3BE95}" type="presParOf" srcId="{584C4E15-9440-480D-9EA6-8C1D8225A5E7}" destId="{35336D97-B313-4357-91F6-9AD322CB9F68}" srcOrd="0" destOrd="0" presId="urn:microsoft.com/office/officeart/2005/8/layout/bProcess3#2"/>
    <dgm:cxn modelId="{E34C6D50-0292-4BCC-92C0-68F9BC8A1316}" type="presParOf" srcId="{584C4E15-9440-480D-9EA6-8C1D8225A5E7}" destId="{E1FD8D9F-7936-4515-8E84-73ED971F328D}" srcOrd="1" destOrd="0" presId="urn:microsoft.com/office/officeart/2005/8/layout/bProcess3#2"/>
    <dgm:cxn modelId="{7F55E9A9-1955-4258-97CE-CA516D03EBB4}" type="presParOf" srcId="{E1FD8D9F-7936-4515-8E84-73ED971F328D}" destId="{34759F4E-8191-43D4-87F4-C6E8460645EC}" srcOrd="0" destOrd="0" presId="urn:microsoft.com/office/officeart/2005/8/layout/bProcess3#2"/>
    <dgm:cxn modelId="{E7980031-9D2B-43B4-B3B7-EAB83A2BF829}" type="presParOf" srcId="{584C4E15-9440-480D-9EA6-8C1D8225A5E7}" destId="{C17CF304-4765-4FE2-9504-762D5E7877D3}" srcOrd="2" destOrd="0" presId="urn:microsoft.com/office/officeart/2005/8/layout/bProcess3#2"/>
    <dgm:cxn modelId="{766EC4B5-2354-4D1D-80ED-F56907A021AF}" type="presParOf" srcId="{584C4E15-9440-480D-9EA6-8C1D8225A5E7}" destId="{B7A86C3F-6999-4066-B2C9-63268B85C2A7}" srcOrd="3" destOrd="0" presId="urn:microsoft.com/office/officeart/2005/8/layout/bProcess3#2"/>
    <dgm:cxn modelId="{DBFA9409-F504-4437-915A-B17EC61769D5}" type="presParOf" srcId="{B7A86C3F-6999-4066-B2C9-63268B85C2A7}" destId="{FF6486F9-5B2D-4845-8AC0-D402CFD71771}" srcOrd="0" destOrd="0" presId="urn:microsoft.com/office/officeart/2005/8/layout/bProcess3#2"/>
    <dgm:cxn modelId="{AD79066B-7923-49C3-966B-1CFE9CA63B7D}" type="presParOf" srcId="{584C4E15-9440-480D-9EA6-8C1D8225A5E7}" destId="{8B284B13-54B0-4E6D-8554-1C781FA28CB1}" srcOrd="4" destOrd="0" presId="urn:microsoft.com/office/officeart/2005/8/layout/bProcess3#2"/>
    <dgm:cxn modelId="{993D05F7-ADAC-4003-90A9-C57935759044}" type="presParOf" srcId="{584C4E15-9440-480D-9EA6-8C1D8225A5E7}" destId="{5C72E8F5-8752-46B9-8BF1-0CF54C2BF2C8}" srcOrd="5" destOrd="0" presId="urn:microsoft.com/office/officeart/2005/8/layout/bProcess3#2"/>
    <dgm:cxn modelId="{F2129BB7-0BF6-40FB-B336-5AC0C852C603}" type="presParOf" srcId="{5C72E8F5-8752-46B9-8BF1-0CF54C2BF2C8}" destId="{2CF7E254-D92B-4F43-A615-5455A21B2ADF}" srcOrd="0" destOrd="0" presId="urn:microsoft.com/office/officeart/2005/8/layout/bProcess3#2"/>
    <dgm:cxn modelId="{DA42D104-0303-4C5F-8124-40FE4D09A252}" type="presParOf" srcId="{584C4E15-9440-480D-9EA6-8C1D8225A5E7}" destId="{6A8C1FE3-2F70-44A9-9AF1-34349109A8E3}" srcOrd="6" destOrd="0" presId="urn:microsoft.com/office/officeart/2005/8/layout/bProcess3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D8D9F-7936-4515-8E84-73ED971F328D}">
      <dsp:nvSpPr>
        <dsp:cNvPr id="0" name=""/>
        <dsp:cNvSpPr/>
      </dsp:nvSpPr>
      <dsp:spPr>
        <a:xfrm>
          <a:off x="3592648" y="731483"/>
          <a:ext cx="3871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7122" y="45720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775767" y="775112"/>
        <a:ext cx="20886" cy="4181"/>
      </dsp:txXfrm>
    </dsp:sp>
    <dsp:sp modelId="{35336D97-B313-4357-91F6-9AD322CB9F68}">
      <dsp:nvSpPr>
        <dsp:cNvPr id="0" name=""/>
        <dsp:cNvSpPr/>
      </dsp:nvSpPr>
      <dsp:spPr>
        <a:xfrm>
          <a:off x="148616" y="8166"/>
          <a:ext cx="3445831" cy="15380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Design: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Collected and Study reference designs.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Identified modules in each verticals.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Identified alternate solutions in each modules.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Select one solution out of corresponding alternate solutions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b="1" kern="1200" dirty="0"/>
        </a:p>
      </dsp:txBody>
      <dsp:txXfrm>
        <a:off x="148616" y="8166"/>
        <a:ext cx="3445831" cy="1538073"/>
      </dsp:txXfrm>
    </dsp:sp>
    <dsp:sp modelId="{B7A86C3F-6999-4066-B2C9-63268B85C2A7}">
      <dsp:nvSpPr>
        <dsp:cNvPr id="0" name=""/>
        <dsp:cNvSpPr/>
      </dsp:nvSpPr>
      <dsp:spPr>
        <a:xfrm>
          <a:off x="1145439" y="1548755"/>
          <a:ext cx="4349484" cy="522061"/>
        </a:xfrm>
        <a:custGeom>
          <a:avLst/>
          <a:gdLst/>
          <a:ahLst/>
          <a:cxnLst/>
          <a:rect l="0" t="0" r="0" b="0"/>
          <a:pathLst>
            <a:path>
              <a:moveTo>
                <a:pt x="4349484" y="0"/>
              </a:moveTo>
              <a:lnTo>
                <a:pt x="4349484" y="278130"/>
              </a:lnTo>
              <a:lnTo>
                <a:pt x="0" y="278130"/>
              </a:lnTo>
              <a:lnTo>
                <a:pt x="0" y="522061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210570" y="1807695"/>
        <a:ext cx="219222" cy="4181"/>
      </dsp:txXfrm>
    </dsp:sp>
    <dsp:sp modelId="{C17CF304-4765-4FE2-9504-762D5E7877D3}">
      <dsp:nvSpPr>
        <dsp:cNvPr id="0" name=""/>
        <dsp:cNvSpPr/>
      </dsp:nvSpPr>
      <dsp:spPr>
        <a:xfrm>
          <a:off x="4012171" y="3850"/>
          <a:ext cx="2965505" cy="15467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DAR :</a:t>
          </a:r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Due to further nonavailability of Driver IC IR2110 , take to alternate IC </a:t>
          </a:r>
          <a:r>
            <a:rPr lang="en-IN" altLang="en-US" sz="1100" b="1" kern="1200" dirty="0" smtClean="0"/>
            <a:t>UC27712 and TLP350</a:t>
          </a:r>
          <a:r>
            <a:rPr lang="en-US" sz="1100" b="1" kern="1200" dirty="0" smtClean="0"/>
            <a:t>.</a:t>
          </a:r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Based on DAR applying criteria, selected IC TLP350.</a:t>
          </a:r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Applied PUGH matrix based weighted evaluation to select one solution.</a:t>
          </a:r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 sz="1100" b="1" kern="1200" dirty="0"/>
        </a:p>
      </dsp:txBody>
      <dsp:txXfrm>
        <a:off x="4012171" y="3850"/>
        <a:ext cx="2965505" cy="1546704"/>
      </dsp:txXfrm>
    </dsp:sp>
    <dsp:sp modelId="{5C72E8F5-8752-46B9-8BF1-0CF54C2BF2C8}">
      <dsp:nvSpPr>
        <dsp:cNvPr id="0" name=""/>
        <dsp:cNvSpPr/>
      </dsp:nvSpPr>
      <dsp:spPr>
        <a:xfrm>
          <a:off x="2140462" y="2900230"/>
          <a:ext cx="3871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7122" y="45720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323581" y="2943860"/>
        <a:ext cx="20886" cy="4181"/>
      </dsp:txXfrm>
    </dsp:sp>
    <dsp:sp modelId="{8B284B13-54B0-4E6D-8554-1C781FA28CB1}">
      <dsp:nvSpPr>
        <dsp:cNvPr id="0" name=""/>
        <dsp:cNvSpPr/>
      </dsp:nvSpPr>
      <dsp:spPr>
        <a:xfrm>
          <a:off x="148616" y="2103216"/>
          <a:ext cx="1993645" cy="16854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Design:</a:t>
          </a:r>
        </a:p>
        <a:p>
          <a:pPr lvl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- In hardware schematic prepared.</a:t>
          </a:r>
        </a:p>
        <a:p>
          <a:pPr lvl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- In firmware flow chart prepared.</a:t>
          </a:r>
        </a:p>
        <a:p>
          <a:pPr lvl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- In mechanical block diagram prepared.</a:t>
          </a:r>
        </a:p>
        <a:p>
          <a:pPr lvl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- Review and close all defects of design</a:t>
          </a:r>
          <a:endParaRPr lang="en-IN" sz="1000" b="1" kern="1200" dirty="0"/>
        </a:p>
      </dsp:txBody>
      <dsp:txXfrm>
        <a:off x="148616" y="2103216"/>
        <a:ext cx="1993645" cy="1685468"/>
      </dsp:txXfrm>
    </dsp:sp>
    <dsp:sp modelId="{E2A48785-4BC0-4F13-9827-E83AF069870D}">
      <dsp:nvSpPr>
        <dsp:cNvPr id="0" name=""/>
        <dsp:cNvSpPr/>
      </dsp:nvSpPr>
      <dsp:spPr>
        <a:xfrm>
          <a:off x="5112996" y="2900230"/>
          <a:ext cx="3871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7122" y="45720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296114" y="2943860"/>
        <a:ext cx="20886" cy="4181"/>
      </dsp:txXfrm>
    </dsp:sp>
    <dsp:sp modelId="{470EEABF-4FEC-40A0-975A-FB513DCD4127}">
      <dsp:nvSpPr>
        <dsp:cNvPr id="0" name=""/>
        <dsp:cNvSpPr/>
      </dsp:nvSpPr>
      <dsp:spPr>
        <a:xfrm>
          <a:off x="2559985" y="1968277"/>
          <a:ext cx="2554811" cy="19553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Implementation :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In hardware PCBs prepared.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In firmware coding done.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In mechanical 2D and 3D drawings prepared.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Review and approved design and implementations, as Baseline.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RTT update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Send to vendor to get physical modules.</a:t>
          </a:r>
          <a:endParaRPr lang="en-IN" sz="1100" b="1" kern="1200" dirty="0"/>
        </a:p>
      </dsp:txBody>
      <dsp:txXfrm>
        <a:off x="2559985" y="1968277"/>
        <a:ext cx="2554811" cy="1955346"/>
      </dsp:txXfrm>
    </dsp:sp>
    <dsp:sp modelId="{4D9A827D-1216-4CC8-9154-F0767BB0E44F}">
      <dsp:nvSpPr>
        <dsp:cNvPr id="0" name=""/>
        <dsp:cNvSpPr/>
      </dsp:nvSpPr>
      <dsp:spPr>
        <a:xfrm>
          <a:off x="5532519" y="2044127"/>
          <a:ext cx="2799923" cy="18036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 dirty="0" smtClean="0"/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Module Testing :</a:t>
          </a:r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Prepared module test cases and reviewed.</a:t>
          </a:r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Did module testing accordingly.</a:t>
          </a:r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Prepared interfaces and integration steps.</a:t>
          </a:r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Prepared integration test cases and reviewed.</a:t>
          </a:r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Prepared user support documents.</a:t>
          </a:r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RTT update</a:t>
          </a:r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 sz="1100" b="1" kern="1200" dirty="0"/>
        </a:p>
      </dsp:txBody>
      <dsp:txXfrm>
        <a:off x="5532519" y="2044127"/>
        <a:ext cx="2799923" cy="1803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D8D9F-7936-4515-8E84-73ED971F328D}">
      <dsp:nvSpPr>
        <dsp:cNvPr id="0" name=""/>
        <dsp:cNvSpPr/>
      </dsp:nvSpPr>
      <dsp:spPr>
        <a:xfrm>
          <a:off x="4250999" y="733532"/>
          <a:ext cx="2690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9017" y="45720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378018" y="777752"/>
        <a:ext cx="14980" cy="2999"/>
      </dsp:txXfrm>
    </dsp:sp>
    <dsp:sp modelId="{35336D97-B313-4357-91F6-9AD322CB9F68}">
      <dsp:nvSpPr>
        <dsp:cNvPr id="0" name=""/>
        <dsp:cNvSpPr/>
      </dsp:nvSpPr>
      <dsp:spPr>
        <a:xfrm>
          <a:off x="9149" y="29320"/>
          <a:ext cx="4243650" cy="14998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Integration :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- Interfaces considering mentioned CTQs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- Implement define Integration steps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- Integration Testing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- Ensured risk mitigated by taking mitigation plan.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- Product Integrated and ready for validation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- BOM cost calculate.</a:t>
          </a:r>
          <a:endParaRPr lang="en-IN" sz="1000" b="1" kern="1200" dirty="0"/>
        </a:p>
      </dsp:txBody>
      <dsp:txXfrm>
        <a:off x="9149" y="29320"/>
        <a:ext cx="4243650" cy="1499863"/>
      </dsp:txXfrm>
    </dsp:sp>
    <dsp:sp modelId="{B7A86C3F-6999-4066-B2C9-63268B85C2A7}">
      <dsp:nvSpPr>
        <dsp:cNvPr id="0" name=""/>
        <dsp:cNvSpPr/>
      </dsp:nvSpPr>
      <dsp:spPr>
        <a:xfrm>
          <a:off x="1351194" y="1472116"/>
          <a:ext cx="5035239" cy="468300"/>
        </a:xfrm>
        <a:custGeom>
          <a:avLst/>
          <a:gdLst/>
          <a:ahLst/>
          <a:cxnLst/>
          <a:rect l="0" t="0" r="0" b="0"/>
          <a:pathLst>
            <a:path>
              <a:moveTo>
                <a:pt x="5035239" y="0"/>
              </a:moveTo>
              <a:lnTo>
                <a:pt x="5035239" y="251250"/>
              </a:lnTo>
              <a:lnTo>
                <a:pt x="0" y="251250"/>
              </a:lnTo>
              <a:lnTo>
                <a:pt x="0" y="468300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742316" y="1704767"/>
        <a:ext cx="252994" cy="2999"/>
      </dsp:txXfrm>
    </dsp:sp>
    <dsp:sp modelId="{C17CF304-4765-4FE2-9504-762D5E7877D3}">
      <dsp:nvSpPr>
        <dsp:cNvPr id="0" name=""/>
        <dsp:cNvSpPr/>
      </dsp:nvSpPr>
      <dsp:spPr>
        <a:xfrm>
          <a:off x="4552417" y="84588"/>
          <a:ext cx="3668033" cy="1389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Validation :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System test cases prepared to make sure required environment.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Review the  system test cases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System Testing (Validation) to validate requirement </a:t>
          </a:r>
          <a:r>
            <a:rPr lang="en-US" sz="1100" b="1" kern="1200" dirty="0" err="1" smtClean="0"/>
            <a:t>vs</a:t>
          </a:r>
          <a:r>
            <a:rPr lang="en-US" sz="1100" b="1" kern="1200" dirty="0" smtClean="0"/>
            <a:t> product.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b="1" kern="1200" dirty="0"/>
        </a:p>
      </dsp:txBody>
      <dsp:txXfrm>
        <a:off x="4552417" y="84588"/>
        <a:ext cx="3668033" cy="1389328"/>
      </dsp:txXfrm>
    </dsp:sp>
    <dsp:sp modelId="{5C72E8F5-8752-46B9-8BF1-0CF54C2BF2C8}">
      <dsp:nvSpPr>
        <dsp:cNvPr id="0" name=""/>
        <dsp:cNvSpPr/>
      </dsp:nvSpPr>
      <dsp:spPr>
        <a:xfrm>
          <a:off x="2636869" y="2817758"/>
          <a:ext cx="3558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5807" y="45720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05113" y="2861978"/>
        <a:ext cx="19320" cy="2999"/>
      </dsp:txXfrm>
    </dsp:sp>
    <dsp:sp modelId="{8B284B13-54B0-4E6D-8554-1C781FA28CB1}">
      <dsp:nvSpPr>
        <dsp:cNvPr id="0" name=""/>
        <dsp:cNvSpPr/>
      </dsp:nvSpPr>
      <dsp:spPr>
        <a:xfrm>
          <a:off x="63719" y="1972817"/>
          <a:ext cx="2574950" cy="17813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ym typeface="+mn-ea"/>
            </a:rPr>
            <a:t>Release :</a:t>
          </a:r>
          <a:endParaRPr lang="en-US" sz="1100" b="1" kern="1200" dirty="0" smtClean="0"/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ym typeface="+mn-ea"/>
            </a:rPr>
            <a:t>- According to configuration management plan collect all to be release outputs from corresponding version control repository.</a:t>
          </a:r>
          <a:endParaRPr lang="en-US" sz="1100" b="1" kern="1200" dirty="0" smtClean="0"/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ym typeface="+mn-ea"/>
            </a:rPr>
            <a:t>- List out these design outputs with their latest versions.</a:t>
          </a:r>
          <a:endParaRPr lang="en-US" sz="1100" b="1" kern="1200" dirty="0" smtClean="0"/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ym typeface="+mn-ea"/>
            </a:rPr>
            <a:t>- Made release note and review.</a:t>
          </a:r>
          <a:endParaRPr lang="en-US" sz="1100" b="1" kern="1200" dirty="0" smtClean="0"/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ym typeface="+mn-ea"/>
            </a:rPr>
            <a:t>- Project released with the release note.</a:t>
          </a:r>
          <a:endParaRPr lang="en-IN" sz="1100" b="1" kern="1200" dirty="0"/>
        </a:p>
      </dsp:txBody>
      <dsp:txXfrm>
        <a:off x="63719" y="1972817"/>
        <a:ext cx="2574950" cy="1781321"/>
      </dsp:txXfrm>
    </dsp:sp>
    <dsp:sp modelId="{6A8C1FE3-2F70-44A9-9AF1-34349109A8E3}">
      <dsp:nvSpPr>
        <dsp:cNvPr id="0" name=""/>
        <dsp:cNvSpPr/>
      </dsp:nvSpPr>
      <dsp:spPr>
        <a:xfrm>
          <a:off x="3025076" y="1828801"/>
          <a:ext cx="5204523" cy="20693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 dirty="0" smtClean="0"/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ym typeface="+mn-ea"/>
            </a:rPr>
            <a:t>Closure :</a:t>
          </a:r>
          <a:endParaRPr lang="en-US" sz="1100" b="1" kern="1200" dirty="0" smtClean="0"/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ym typeface="+mn-ea"/>
            </a:rPr>
            <a:t>- Project learning's captured with team and log in corresponding project learning log of share point.</a:t>
          </a:r>
          <a:endParaRPr lang="en-US" sz="1100" b="1" kern="1200" dirty="0" smtClean="0"/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ym typeface="+mn-ea"/>
            </a:rPr>
            <a:t>- Make TDP and mentioned in closure report.</a:t>
          </a:r>
          <a:endParaRPr lang="en-US" sz="1100" b="1" kern="1200" dirty="0" smtClean="0"/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ym typeface="+mn-ea"/>
            </a:rPr>
            <a:t>- Review and audit the closure report.</a:t>
          </a:r>
          <a:endParaRPr lang="en-US" sz="1100" b="1" kern="1200" dirty="0" smtClean="0"/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ym typeface="+mn-ea"/>
            </a:rPr>
            <a:t>- Intimate all team members that project officially closed, and you are relieve from this project.</a:t>
          </a:r>
          <a:endParaRPr lang="en-IN" sz="1100" b="1" kern="1200" dirty="0"/>
        </a:p>
      </dsp:txBody>
      <dsp:txXfrm>
        <a:off x="3025076" y="1828801"/>
        <a:ext cx="5204523" cy="2069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#1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bkpt" val="endCnv"/>
          <dgm:param type="contDir" val="sameDir"/>
          <dgm:param type="grDir" val="tL"/>
          <dgm:param type="flowDir" val="row"/>
        </dgm:alg>
      </dgm:if>
      <dgm:else name="Name3">
        <dgm:alg type="snake">
          <dgm:param type="bkpt" val="endCnv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dim" val="1D"/>
                <dgm:param type="connRout" val="bend"/>
                <dgm:param type="begPts" val="midR bCtr"/>
                <dgm:param type="endPts" val="midL tCtr"/>
              </dgm:alg>
            </dgm:if>
            <dgm:else name="Name6">
              <dgm:alg type="conn">
                <dgm:param type="dim" val="1D"/>
                <dgm:param type="connRout" val="ben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#2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bkpt" val="endCnv"/>
          <dgm:param type="contDir" val="sameDir"/>
          <dgm:param type="grDir" val="tL"/>
          <dgm:param type="flowDir" val="row"/>
        </dgm:alg>
      </dgm:if>
      <dgm:else name="Name3">
        <dgm:alg type="snake">
          <dgm:param type="bkpt" val="endCnv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dim" val="1D"/>
                <dgm:param type="connRout" val="bend"/>
                <dgm:param type="begPts" val="midR bCtr"/>
                <dgm:param type="endPts" val="midL tCtr"/>
              </dgm:alg>
            </dgm:if>
            <dgm:else name="Name6">
              <dgm:alg type="conn">
                <dgm:param type="dim" val="1D"/>
                <dgm:param type="connRout" val="ben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8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x-none" dirty="0"/>
              <a:t>Click to edit Master title style</a:t>
            </a:r>
            <a:endParaRPr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x-none" dirty="0"/>
              <a:t>Click to edit Master text styles</a:t>
            </a:r>
          </a:p>
          <a:p>
            <a:pPr lvl="1"/>
            <a:r>
              <a:rPr lang="en-US" altLang="x-none" dirty="0"/>
              <a:t>Second level</a:t>
            </a:r>
          </a:p>
          <a:p>
            <a:pPr lvl="2"/>
            <a:r>
              <a:rPr lang="en-US" altLang="x-none" dirty="0"/>
              <a:t>Third level</a:t>
            </a:r>
          </a:p>
          <a:p>
            <a:pPr lvl="3"/>
            <a:r>
              <a:rPr lang="en-US" altLang="x-none" dirty="0"/>
              <a:t>Fourth level</a:t>
            </a:r>
          </a:p>
          <a:p>
            <a:pPr lvl="4"/>
            <a:r>
              <a:rPr lang="en-US" altLang="x-none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x-none" dirty="0"/>
              <a:t>‹#›</a:t>
            </a:fld>
            <a:endParaRPr lang="en-US" altLang="x-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x-none" dirty="0"/>
              <a:t>Click to edit Master title style</a:t>
            </a:r>
            <a:endParaRPr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x-none" dirty="0"/>
              <a:t>Click to edit Master text styles</a:t>
            </a:r>
          </a:p>
          <a:p>
            <a:pPr lvl="1"/>
            <a:r>
              <a:rPr lang="en-US" altLang="x-none" dirty="0"/>
              <a:t>Second level</a:t>
            </a:r>
          </a:p>
          <a:p>
            <a:pPr lvl="2"/>
            <a:r>
              <a:rPr lang="en-US" altLang="x-none" dirty="0"/>
              <a:t>Third level</a:t>
            </a:r>
          </a:p>
          <a:p>
            <a:pPr lvl="3"/>
            <a:r>
              <a:rPr lang="en-US" altLang="x-none" dirty="0"/>
              <a:t>Fourth level</a:t>
            </a:r>
          </a:p>
          <a:p>
            <a:pPr lvl="4"/>
            <a:r>
              <a:rPr lang="en-US" altLang="x-none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x-none" dirty="0"/>
              <a:t>‹#›</a:t>
            </a:fld>
            <a:endParaRPr lang="en-US" altLang="x-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00.9:8080/svn/DC_DC_Converter/SP9_GGE295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l.einframe.com/reports/rptincidentlearnings.aspx" TargetMode="External"/><Relationship Id="rId2" Type="http://schemas.openxmlformats.org/officeDocument/2006/relationships/hyperlink" Target="https://docs.google.com/spreadsheets/d/1P5Inwbz7xlPx347k1P--iQvxbo2LrLD_/edit#gid=805048583" TargetMode="Externa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0.141.1.9:8080/svn/HKVA_inv/GNE114/" TargetMode="External"/><Relationship Id="rId2" Type="http://schemas.openxmlformats.org/officeDocument/2006/relationships/hyperlink" Target="http://10.141.1.9:8080/svn/HKVA_inv/GNE114/Planning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10.141.1.9:8080/svn/HKVA_inv/GNE114/Hardware%20Design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0.141.1.9:8080/svn/HKVA_inv/GNE114/E%20-Mails%20and%20MOM/GNE114_MINMET.xlsx" TargetMode="External"/><Relationship Id="rId2" Type="http://schemas.openxmlformats.org/officeDocument/2006/relationships/hyperlink" Target="http://10.141.1.9:8080/svn/HKVA_inv/GNE114/Hardware%20Design/GNE114_HDWDSN.docx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file:///C:\Users\Jalaj\AppData\Local\Microsoft\Windows\INetCache\IE\W8B58D6D\GGE202_PRJPLN.doc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l.einframe.com/data-capture/development/capprojecttasks.aspx?projectid=100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gil.einframe.com/reports/rptincidents.aspx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://10.141.1.9:8080/svn/HKVA_inv/GNE114/E%20-Mails%20and%20MOM/GNE114_MINMET.xls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10.141.1.9:8080/svn/HKVA_inv/GNE114/Testing/GNE114_ROCSAN.xlsx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075" y="52070"/>
            <a:ext cx="8771255" cy="498919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marL="0" indent="0" algn="ctr">
              <a:buNone/>
            </a:pPr>
            <a:r>
              <a:rPr lang="en-US" altLang="x-none" sz="2400" b="1" dirty="0">
                <a:latin typeface="Arial" panose="020B0604020202020204" pitchFamily="34" charset="0"/>
                <a:sym typeface="+mn-ea"/>
              </a:rPr>
              <a:t>PROJECT INTRODUCTION</a:t>
            </a:r>
            <a:endParaRPr lang="en-US" sz="2400" b="1" u="sng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sz="1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Name: </a:t>
            </a:r>
            <a:r>
              <a:rPr lang="en-IN" alt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GNE114 4200 Static UPS</a:t>
            </a:r>
            <a:endParaRPr lang="en-US" sz="1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Objective- </a:t>
            </a:r>
            <a:r>
              <a:rPr 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Export Sales team required Static UPS 3300W with 48V battery bank and Some new different looks like New Bezel and Graphical LCD with Multi color.</a:t>
            </a:r>
          </a:p>
          <a:p>
            <a:pPr marL="0" indent="0">
              <a:buNone/>
            </a:pPr>
            <a:r>
              <a:rPr lang="en-US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Scope-</a:t>
            </a:r>
            <a:r>
              <a:rPr 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Increase Load capacity of 3.5KVA System, Change LCD  and Chassis</a:t>
            </a:r>
            <a:r>
              <a:rPr lang="en-IN" alt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sz="1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Measurement Goals - </a:t>
            </a:r>
            <a:r>
              <a:rPr 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Schedule Variance:±20%,Product Defect Density:0.10±0.02,Project’s Process Defect Density:0.20±0.02,BOM COST: 14000±10% INR</a:t>
            </a:r>
          </a:p>
          <a:p>
            <a:pPr marL="0" indent="0">
              <a:buNone/>
            </a:pPr>
            <a:r>
              <a:rPr lang="en-US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Link to Project Data :</a:t>
            </a:r>
            <a:r>
              <a:rPr 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800" u="sng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2"/>
              </a:rPr>
              <a:t>http://10.141.1.9:8080/svn/HKVA_inv/GNE114</a:t>
            </a:r>
            <a:endParaRPr lang="en-US" sz="1800" u="sng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 Size: </a:t>
            </a:r>
            <a:r>
              <a:rPr 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en-IN" alt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Nos.     </a:t>
            </a:r>
          </a:p>
          <a:p>
            <a:pPr marL="0" indent="0">
              <a:buNone/>
            </a:pPr>
            <a:r>
              <a:rPr lang="en-US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Effort Size: </a:t>
            </a:r>
            <a:r>
              <a:rPr lang="en-IN" alt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185</a:t>
            </a:r>
            <a:r>
              <a:rPr 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hrs.   </a:t>
            </a:r>
          </a:p>
          <a:p>
            <a:pPr marL="0" indent="0">
              <a:buNone/>
            </a:pPr>
            <a:r>
              <a:rPr lang="en-US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Time Line : </a:t>
            </a:r>
            <a:r>
              <a:rPr 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en-IN" alt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en-IN" alt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r>
            <a:r>
              <a:rPr 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-2022 to </a:t>
            </a:r>
            <a:r>
              <a:rPr lang="en-IN" alt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05</a:t>
            </a:r>
            <a:r>
              <a:rPr 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en-IN" alt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</a:t>
            </a:r>
            <a:r>
              <a:rPr 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-2022 </a:t>
            </a:r>
          </a:p>
          <a:p>
            <a:pPr marL="0" indent="0">
              <a:buNone/>
            </a:pPr>
            <a:r>
              <a:rPr lang="en-US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Actual Scheduled Start to Finish Date:</a:t>
            </a:r>
            <a:r>
              <a:rPr 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1</a:t>
            </a:r>
            <a:r>
              <a:rPr lang="en-IN" alt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en-IN" alt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r>
            <a:r>
              <a:rPr 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-2022  to </a:t>
            </a:r>
            <a:endParaRPr lang="en-US" sz="1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1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07720"/>
            <a:ext cx="1776095" cy="3787140"/>
          </a:xfrm>
        </p:spPr>
        <p:txBody>
          <a:bodyPr/>
          <a:lstStyle/>
          <a:p>
            <a:pPr eaLnBrk="1" hangingPunct="1"/>
            <a:r>
              <a:rPr lang="en-IN" altLang="en-US" sz="1400" dirty="0">
                <a:sym typeface="+mn-ea"/>
                <a:hlinkClick r:id="rId2" action="ppaction://hlinkfile"/>
              </a:rPr>
              <a:t>Approved Learnings</a:t>
            </a:r>
            <a:endParaRPr lang="en-IN" altLang="en-US" sz="1400" dirty="0">
              <a:sym typeface="+mn-ea"/>
            </a:endParaRPr>
          </a:p>
          <a:p>
            <a:pPr eaLnBrk="1" hangingPunct="1"/>
            <a:endParaRPr lang="en-IN" altLang="en-US" sz="1400" dirty="0">
              <a:sym typeface="+mn-ea"/>
              <a:hlinkClick r:id="rId2" action="ppaction://hlinkfile"/>
            </a:endParaRPr>
          </a:p>
          <a:p>
            <a:pPr eaLnBrk="1" hangingPunct="1"/>
            <a:endParaRPr lang="en-IN" altLang="en-US" sz="1400" dirty="0">
              <a:sym typeface="+mn-ea"/>
              <a:hlinkClick r:id="rId2" action="ppaction://hlinkfile"/>
            </a:endParaRPr>
          </a:p>
          <a:p>
            <a:pPr eaLnBrk="1" hangingPunct="1"/>
            <a:endParaRPr lang="en-IN" altLang="en-US" sz="1400" dirty="0">
              <a:sym typeface="+mn-ea"/>
              <a:hlinkClick r:id="rId2" action="ppaction://hlinkfile"/>
            </a:endParaRPr>
          </a:p>
          <a:p>
            <a:pPr marL="0" indent="0" eaLnBrk="1" hangingPunct="1">
              <a:buNone/>
            </a:pPr>
            <a:endParaRPr lang="en-IN" altLang="en-US" sz="1400" dirty="0">
              <a:sym typeface="+mn-ea"/>
              <a:hlinkClick r:id="rId2" action="ppaction://hlinkfile"/>
            </a:endParaRPr>
          </a:p>
          <a:p>
            <a:pPr marL="0" indent="0" eaLnBrk="1" hangingPunct="1">
              <a:buNone/>
            </a:pPr>
            <a:endParaRPr lang="en-IN" altLang="en-US" sz="1400" dirty="0">
              <a:sym typeface="+mn-ea"/>
              <a:hlinkClick r:id="rId2" action="ppaction://hlinkfile"/>
            </a:endParaRPr>
          </a:p>
          <a:p>
            <a:pPr marL="0" indent="0" eaLnBrk="1" hangingPunct="1">
              <a:buNone/>
            </a:pPr>
            <a:endParaRPr lang="en-IN" altLang="en-US" sz="1400" dirty="0">
              <a:sym typeface="+mn-ea"/>
              <a:hlinkClick r:id="rId2" action="ppaction://hlinkfile"/>
            </a:endParaRPr>
          </a:p>
          <a:p>
            <a:pPr eaLnBrk="1" hangingPunct="1"/>
            <a:r>
              <a:rPr lang="en-IN" altLang="en-US" sz="1400" dirty="0">
                <a:sym typeface="+mn-ea"/>
                <a:hlinkClick r:id="rId2" action="ppaction://hlinkfile"/>
              </a:rPr>
              <a:t>Master firmware Library</a:t>
            </a:r>
            <a:endParaRPr lang="en-IN" altLang="en-US" sz="1400" dirty="0">
              <a:sym typeface="+mn-ea"/>
            </a:endParaRPr>
          </a:p>
          <a:p>
            <a:pPr eaLnBrk="1" hangingPunct="1"/>
            <a:endParaRPr lang="en-IN" altLang="en-US" sz="1400" dirty="0">
              <a:sym typeface="+mn-ea"/>
              <a:hlinkClick r:id="rId2" action="ppaction://hlinkfile"/>
            </a:endParaRPr>
          </a:p>
          <a:p>
            <a:pPr eaLnBrk="1" hangingPunct="1"/>
            <a:endParaRPr lang="en-IN" altLang="en-US" sz="1400" dirty="0">
              <a:sym typeface="+mn-ea"/>
              <a:hlinkClick r:id="rId2" action="ppaction://hlinkfile"/>
            </a:endParaRPr>
          </a:p>
          <a:p>
            <a:pPr eaLnBrk="1" hangingPunct="1"/>
            <a:endParaRPr lang="en-IN" altLang="en-US" sz="1400" dirty="0">
              <a:sym typeface="+mn-ea"/>
              <a:hlinkClick r:id="rId2" action="ppaction://hlinkfile"/>
            </a:endParaRPr>
          </a:p>
          <a:p>
            <a:pPr marL="0" indent="0" eaLnBrk="1" hangingPunct="1">
              <a:buNone/>
            </a:pPr>
            <a:endParaRPr lang="en-IN" altLang="en-US" sz="1400" dirty="0">
              <a:sym typeface="+mn-ea"/>
              <a:hlinkClick r:id="rId3" action="ppaction://hlinkfile"/>
            </a:endParaRPr>
          </a:p>
          <a:p>
            <a:pPr eaLnBrk="1" hangingPunct="1"/>
            <a:endParaRPr lang="en-US" altLang="x-none" sz="1400" dirty="0"/>
          </a:p>
          <a:p>
            <a:pPr marL="0" indent="0">
              <a:buNone/>
            </a:pPr>
            <a:endParaRPr lang="en-IN" alt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10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76200" y="57150"/>
            <a:ext cx="7086600" cy="685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x-none" sz="2400" b="1" dirty="0"/>
              <a:t>Root Cause Analysis : </a:t>
            </a:r>
            <a:r>
              <a:rPr lang="en-IN" altLang="en-US" sz="2400" b="1" dirty="0"/>
              <a:t>Integration Testing</a:t>
            </a:r>
            <a:r>
              <a:rPr lang="en-US" altLang="x-none" sz="2400" b="1" dirty="0"/>
              <a:t> Defect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811780" y="742950"/>
            <a:ext cx="6102985" cy="12814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2230" y="2876550"/>
            <a:ext cx="6312535" cy="13639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"/>
          <p:cNvGraphicFramePr>
            <a:graphicFrameLocks noGrp="1"/>
          </p:cNvGraphicFramePr>
          <p:nvPr>
            <p:ph idx="1"/>
          </p:nvPr>
        </p:nvGraphicFramePr>
        <p:xfrm>
          <a:off x="457200" y="666750"/>
          <a:ext cx="8229600" cy="392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6781800" cy="460375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x-none" sz="2400" b="1" dirty="0"/>
              <a:t>PROJECT FLOW</a:t>
            </a:r>
          </a:p>
        </p:txBody>
      </p:sp>
      <p:sp>
        <p:nvSpPr>
          <p:cNvPr id="2" name="Footer Placeholder 1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GGE202</a:t>
            </a:r>
          </a:p>
        </p:txBody>
      </p:sp>
      <p:sp>
        <p:nvSpPr>
          <p:cNvPr id="3" name="Slide Number Placeholder 2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x-none" sz="1200" dirty="0">
                <a:solidFill>
                  <a:srgbClr val="898989"/>
                </a:solidFill>
                <a:latin typeface="Calibri" panose="020F0502020204030204" pitchFamily="34" charset="0"/>
              </a:rPr>
              <a:t>11</a:t>
            </a:fld>
            <a:endParaRPr lang="en-US" altLang="x-none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12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  <p:pic>
        <p:nvPicPr>
          <p:cNvPr id="8" name="Content Placeholder 7" descr="4.2kva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1480" y="1200150"/>
            <a:ext cx="2350770" cy="339471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400" b="1"/>
              <a:t>Release Note contains records of all release configuration items</a:t>
            </a:r>
            <a:r>
              <a:rPr lang="en-IN" altLang="en-US" sz="1400" b="1"/>
              <a:t>.</a:t>
            </a:r>
          </a:p>
          <a:p>
            <a:r>
              <a:rPr lang="en-IN" altLang="en-US" sz="1400" b="1"/>
              <a:t>Closure Report contains records of all configuration items</a:t>
            </a:r>
          </a:p>
        </p:txBody>
      </p:sp>
      <p:sp>
        <p:nvSpPr>
          <p:cNvPr id="23554" name="Title 1"/>
          <p:cNvSpPr>
            <a:spLocks noGrp="1"/>
          </p:cNvSpPr>
          <p:nvPr/>
        </p:nvSpPr>
        <p:spPr>
          <a:xfrm>
            <a:off x="584200" y="333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x-none" sz="2400" b="1" dirty="0"/>
              <a:t>PRODUCT PICTURE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400" b="1" dirty="0">
                <a:sym typeface="+mn-ea"/>
              </a:rPr>
              <a:t>PROJECT FLOW</a:t>
            </a:r>
            <a:r>
              <a:rPr lang="en-US" altLang="x-none" sz="2400" b="1" dirty="0"/>
              <a:t/>
            </a:r>
            <a:br>
              <a:rPr lang="en-US" altLang="x-none" sz="2400" b="1" dirty="0"/>
            </a:b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2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01420"/>
            <a:ext cx="8229600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 dirty="0">
                <a:sym typeface="+mn-ea"/>
              </a:rPr>
              <a:t/>
            </a:r>
            <a:br>
              <a:rPr sz="1800" dirty="0">
                <a:sym typeface="+mn-ea"/>
              </a:rPr>
            </a:br>
            <a:r>
              <a:rPr sz="1800" dirty="0">
                <a:sym typeface="+mn-ea"/>
              </a:rPr>
              <a:t/>
            </a:r>
            <a:br>
              <a:rPr sz="1800" dirty="0">
                <a:sym typeface="+mn-ea"/>
              </a:rPr>
            </a:br>
            <a:r>
              <a:rPr sz="1800" dirty="0">
                <a:sym typeface="+mn-ea"/>
              </a:rPr>
              <a:t/>
            </a:r>
            <a:br>
              <a:rPr sz="1800" dirty="0">
                <a:sym typeface="+mn-ea"/>
              </a:rPr>
            </a:br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sz="1400" dirty="0">
                <a:sym typeface="+mn-ea"/>
              </a:rPr>
              <a:t>CI List in Project plan contains items list which placed under configuration management, where we mentioned location, owner, baseline or control and release or no release against each items. </a:t>
            </a:r>
            <a:r>
              <a:rPr sz="1400" dirty="0">
                <a:sym typeface="+mn-ea"/>
                <a:hlinkClick r:id="rId2"/>
              </a:rPr>
              <a:t>List of Configurable Items, Access Details and Release Plan</a:t>
            </a:r>
            <a:endParaRPr sz="1400" dirty="0">
              <a:sym typeface="+mn-ea"/>
            </a:endParaRPr>
          </a:p>
          <a:p>
            <a:pPr marL="0" indent="0">
              <a:buNone/>
            </a:pPr>
            <a:endParaRPr sz="1400" dirty="0">
              <a:sym typeface="+mn-ea"/>
              <a:hlinkClick r:id="rId2"/>
            </a:endParaRPr>
          </a:p>
          <a:p>
            <a:pPr marL="0" indent="0">
              <a:buNone/>
            </a:pPr>
            <a:endParaRPr sz="1400" dirty="0">
              <a:sym typeface="+mn-ea"/>
              <a:hlinkClick r:id="rId2"/>
            </a:endParaRPr>
          </a:p>
          <a:p>
            <a:r>
              <a:rPr sz="1400" dirty="0">
                <a:sym typeface="+mn-ea"/>
              </a:rPr>
              <a:t>Project repository at </a:t>
            </a:r>
            <a:r>
              <a:rPr lang="en-IN" sz="1400" dirty="0">
                <a:sym typeface="+mn-ea"/>
              </a:rPr>
              <a:t>SVN Server</a:t>
            </a:r>
            <a:r>
              <a:rPr sz="1400" dirty="0">
                <a:sym typeface="+mn-ea"/>
              </a:rPr>
              <a:t> used  to perform version control of related artefacts</a:t>
            </a:r>
            <a:r>
              <a:rPr lang="en-IN" sz="1400" dirty="0">
                <a:sym typeface="+mn-ea"/>
              </a:rPr>
              <a:t>.</a:t>
            </a:r>
          </a:p>
          <a:p>
            <a:endParaRPr lang="en-IN" sz="1400" dirty="0">
              <a:sym typeface="+mn-ea"/>
            </a:endParaRPr>
          </a:p>
          <a:p>
            <a:endParaRPr lang="en-IN" sz="1400" dirty="0">
              <a:sym typeface="+mn-ea"/>
            </a:endParaRPr>
          </a:p>
          <a:p>
            <a:pPr marL="0" indent="0">
              <a:buNone/>
            </a:pPr>
            <a:endParaRPr lang="en-US" sz="1400" u="sng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  <a:hlinkClick r:id="rId3"/>
            </a:endParaRPr>
          </a:p>
          <a:p>
            <a:pPr marL="0" indent="0">
              <a:buNone/>
            </a:pPr>
            <a:endParaRPr lang="en-US" sz="1400" u="sng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  <a:hlinkClick r:id="rId3"/>
            </a:endParaRPr>
          </a:p>
          <a:p>
            <a:endParaRPr lang="en-US" sz="1400" dirty="0"/>
          </a:p>
        </p:txBody>
      </p:sp>
      <p:sp>
        <p:nvSpPr>
          <p:cNvPr id="4" name="Text Box 3"/>
          <p:cNvSpPr txBox="1"/>
          <p:nvPr/>
        </p:nvSpPr>
        <p:spPr>
          <a:xfrm>
            <a:off x="381000" y="361950"/>
            <a:ext cx="6760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x-none" sz="2400" b="1" dirty="0">
                <a:sym typeface="+mn-ea"/>
              </a:rPr>
              <a:t>Configuration Management</a:t>
            </a:r>
            <a:endParaRPr lang="en-IN" altLang="en-US" sz="240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724400" y="1200150"/>
            <a:ext cx="4038600" cy="12750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2611754"/>
            <a:ext cx="4495800" cy="17125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3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42900"/>
            <a:ext cx="8229600" cy="857250"/>
          </a:xfrm>
        </p:spPr>
        <p:txBody>
          <a:bodyPr/>
          <a:lstStyle/>
          <a:p>
            <a:r>
              <a:rPr lang="en-US" altLang="x-none" sz="2400" b="1" dirty="0">
                <a:sym typeface="+mn-ea"/>
              </a:rPr>
              <a:t>Configuration Management</a:t>
            </a:r>
            <a:r>
              <a:rPr lang="en-IN" altLang="en-US" sz="2400"/>
              <a:t/>
            </a:r>
            <a:br>
              <a:rPr lang="en-IN" altLang="en-US" sz="2400"/>
            </a:b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3395980" cy="3394710"/>
          </a:xfrm>
        </p:spPr>
        <p:txBody>
          <a:bodyPr/>
          <a:lstStyle/>
          <a:p>
            <a:r>
              <a:rPr lang="en-IN" altLang="en-US" sz="1400" b="1" dirty="0" smtClean="0">
                <a:solidFill>
                  <a:schemeClr val="dk1"/>
                </a:solidFill>
                <a:sym typeface="+mn-ea"/>
              </a:rPr>
              <a:t>Channge in Firmware design during Integration Testing . Version History at SVN Server.</a:t>
            </a:r>
          </a:p>
          <a:p>
            <a:pPr marL="0" indent="0">
              <a:buNone/>
            </a:pPr>
            <a:endParaRPr lang="en-IN" altLang="en-US" sz="1400" b="1" dirty="0" smtClean="0">
              <a:solidFill>
                <a:schemeClr val="dk1"/>
              </a:solidFill>
              <a:sym typeface="+mn-ea"/>
            </a:endParaRPr>
          </a:p>
          <a:p>
            <a:pPr marL="0" indent="0">
              <a:buNone/>
            </a:pPr>
            <a:endParaRPr lang="en-IN" altLang="en-US" sz="1400" b="1" dirty="0" smtClean="0">
              <a:solidFill>
                <a:schemeClr val="dk1"/>
              </a:solidFill>
              <a:sym typeface="+mn-ea"/>
            </a:endParaRPr>
          </a:p>
          <a:p>
            <a:r>
              <a:rPr sz="1400" b="1" dirty="0">
                <a:sym typeface="+mn-ea"/>
              </a:rPr>
              <a:t>Audit Checklist contains configuration audit related audit points that audited, section CM of each phase. </a:t>
            </a:r>
          </a:p>
          <a:p>
            <a:r>
              <a:rPr sz="1400" b="1" dirty="0">
                <a:sym typeface="+mn-ea"/>
              </a:rPr>
              <a:t>Audit </a:t>
            </a:r>
            <a:r>
              <a:rPr lang="en-IN" sz="1400" b="1" dirty="0">
                <a:sym typeface="+mn-ea"/>
              </a:rPr>
              <a:t>Log</a:t>
            </a:r>
            <a:r>
              <a:rPr sz="1400" b="1" dirty="0">
                <a:sym typeface="+mn-ea"/>
              </a:rPr>
              <a:t> showing configuration audit done.</a:t>
            </a:r>
            <a:endParaRPr lang="en-IN" sz="1400" b="1" dirty="0">
              <a:sym typeface="+mn-ea"/>
            </a:endParaRPr>
          </a:p>
          <a:p>
            <a:endParaRPr lang="en-US" sz="1400" b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4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39895" y="1276350"/>
            <a:ext cx="4370705" cy="9086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255" y="2495550"/>
            <a:ext cx="4496435" cy="19069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"/>
          <p:cNvGraphicFramePr>
            <a:graphicFrameLocks noGrp="1"/>
          </p:cNvGraphicFramePr>
          <p:nvPr>
            <p:ph idx="1"/>
          </p:nvPr>
        </p:nvGraphicFramePr>
        <p:xfrm>
          <a:off x="457200" y="666750"/>
          <a:ext cx="8481060" cy="392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411" name="Title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6781800" cy="460375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x-none" sz="2400" b="1" dirty="0"/>
              <a:t>PROJECT FLOW</a:t>
            </a:r>
          </a:p>
        </p:txBody>
      </p:sp>
      <p:sp>
        <p:nvSpPr>
          <p:cNvPr id="3" name="Slide Number Placeholder 2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x-none" sz="1200" dirty="0">
                <a:solidFill>
                  <a:srgbClr val="898989"/>
                </a:solidFill>
                <a:latin typeface="Calibri" panose="020F0502020204030204" pitchFamily="34" charset="0"/>
              </a:rPr>
              <a:t>5</a:t>
            </a:fld>
            <a:endParaRPr lang="en-US" altLang="x-none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400" b="1" dirty="0">
                <a:sym typeface="+mn-ea"/>
              </a:rPr>
              <a:t>Decision Analysis and Resolution (DAR)</a:t>
            </a:r>
            <a:endParaRPr lang="en-IN" alt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2971800" cy="3394472"/>
          </a:xfrm>
        </p:spPr>
        <p:txBody>
          <a:bodyPr/>
          <a:lstStyle/>
          <a:p>
            <a:pPr eaLnBrk="1" hangingPunct="1"/>
            <a:r>
              <a:rPr lang="en-IN" sz="1400" dirty="0">
                <a:sym typeface="+mn-ea"/>
              </a:rPr>
              <a:t>Add task in </a:t>
            </a:r>
            <a:r>
              <a:rPr sz="1400" dirty="0">
                <a:sym typeface="+mn-ea"/>
              </a:rPr>
              <a:t> Project Plan defined when we follow DAR and defined team </a:t>
            </a:r>
            <a:r>
              <a:rPr lang="en-IN" sz="1400" dirty="0">
                <a:sym typeface="+mn-ea"/>
              </a:rPr>
              <a:t>.</a:t>
            </a:r>
          </a:p>
          <a:p>
            <a:pPr eaLnBrk="1" hangingPunct="1"/>
            <a:r>
              <a:rPr sz="1400" dirty="0">
                <a:sym typeface="+mn-ea"/>
              </a:rPr>
              <a:t> </a:t>
            </a:r>
            <a:r>
              <a:rPr lang="en-IN" sz="1400" dirty="0">
                <a:sym typeface="+mn-ea"/>
              </a:rPr>
              <a:t>D</a:t>
            </a:r>
            <a:r>
              <a:rPr sz="1400" dirty="0">
                <a:sym typeface="+mn-ea"/>
              </a:rPr>
              <a:t>efined evaluation method i.e. PUGH Matrix. </a:t>
            </a:r>
            <a:r>
              <a:rPr lang="en-IN" sz="1400" dirty="0">
                <a:sym typeface="+mn-ea"/>
                <a:hlinkClick r:id="rId2"/>
              </a:rPr>
              <a:t>GNE114_DARGEN</a:t>
            </a:r>
            <a:endParaRPr sz="1400" dirty="0"/>
          </a:p>
          <a:p>
            <a:pPr eaLnBrk="1" hangingPunct="1"/>
            <a:r>
              <a:rPr lang="en-US" altLang="x-none" sz="1400" dirty="0">
                <a:sym typeface="+mn-ea"/>
              </a:rPr>
              <a:t>DAR Sheet where criteria defined. </a:t>
            </a:r>
            <a:r>
              <a:rPr lang="en-IN" sz="1400" dirty="0">
                <a:sym typeface="+mn-ea"/>
                <a:hlinkClick r:id="rId2"/>
              </a:rPr>
              <a:t>GNE114_DARGEN</a:t>
            </a:r>
            <a:endParaRPr lang="en-US" altLang="x-none" sz="1400" dirty="0">
              <a:sym typeface="+mn-ea"/>
            </a:endParaRPr>
          </a:p>
          <a:p>
            <a:pPr eaLnBrk="1" hangingPunct="1"/>
            <a:r>
              <a:rPr sz="1400" dirty="0">
                <a:sym typeface="+mn-ea"/>
              </a:rPr>
              <a:t>DAR Sheet where defined alternate solutions, evaluation method.</a:t>
            </a:r>
            <a:r>
              <a:rPr lang="en-IN" sz="1400" dirty="0">
                <a:sym typeface="+mn-ea"/>
                <a:hlinkClick r:id="rId2"/>
              </a:rPr>
              <a:t>GNE114_DARGEN</a:t>
            </a:r>
            <a:endParaRPr lang="en-IN" sz="1400" dirty="0">
              <a:sym typeface="+mn-ea"/>
            </a:endParaRPr>
          </a:p>
          <a:p>
            <a:pPr eaLnBrk="1" hangingPunct="1"/>
            <a:r>
              <a:rPr sz="1400" dirty="0">
                <a:sym typeface="+mn-ea"/>
              </a:rPr>
              <a:t> DAR Sheet where alternate solutions evaluate and select using criteria and methods. </a:t>
            </a:r>
            <a:r>
              <a:rPr lang="en-IN" sz="1400" dirty="0">
                <a:sym typeface="+mn-ea"/>
                <a:hlinkClick r:id="rId2"/>
              </a:rPr>
              <a:t>GNE114_DARGEN</a:t>
            </a:r>
            <a:endParaRPr lang="en-US" altLang="x-none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6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123950"/>
            <a:ext cx="5281295" cy="952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3886200" y="2190750"/>
            <a:ext cx="5029200" cy="2362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400" b="1" dirty="0">
                <a:sym typeface="+mn-ea"/>
              </a:rPr>
              <a:t>Decision Analysis and Resolution (DAR)</a:t>
            </a:r>
            <a:r>
              <a:rPr lang="en-IN" altLang="en-US" sz="2400"/>
              <a:t/>
            </a:r>
            <a:br>
              <a:rPr lang="en-IN" altLang="en-US" sz="2400"/>
            </a:b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2362200" cy="3394710"/>
          </a:xfrm>
        </p:spPr>
        <p:txBody>
          <a:bodyPr/>
          <a:lstStyle/>
          <a:p>
            <a:r>
              <a:rPr sz="1400" dirty="0">
                <a:sym typeface="+mn-ea"/>
              </a:rPr>
              <a:t>Hardware Design Document section Design Alternative Solution defined where we apply DAR. </a:t>
            </a:r>
            <a:r>
              <a:rPr lang="en-IN" sz="1400" dirty="0">
                <a:sym typeface="+mn-ea"/>
                <a:hlinkClick r:id="rId2"/>
              </a:rPr>
              <a:t>GNE114_HDWDSN</a:t>
            </a:r>
            <a:endParaRPr sz="1400" dirty="0">
              <a:sym typeface="+mn-ea"/>
              <a:hlinkClick r:id="rId2"/>
            </a:endParaRPr>
          </a:p>
          <a:p>
            <a:endParaRPr sz="1400" dirty="0">
              <a:sym typeface="+mn-ea"/>
            </a:endParaRPr>
          </a:p>
          <a:p>
            <a:endParaRPr sz="1400" dirty="0">
              <a:sym typeface="+mn-ea"/>
            </a:endParaRPr>
          </a:p>
          <a:p>
            <a:pPr marL="0" indent="0">
              <a:buNone/>
            </a:pPr>
            <a:endParaRPr sz="1400" dirty="0">
              <a:sym typeface="+mn-ea"/>
            </a:endParaRPr>
          </a:p>
          <a:p>
            <a:pPr eaLnBrk="1" hangingPunct="1"/>
            <a:r>
              <a:rPr sz="1400" dirty="0">
                <a:sym typeface="+mn-ea"/>
              </a:rPr>
              <a:t>Approval comments by decision maker authority. </a:t>
            </a:r>
            <a:r>
              <a:rPr lang="en-IN" sz="1400" dirty="0">
                <a:sym typeface="+mn-ea"/>
                <a:hlinkClick r:id="rId3"/>
              </a:rPr>
              <a:t>MOM</a:t>
            </a:r>
            <a:endParaRPr sz="1400" dirty="0"/>
          </a:p>
          <a:p>
            <a:endParaRPr lang="en-US" sz="1400" dirty="0"/>
          </a:p>
          <a:p>
            <a:endParaRPr sz="1400" dirty="0">
              <a:sym typeface="+mn-ea"/>
              <a:hlinkClick r:id="rId4" action="ppaction://hlinkfile"/>
            </a:endParaRP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7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2900265" y="2876550"/>
            <a:ext cx="5893435" cy="16973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600" y="1047750"/>
            <a:ext cx="5867400" cy="15544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2362200" cy="3394710"/>
          </a:xfrm>
        </p:spPr>
        <p:txBody>
          <a:bodyPr/>
          <a:lstStyle/>
          <a:p>
            <a:pPr eaLnBrk="1" hangingPunct="1"/>
            <a:r>
              <a:rPr lang="en-US" altLang="x-none" sz="1400" dirty="0">
                <a:sym typeface="+mn-ea"/>
              </a:rPr>
              <a:t>The </a:t>
            </a:r>
            <a:r>
              <a:rPr lang="en-IN" altLang="en-US" sz="1400" dirty="0">
                <a:sym typeface="+mn-ea"/>
              </a:rPr>
              <a:t>Problem</a:t>
            </a:r>
            <a:r>
              <a:rPr lang="en-US" altLang="x-none" sz="1400" dirty="0">
                <a:sym typeface="+mn-ea"/>
              </a:rPr>
              <a:t> identified </a:t>
            </a:r>
            <a:r>
              <a:rPr lang="en-IN" altLang="en-US" sz="1400" dirty="0">
                <a:sym typeface="+mn-ea"/>
              </a:rPr>
              <a:t>during Integration testing.</a:t>
            </a:r>
            <a:r>
              <a:rPr lang="en-IN" altLang="en-US" sz="1400" dirty="0">
                <a:sym typeface="+mn-ea"/>
                <a:hlinkClick r:id="rId2" action="ppaction://hlinkfile"/>
              </a:rPr>
              <a:t>Incident Managment</a:t>
            </a:r>
            <a:r>
              <a:rPr lang="en-US" altLang="x-none" sz="1400" dirty="0">
                <a:sym typeface="+mn-ea"/>
                <a:hlinkClick r:id="rId2" action="ppaction://hlinkfile"/>
              </a:rPr>
              <a:t> </a:t>
            </a:r>
            <a:endParaRPr lang="en-US" altLang="x-none" sz="1400" dirty="0">
              <a:sym typeface="+mn-ea"/>
            </a:endParaRPr>
          </a:p>
          <a:p>
            <a:pPr eaLnBrk="1" hangingPunct="1"/>
            <a:r>
              <a:rPr lang="en-IN" altLang="en-US" sz="1400" dirty="0">
                <a:sym typeface="+mn-ea"/>
              </a:rPr>
              <a:t>Make team and add task in plan for root cause analysis.</a:t>
            </a:r>
            <a:r>
              <a:rPr lang="en-IN" altLang="en-US" sz="1400" dirty="0">
                <a:sym typeface="+mn-ea"/>
                <a:hlinkClick r:id="rId3" action="ppaction://hlinkfile"/>
              </a:rPr>
              <a:t>Project Plan</a:t>
            </a:r>
            <a:endParaRPr lang="en-IN" altLang="en-US" sz="1400" dirty="0">
              <a:sym typeface="+mn-ea"/>
            </a:endParaRPr>
          </a:p>
          <a:p>
            <a:pPr marL="0" indent="0" eaLnBrk="1" hangingPunct="1">
              <a:buNone/>
            </a:pPr>
            <a:endParaRPr lang="en-IN" altLang="en-US" sz="1400" dirty="0">
              <a:sym typeface="+mn-ea"/>
              <a:hlinkClick r:id="rId3" action="ppaction://hlinkfile"/>
            </a:endParaRPr>
          </a:p>
          <a:p>
            <a:pPr marL="0" indent="0" eaLnBrk="1" hangingPunct="1">
              <a:buNone/>
            </a:pPr>
            <a:endParaRPr lang="en-IN" altLang="en-US" sz="1400" dirty="0">
              <a:sym typeface="+mn-ea"/>
              <a:hlinkClick r:id="rId3" action="ppaction://hlinkfile"/>
            </a:endParaRPr>
          </a:p>
          <a:p>
            <a:pPr eaLnBrk="1" hangingPunct="1"/>
            <a:r>
              <a:rPr lang="en-IN" altLang="en-US" sz="1400" dirty="0">
                <a:sym typeface="+mn-ea"/>
              </a:rPr>
              <a:t>Discussion with team for findout the root cause .</a:t>
            </a:r>
            <a:r>
              <a:rPr lang="en-IN" altLang="en-US" sz="1400" dirty="0">
                <a:sym typeface="+mn-ea"/>
                <a:hlinkClick r:id="rId4"/>
              </a:rPr>
              <a:t>MOM(RootCause Analysis)</a:t>
            </a:r>
            <a:endParaRPr lang="en-IN" altLang="en-US" sz="1400" dirty="0">
              <a:sym typeface="+mn-ea"/>
            </a:endParaRPr>
          </a:p>
          <a:p>
            <a:pPr eaLnBrk="1" hangingPunct="1"/>
            <a:endParaRPr lang="en-IN" altLang="en-US" sz="1400" dirty="0">
              <a:sym typeface="+mn-ea"/>
              <a:hlinkClick r:id="rId4"/>
            </a:endParaRPr>
          </a:p>
          <a:p>
            <a:pPr eaLnBrk="1" hangingPunct="1"/>
            <a:endParaRPr lang="en-IN" altLang="en-US" sz="1400" dirty="0">
              <a:sym typeface="+mn-ea"/>
              <a:hlinkClick r:id="rId4"/>
            </a:endParaRPr>
          </a:p>
          <a:p>
            <a:pPr eaLnBrk="1" hangingPunct="1"/>
            <a:endParaRPr lang="en-IN" altLang="en-US" sz="1400" dirty="0">
              <a:sym typeface="+mn-ea"/>
              <a:hlinkClick r:id="rId4"/>
            </a:endParaRPr>
          </a:p>
          <a:p>
            <a:pPr eaLnBrk="1" hangingPunct="1"/>
            <a:endParaRPr lang="en-IN" altLang="en-US" sz="1400" dirty="0">
              <a:sym typeface="+mn-ea"/>
              <a:hlinkClick r:id="rId4"/>
            </a:endParaRPr>
          </a:p>
          <a:p>
            <a:pPr eaLnBrk="1" hangingPunct="1"/>
            <a:endParaRPr lang="en-IN" altLang="en-US" sz="1400" dirty="0">
              <a:sym typeface="+mn-ea"/>
              <a:hlinkClick r:id="rId4"/>
            </a:endParaRPr>
          </a:p>
          <a:p>
            <a:pPr eaLnBrk="1" hangingPunct="1"/>
            <a:endParaRPr lang="en-IN" altLang="en-US" sz="1400" dirty="0">
              <a:sym typeface="+mn-ea"/>
              <a:hlinkClick r:id="rId4"/>
            </a:endParaRPr>
          </a:p>
          <a:p>
            <a:pPr eaLnBrk="1" hangingPunct="1"/>
            <a:endParaRPr lang="en-IN" altLang="en-US" sz="1400" dirty="0">
              <a:sym typeface="+mn-ea"/>
              <a:hlinkClick r:id="rId4"/>
            </a:endParaRPr>
          </a:p>
          <a:p>
            <a:pPr eaLnBrk="1" hangingPunct="1"/>
            <a:endParaRPr lang="en-IN" altLang="en-US" sz="1400" dirty="0">
              <a:sym typeface="+mn-ea"/>
              <a:hlinkClick r:id="rId4"/>
            </a:endParaRPr>
          </a:p>
          <a:p>
            <a:pPr eaLnBrk="1" hangingPunct="1"/>
            <a:endParaRPr lang="en-IN" altLang="en-US" sz="1400" dirty="0">
              <a:sym typeface="+mn-ea"/>
              <a:hlinkClick r:id="rId4"/>
            </a:endParaRPr>
          </a:p>
          <a:p>
            <a:pPr eaLnBrk="1" hangingPunct="1"/>
            <a:endParaRPr lang="en-IN" altLang="en-US" sz="1400" dirty="0">
              <a:sym typeface="+mn-ea"/>
              <a:hlinkClick r:id="rId4"/>
            </a:endParaRPr>
          </a:p>
          <a:p>
            <a:pPr eaLnBrk="1" hangingPunct="1"/>
            <a:endParaRPr lang="en-IN" altLang="en-US" sz="1400" dirty="0">
              <a:sym typeface="+mn-ea"/>
              <a:hlinkClick r:id="rId4"/>
            </a:endParaRPr>
          </a:p>
          <a:p>
            <a:pPr eaLnBrk="1" hangingPunct="1"/>
            <a:endParaRPr lang="en-IN" altLang="en-US" sz="1400" dirty="0">
              <a:sym typeface="+mn-ea"/>
              <a:hlinkClick r:id="rId4"/>
            </a:endParaRPr>
          </a:p>
          <a:p>
            <a:pPr eaLnBrk="1" hangingPunct="1"/>
            <a:endParaRPr lang="en-US" altLang="x-none" sz="1400" dirty="0">
              <a:sym typeface="+mn-ea"/>
            </a:endParaRPr>
          </a:p>
          <a:p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8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  <p:sp>
        <p:nvSpPr>
          <p:cNvPr id="20482" name="Title 1"/>
          <p:cNvSpPr>
            <a:spLocks noGrp="1"/>
          </p:cNvSpPr>
          <p:nvPr/>
        </p:nvSpPr>
        <p:spPr>
          <a:xfrm>
            <a:off x="76200" y="57150"/>
            <a:ext cx="7086600" cy="685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x-none" sz="2400" b="1" dirty="0"/>
              <a:t>Root Cause Analysis : </a:t>
            </a:r>
            <a:r>
              <a:rPr lang="en-IN" altLang="en-US" sz="2400" b="1" dirty="0"/>
              <a:t>Integration Testing</a:t>
            </a:r>
            <a:r>
              <a:rPr lang="en-US" altLang="x-none" sz="2400" b="1" dirty="0"/>
              <a:t> Defect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2919095" y="1200150"/>
            <a:ext cx="5843905" cy="5746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800" y="2133600"/>
            <a:ext cx="5801360" cy="87630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9095" y="3131820"/>
            <a:ext cx="6019165" cy="16452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07720"/>
            <a:ext cx="2590800" cy="3787140"/>
          </a:xfrm>
        </p:spPr>
        <p:txBody>
          <a:bodyPr/>
          <a:lstStyle/>
          <a:p>
            <a:pPr eaLnBrk="1" hangingPunct="1"/>
            <a:r>
              <a:rPr lang="en-US" altLang="x-none" sz="1400" dirty="0">
                <a:sym typeface="+mn-ea"/>
              </a:rPr>
              <a:t>8 D CAPA based template </a:t>
            </a:r>
            <a:r>
              <a:rPr lang="en-US" altLang="x-none" sz="1400" dirty="0">
                <a:sym typeface="+mn-ea"/>
                <a:hlinkClick r:id="rId2"/>
              </a:rPr>
              <a:t>G</a:t>
            </a:r>
            <a:r>
              <a:rPr lang="en-IN" altLang="en-US" sz="1400" dirty="0">
                <a:sym typeface="+mn-ea"/>
                <a:hlinkClick r:id="rId2"/>
              </a:rPr>
              <a:t>NE114</a:t>
            </a:r>
            <a:r>
              <a:rPr lang="en-US" altLang="x-none" sz="1400" dirty="0">
                <a:sym typeface="+mn-ea"/>
                <a:hlinkClick r:id="rId2"/>
              </a:rPr>
              <a:t>_ROCSAN</a:t>
            </a:r>
            <a:r>
              <a:rPr lang="en-US" altLang="x-none" sz="1400" dirty="0">
                <a:sym typeface="+mn-ea"/>
              </a:rPr>
              <a:t> was used for root cause analysis of this selected outcome with team.</a:t>
            </a:r>
          </a:p>
          <a:p>
            <a:pPr marL="0" indent="0" eaLnBrk="1" hangingPunct="1">
              <a:buNone/>
            </a:pPr>
            <a:endParaRPr lang="en-US" altLang="x-none" sz="1400" dirty="0">
              <a:sym typeface="+mn-ea"/>
            </a:endParaRPr>
          </a:p>
          <a:p>
            <a:pPr marL="0" indent="0" eaLnBrk="1" hangingPunct="1">
              <a:buNone/>
            </a:pPr>
            <a:endParaRPr lang="en-US" altLang="x-none" sz="1400" dirty="0"/>
          </a:p>
          <a:p>
            <a:pPr eaLnBrk="1" hangingPunct="1"/>
            <a:r>
              <a:rPr lang="en-US" altLang="x-none" sz="1400" dirty="0">
                <a:sym typeface="+mn-ea"/>
              </a:rPr>
              <a:t> </a:t>
            </a:r>
            <a:r>
              <a:rPr lang="en-IN" altLang="en-US" sz="1400" dirty="0">
                <a:sym typeface="+mn-ea"/>
              </a:rPr>
              <a:t>C</a:t>
            </a:r>
            <a:r>
              <a:rPr lang="en-US" altLang="x-none" sz="1400" dirty="0">
                <a:sym typeface="+mn-ea"/>
              </a:rPr>
              <a:t>orrect</a:t>
            </a:r>
            <a:r>
              <a:rPr lang="en-IN" altLang="en-US" sz="1400" dirty="0">
                <a:sym typeface="+mn-ea"/>
              </a:rPr>
              <a:t>ive action for this problem change in Firmware design and code. Verify to impact of change during testing.</a:t>
            </a:r>
            <a:r>
              <a:rPr lang="en-US" altLang="x-none" sz="1400" dirty="0">
                <a:sym typeface="+mn-ea"/>
              </a:rPr>
              <a:t>Containment action identified that </a:t>
            </a:r>
            <a:r>
              <a:rPr lang="en-IN" altLang="en-US" sz="1400" dirty="0">
                <a:sym typeface="+mn-ea"/>
              </a:rPr>
              <a:t>update in firmware library and incident proposed to approved learnings. </a:t>
            </a:r>
            <a:r>
              <a:rPr lang="en-US" altLang="x-none" sz="1400" dirty="0">
                <a:sym typeface="+mn-ea"/>
                <a:hlinkClick r:id="rId2"/>
              </a:rPr>
              <a:t>G</a:t>
            </a:r>
            <a:r>
              <a:rPr lang="en-IN" altLang="en-US" sz="1400" dirty="0">
                <a:sym typeface="+mn-ea"/>
                <a:hlinkClick r:id="rId2"/>
              </a:rPr>
              <a:t>NE114</a:t>
            </a:r>
            <a:r>
              <a:rPr lang="en-US" altLang="x-none" sz="1400" dirty="0">
                <a:sym typeface="+mn-ea"/>
                <a:hlinkClick r:id="rId2"/>
              </a:rPr>
              <a:t>_ROCSAN</a:t>
            </a:r>
            <a:r>
              <a:rPr lang="en-US" altLang="x-none" sz="1400" dirty="0">
                <a:sym typeface="+mn-ea"/>
              </a:rPr>
              <a:t> </a:t>
            </a:r>
            <a:r>
              <a:rPr lang="en-IN" altLang="en-US" sz="1400" dirty="0">
                <a:sym typeface="+mn-ea"/>
              </a:rPr>
              <a:t>.</a:t>
            </a:r>
          </a:p>
          <a:p>
            <a:pPr marL="0" indent="0">
              <a:buNone/>
            </a:pPr>
            <a:endParaRPr lang="en-IN" alt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9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76200" y="57150"/>
            <a:ext cx="7086600" cy="685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x-none" sz="2400" b="1" dirty="0"/>
              <a:t>Root Cause Analysis : </a:t>
            </a:r>
            <a:r>
              <a:rPr lang="en-IN" altLang="en-US" sz="2400" b="1" dirty="0"/>
              <a:t>Integration Testing</a:t>
            </a:r>
            <a:r>
              <a:rPr lang="en-US" altLang="x-none" sz="2400" b="1" dirty="0"/>
              <a:t> Defect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895350"/>
            <a:ext cx="5715000" cy="14382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635" y="2647950"/>
            <a:ext cx="6019165" cy="18053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IL PPT Template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GIL PPT Template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GIL PPT Template 16x9</Template>
  <TotalTime>5</TotalTime>
  <Words>837</Words>
  <Application>Microsoft Office PowerPoint</Application>
  <PresentationFormat>On-screen Show (16:9)</PresentationFormat>
  <Paragraphs>156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GIL PPT Template 16x9</vt:lpstr>
      <vt:lpstr>1_GIL PPT Template 16x9</vt:lpstr>
      <vt:lpstr>PowerPoint Presentation</vt:lpstr>
      <vt:lpstr>PROJECT FLOW </vt:lpstr>
      <vt:lpstr>   </vt:lpstr>
      <vt:lpstr>Configuration Management </vt:lpstr>
      <vt:lpstr>PROJECT FLOW</vt:lpstr>
      <vt:lpstr>Decision Analysis and Resolution (DAR)</vt:lpstr>
      <vt:lpstr>Decision Analysis and Resolution (DAR) </vt:lpstr>
      <vt:lpstr>PowerPoint Presentation</vt:lpstr>
      <vt:lpstr>PowerPoint Presentation</vt:lpstr>
      <vt:lpstr>PowerPoint Presentation</vt:lpstr>
      <vt:lpstr>PROJECT FLOW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Jalaj</dc:creator>
  <cp:lastModifiedBy>Jalaj Mathur</cp:lastModifiedBy>
  <cp:revision>227</cp:revision>
  <cp:lastPrinted>2022-11-01T06:47:05Z</cp:lastPrinted>
  <dcterms:created xsi:type="dcterms:W3CDTF">2019-03-08T04:12:00Z</dcterms:created>
  <dcterms:modified xsi:type="dcterms:W3CDTF">2022-11-01T06:47:10Z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1033-11.2.0.11380</vt:lpwstr>
  </property>
  <property fmtid="{D5CDD505-2E9C-101B-9397-08002B2CF9AE}" pid="3" name="ICV">
    <vt:lpwstr>55F75C681A3A459299C340DDE2C3FB6B</vt:lpwstr>
  </property>
</Properties>
</file>