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0" r:id="rId2"/>
    <p:sldId id="579" r:id="rId3"/>
    <p:sldId id="592" r:id="rId4"/>
    <p:sldId id="600" r:id="rId5"/>
    <p:sldId id="597" r:id="rId6"/>
    <p:sldId id="598" r:id="rId7"/>
    <p:sldId id="599" r:id="rId8"/>
    <p:sldId id="604" r:id="rId9"/>
  </p:sldIdLst>
  <p:sldSz cx="9144000" cy="5143500" type="screen16x9"/>
  <p:notesSz cx="9144000" cy="6858000"/>
  <p:defaultTextStyle>
    <a:defPPr>
      <a:defRPr lang="en-I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97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456" y="-72"/>
      </p:cViewPr>
      <p:guideLst>
        <p:guide orient="horz" pos="18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x-none" dirty="0">
                <a:latin typeface="Calibri" panose="020F0502020204030204" pitchFamily="34" charset="0"/>
              </a:rPr>
              <a:t>‹#›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0.9:8080/svn/DC_DC_Converter/SP10_GGE3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gil.einframe.com/rptprojectoverview.aspx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75" y="52070"/>
            <a:ext cx="8771255" cy="4989195"/>
          </a:xfrm>
        </p:spPr>
        <p:txBody>
          <a:bodyPr/>
          <a:lstStyle/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b="1" dirty="0"/>
              <a:t>Project Name: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SP10-GGE302 DC </a:t>
            </a:r>
            <a:r>
              <a:rPr lang="en-US" sz="1600" dirty="0" err="1"/>
              <a:t>DC</a:t>
            </a:r>
            <a:r>
              <a:rPr lang="en-US" sz="1600" dirty="0"/>
              <a:t> Synchronous Auto Grade</a:t>
            </a:r>
          </a:p>
          <a:p>
            <a:pPr marL="0" indent="0">
              <a:buNone/>
            </a:pPr>
            <a:r>
              <a:rPr lang="en-US" sz="300" dirty="0"/>
              <a:t>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Objective</a:t>
            </a:r>
            <a:r>
              <a:rPr lang="en-US" sz="1600" dirty="0"/>
              <a:t>- To Development Electronics part (DC Supply ) for with auto grade components</a:t>
            </a:r>
          </a:p>
          <a:p>
            <a:pPr marL="0" indent="0">
              <a:buNone/>
            </a:pPr>
            <a:r>
              <a:rPr lang="en-US" sz="1600" b="1" dirty="0"/>
              <a:t>Scope</a:t>
            </a:r>
            <a:r>
              <a:rPr lang="en-US" sz="1600" dirty="0"/>
              <a:t>- DC </a:t>
            </a:r>
            <a:r>
              <a:rPr lang="en-US" sz="1600" dirty="0" err="1"/>
              <a:t>DC</a:t>
            </a:r>
            <a:r>
              <a:rPr lang="en-US" sz="1600" dirty="0"/>
              <a:t> Converter is converter which converter High DC voltage in to Low voltage with below Spec.</a:t>
            </a:r>
          </a:p>
          <a:p>
            <a:pPr marL="0" indent="0">
              <a:buNone/>
            </a:pPr>
            <a:r>
              <a:rPr lang="en-US" sz="1600" dirty="0"/>
              <a:t>Input -35-90V   ,Output Rating 12V-10A and 5V 1A DC  ,Enclosure- IP 66.</a:t>
            </a:r>
          </a:p>
          <a:p>
            <a:pPr marL="0" indent="0">
              <a:buNone/>
            </a:pPr>
            <a:r>
              <a:rPr lang="en-US" sz="1600" dirty="0"/>
              <a:t>Hardware side - Designing part of his Converter using Synchronous buck converter</a:t>
            </a:r>
          </a:p>
          <a:p>
            <a:pPr marL="0" indent="0">
              <a:buNone/>
            </a:pPr>
            <a:r>
              <a:rPr lang="en-US" sz="1600" dirty="0"/>
              <a:t>Software side- No any scope of work.</a:t>
            </a:r>
          </a:p>
          <a:p>
            <a:pPr marL="0" indent="0">
              <a:buNone/>
            </a:pPr>
            <a:r>
              <a:rPr lang="en-US" sz="1600" dirty="0"/>
              <a:t>Mechanical Side- To develop IP 67 Enclosure in Aluminum casing  </a:t>
            </a:r>
          </a:p>
          <a:p>
            <a:pPr marL="0" indent="0">
              <a:buNone/>
            </a:pPr>
            <a:r>
              <a:rPr lang="en-US" sz="1600" dirty="0"/>
              <a:t>Measurement Goals - SV:  ±20%   , PDD:  0.10±0.02 , PPDD :  0.20±0.02</a:t>
            </a:r>
          </a:p>
          <a:p>
            <a:pPr marL="0" indent="0">
              <a:buNone/>
            </a:pPr>
            <a:r>
              <a:rPr lang="en-US" sz="1600" b="1" dirty="0"/>
              <a:t>Link to Project Data</a:t>
            </a:r>
            <a:r>
              <a:rPr lang="en-US" sz="1600" dirty="0"/>
              <a:t> : </a:t>
            </a:r>
            <a:r>
              <a:rPr lang="en-US" sz="1600" u="sng" dirty="0">
                <a:hlinkClick r:id="rId2"/>
              </a:rPr>
              <a:t>http://192.168.100.9:8080/svn/DC_DC_Converter/SP10_GGE302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Team Size: 10 Nos.     Effort Size: 201.04 hrs.   Time Line : 07-09-2022 to 31-10-2022 </a:t>
            </a:r>
          </a:p>
          <a:p>
            <a:pPr marL="0" indent="0">
              <a:buNone/>
            </a:pPr>
            <a:r>
              <a:rPr lang="en-US" sz="1600" dirty="0"/>
              <a:t> Actual Scheduled Start to planed Finish Date: 19-7-2022  to 01-11-2022 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1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8600" y="285750"/>
            <a:ext cx="28619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Estimating and Planning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2400" y="625475"/>
            <a:ext cx="5219065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000">
                <a:sym typeface="+mn-ea"/>
              </a:rPr>
              <a:t>High Level Estimation in start meeting with Sr.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 Complexity -Medium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Cost approx  400-450 Rs ( assumption with 2 nos Mosfet -160Rs , 2 Inductor 50Rs , 6 nos capacitor -60  ,enclosure-30rs  and harness 30rs ,PWM controller-80rs and converter-25Rs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Duration-35-40 day (design-7 days, design implementation - 15 days,Testing 10days,validation 5days , other activity-5 days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ym typeface="+mn-ea"/>
              </a:rPr>
              <a:t>effort- high level reference of GGE295 approx 180-190persone hours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52400" y="2025015"/>
          <a:ext cx="519557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"/>
                <a:gridCol w="610235"/>
                <a:gridCol w="904240"/>
                <a:gridCol w="708025"/>
                <a:gridCol w="799465"/>
                <a:gridCol w="662940"/>
                <a:gridCol w="795655"/>
                <a:gridCol w="483870"/>
              </a:tblGrid>
              <a:tr h="744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S. No.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Reference Project Name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Why Selected as Reference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RD Phase &amp; Planning Phase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 and Implementation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and integration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 Phase , Closure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Efforts in End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GGE295 DC-DC Converter 12V-10A &amp; 5V-1A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Capacity Rating is approx equal and input na d output spec. also approx equal.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A7D00"/>
                          </a:solidFill>
                          <a:latin typeface="Calibri" panose="020F0502020204030204" charset="-122"/>
                        </a:rPr>
                        <a:t>Average Efforts in person hours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80196"/>
              </p:ext>
            </p:extLst>
          </p:nvPr>
        </p:nvGraphicFramePr>
        <p:xfrm>
          <a:off x="5486400" y="438150"/>
          <a:ext cx="3571240" cy="432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85"/>
                <a:gridCol w="994410"/>
                <a:gridCol w="779780"/>
                <a:gridCol w="581025"/>
                <a:gridCol w="929640"/>
              </a:tblGrid>
              <a:tr h="607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Difference from reference in detail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Impact in person hours due to the difference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Complexity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Remarks (Optional)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Enclosure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 in Reference Project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Auto grade components selection and arrangement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Synchronous Buck converter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PCB layout and new component footprint making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5V design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5V PCB layout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development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First time testing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Readability of Power device and Inductor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Reuse components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 Ids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Reuse components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A7D00"/>
                          </a:solidFill>
                          <a:latin typeface="Calibri" panose="020F0502020204030204" charset="-122"/>
                        </a:rPr>
                        <a:t>Total Impact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FF800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Size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5H+4M+0L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152400" y="3924300"/>
          <a:ext cx="5166360" cy="109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/>
                <a:gridCol w="872490"/>
                <a:gridCol w="923290"/>
                <a:gridCol w="753745"/>
                <a:gridCol w="812800"/>
                <a:gridCol w="549910"/>
                <a:gridCol w="460375"/>
              </a:tblGrid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RD Phase &amp; Planning Phase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Design and Implementation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Testing and integration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Validation Phase , Closure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Estimated Efforts in End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Past Projects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Differences from reference projects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Final estimates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2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52400" y="285750"/>
            <a:ext cx="570420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ym typeface="+mn-ea"/>
              </a:rPr>
              <a:t>Project Planning in Einframe - Project Plan Link-</a:t>
            </a:r>
            <a:r>
              <a:rPr lang="en-US" sz="1000">
                <a:sym typeface="+mn-ea"/>
                <a:hlinkClick r:id="rId3" action="ppaction://hlinkfile"/>
              </a:rPr>
              <a:t>https://gil.einframe.com/rptprojectoverview.aspx</a:t>
            </a:r>
            <a:endParaRPr lang="en-US" sz="1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4780" y="707390"/>
            <a:ext cx="2387600" cy="2091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Team</a:t>
            </a:r>
          </a:p>
          <a:p>
            <a:r>
              <a:rPr lang="en-US" sz="1000"/>
              <a:t>Project Manager-          SP</a:t>
            </a:r>
          </a:p>
          <a:p>
            <a:r>
              <a:rPr lang="en-US" sz="1000"/>
              <a:t>Hardware Designer-     SP,AK</a:t>
            </a:r>
          </a:p>
          <a:p>
            <a:r>
              <a:rPr lang="en-US" sz="1000"/>
              <a:t>Mechanical Designer-   BK</a:t>
            </a:r>
          </a:p>
          <a:p>
            <a:r>
              <a:rPr lang="en-US" sz="1000"/>
              <a:t>PCB Designer-              RP</a:t>
            </a:r>
          </a:p>
          <a:p>
            <a:r>
              <a:rPr lang="en-US" sz="1000"/>
              <a:t>Validation Manager-     JM</a:t>
            </a:r>
          </a:p>
          <a:p>
            <a:r>
              <a:rPr lang="en-US" sz="1000"/>
              <a:t>Integrator-                     RJ</a:t>
            </a:r>
          </a:p>
          <a:p>
            <a:r>
              <a:rPr lang="en-US" sz="1000"/>
              <a:t>Validator-                      RS</a:t>
            </a:r>
          </a:p>
          <a:p>
            <a:r>
              <a:rPr lang="en-US" sz="1000"/>
              <a:t>Material Management-  SJ</a:t>
            </a:r>
          </a:p>
          <a:p>
            <a:r>
              <a:rPr lang="en-US" sz="1000"/>
              <a:t>Reviewer-                     SJ,SRS,SP,JM</a:t>
            </a:r>
          </a:p>
          <a:p>
            <a:r>
              <a:rPr lang="en-US" sz="1000"/>
              <a:t>Auditor-                         SW</a:t>
            </a:r>
          </a:p>
          <a:p>
            <a:r>
              <a:rPr lang="en-US" sz="1000"/>
              <a:t>Senior Management-    TG</a:t>
            </a:r>
          </a:p>
          <a:p>
            <a:r>
              <a:rPr lang="en-US" sz="1000"/>
              <a:t>Assembler-                    PK,RK</a:t>
            </a:r>
          </a:p>
        </p:txBody>
      </p:sp>
      <p:graphicFrame>
        <p:nvGraphicFramePr>
          <p:cNvPr id="3" name="Object 2"/>
          <p:cNvGraphicFramePr/>
          <p:nvPr/>
        </p:nvGraphicFramePr>
        <p:xfrm>
          <a:off x="144780" y="2876550"/>
          <a:ext cx="4948555" cy="205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10610850" imgH="4924425" progId="Paint.Picture">
                  <p:embed/>
                </p:oleObj>
              </mc:Choice>
              <mc:Fallback>
                <p:oleObj r:id="rId4" imgW="10610850" imgH="49244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" y="2876550"/>
                        <a:ext cx="4948555" cy="20599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extLst>
              <p:ext uri="{D42A27DB-BD31-4B8C-83A1-F6EECF244321}">
                <p14:modId xmlns:p14="http://schemas.microsoft.com/office/powerpoint/2010/main" val="4024656927"/>
              </p:ext>
            </p:extLst>
          </p:nvPr>
        </p:nvGraphicFramePr>
        <p:xfrm>
          <a:off x="5175885" y="2372995"/>
          <a:ext cx="3757930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6315075" imgH="4381500" progId="Paint.Picture">
                  <p:embed/>
                </p:oleObj>
              </mc:Choice>
              <mc:Fallback>
                <p:oleObj r:id="rId6" imgW="6315075" imgH="43815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5885" y="2372995"/>
                        <a:ext cx="3757930" cy="25609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614930" y="707390"/>
            <a:ext cx="2478405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Task list making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Team assign in task with tools (asset and work environment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Task approval (Time sheet approval)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Deployment of plan with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Operation and support transition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Team Meeting Planning  ( 6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Sr. Management review (8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Critical dependency ( two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Audit planning (3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Review planning at significant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CM planning</a:t>
            </a:r>
          </a:p>
        </p:txBody>
      </p:sp>
      <p:graphicFrame>
        <p:nvGraphicFramePr>
          <p:cNvPr id="11" name="Object 10"/>
          <p:cNvGraphicFramePr/>
          <p:nvPr>
            <p:extLst>
              <p:ext uri="{D42A27DB-BD31-4B8C-83A1-F6EECF244321}">
                <p14:modId xmlns:p14="http://schemas.microsoft.com/office/powerpoint/2010/main" val="3482057963"/>
              </p:ext>
            </p:extLst>
          </p:nvPr>
        </p:nvGraphicFramePr>
        <p:xfrm>
          <a:off x="5175885" y="552450"/>
          <a:ext cx="377698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8" imgW="4048125" imgH="381000" progId="Paint.Picture">
                  <p:embed/>
                </p:oleObj>
              </mc:Choice>
              <mc:Fallback>
                <p:oleObj r:id="rId8" imgW="4048125" imgH="3810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75885" y="552450"/>
                        <a:ext cx="3776980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>
            <p:extLst>
              <p:ext uri="{D42A27DB-BD31-4B8C-83A1-F6EECF244321}">
                <p14:modId xmlns:p14="http://schemas.microsoft.com/office/powerpoint/2010/main" val="3476529269"/>
              </p:ext>
            </p:extLst>
          </p:nvPr>
        </p:nvGraphicFramePr>
        <p:xfrm>
          <a:off x="5186045" y="993140"/>
          <a:ext cx="3746500" cy="12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0" imgW="6324600" imgH="3629025" progId="Paint.Picture">
                  <p:embed/>
                </p:oleObj>
              </mc:Choice>
              <mc:Fallback>
                <p:oleObj r:id="rId10" imgW="6324600" imgH="36290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6045" y="993140"/>
                        <a:ext cx="3746500" cy="128714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3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304800" y="209550"/>
          <a:ext cx="3089910" cy="112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562350" imgH="1809750" progId="Paint.Picture">
                  <p:embed/>
                </p:oleObj>
              </mc:Choice>
              <mc:Fallback>
                <p:oleObj r:id="rId3" imgW="3562350" imgH="1809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9550"/>
                        <a:ext cx="3089910" cy="11201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3657600" y="590550"/>
          <a:ext cx="5287010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8686800" imgH="1466850" progId="Paint.Picture">
                  <p:embed/>
                </p:oleObj>
              </mc:Choice>
              <mc:Fallback>
                <p:oleObj r:id="rId5" imgW="8686800" imgH="14668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590550"/>
                        <a:ext cx="5287010" cy="9023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657600" y="1611630"/>
          <a:ext cx="5302885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7" imgW="7820025" imgH="2066925" progId="Paint.Picture">
                  <p:embed/>
                </p:oleObj>
              </mc:Choice>
              <mc:Fallback>
                <p:oleObj r:id="rId7" imgW="7820025" imgH="20669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611630"/>
                        <a:ext cx="5302885" cy="96710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>
            <p:extLst>
              <p:ext uri="{D42A27DB-BD31-4B8C-83A1-F6EECF244321}">
                <p14:modId xmlns:p14="http://schemas.microsoft.com/office/powerpoint/2010/main" val="848268545"/>
              </p:ext>
            </p:extLst>
          </p:nvPr>
        </p:nvGraphicFramePr>
        <p:xfrm>
          <a:off x="304800" y="3943350"/>
          <a:ext cx="8675370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9" imgW="10534650" imgH="2247900" progId="Paint.Picture">
                  <p:embed/>
                </p:oleObj>
              </mc:Choice>
              <mc:Fallback>
                <p:oleObj r:id="rId9" imgW="10534650" imgH="22479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3943350"/>
                        <a:ext cx="8675370" cy="8178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290195" y="1428750"/>
          <a:ext cx="309753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11" imgW="2905125" imgH="1228725" progId="Paint.Picture">
                  <p:embed/>
                </p:oleObj>
              </mc:Choice>
              <mc:Fallback>
                <p:oleObj r:id="rId11" imgW="2905125" imgH="12287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195" y="1428750"/>
                        <a:ext cx="3097530" cy="1073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305435" y="2647950"/>
          <a:ext cx="3082290" cy="127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13" imgW="3381375" imgH="2133600" progId="Paint.Picture">
                  <p:embed/>
                </p:oleObj>
              </mc:Choice>
              <mc:Fallback>
                <p:oleObj r:id="rId13" imgW="3381375" imgH="2133600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435" y="2647950"/>
                        <a:ext cx="3082290" cy="127381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</p:nvPr>
        </p:nvGraphicFramePr>
        <p:xfrm>
          <a:off x="3657600" y="2697480"/>
          <a:ext cx="2591435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15" imgW="3181350" imgH="1209675" progId="Paint.Picture">
                  <p:embed/>
                </p:oleObj>
              </mc:Choice>
              <mc:Fallback>
                <p:oleObj r:id="rId15" imgW="3181350" imgH="120967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57600" y="2697480"/>
                        <a:ext cx="2591435" cy="11950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6324600" y="2724785"/>
          <a:ext cx="2655570" cy="112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17" imgW="3390900" imgH="981075" progId="Paint.Picture">
                  <p:embed/>
                </p:oleObj>
              </mc:Choice>
              <mc:Fallback>
                <p:oleObj r:id="rId17" imgW="3390900" imgH="981075" progId="Paint.Picture">
                  <p:embed/>
                  <p:pic>
                    <p:nvPicPr>
                      <p:cNvPr id="0" name="Picture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24600" y="2724785"/>
                        <a:ext cx="2655570" cy="11252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4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228600" y="666750"/>
          <a:ext cx="8372475" cy="130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9982200" imgH="1866900" progId="Paint.Picture">
                  <p:embed/>
                </p:oleObj>
              </mc:Choice>
              <mc:Fallback>
                <p:oleObj r:id="rId3" imgW="9982200" imgH="1866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666750"/>
                        <a:ext cx="8372475" cy="13087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89657"/>
              </p:ext>
            </p:extLst>
          </p:nvPr>
        </p:nvGraphicFramePr>
        <p:xfrm>
          <a:off x="229235" y="2038350"/>
          <a:ext cx="3870325" cy="276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5" imgW="7315200" imgH="4095750" progId="Paint.Picture">
                  <p:embed/>
                </p:oleObj>
              </mc:Choice>
              <mc:Fallback>
                <p:oleObj r:id="rId5" imgW="7315200" imgH="409575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35" y="2038350"/>
                        <a:ext cx="3870325" cy="27616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>
            <p:extLst>
              <p:ext uri="{D42A27DB-BD31-4B8C-83A1-F6EECF244321}">
                <p14:modId xmlns:p14="http://schemas.microsoft.com/office/powerpoint/2010/main" val="1129103313"/>
              </p:ext>
            </p:extLst>
          </p:nvPr>
        </p:nvGraphicFramePr>
        <p:xfrm>
          <a:off x="4267200" y="2051050"/>
          <a:ext cx="4384675" cy="274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7" imgW="5695950" imgH="3867150" progId="Paint.Picture">
                  <p:embed/>
                </p:oleObj>
              </mc:Choice>
              <mc:Fallback>
                <p:oleObj r:id="rId7" imgW="5695950" imgH="38671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2051050"/>
                        <a:ext cx="4384675" cy="27482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243205" y="302895"/>
            <a:ext cx="199961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Record task completion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5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228600" y="1269365"/>
          <a:ext cx="371602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10125075" imgH="3990975" progId="Paint.Picture">
                  <p:embed/>
                </p:oleObj>
              </mc:Choice>
              <mc:Fallback>
                <p:oleObj r:id="rId3" imgW="10125075" imgH="3990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269365"/>
                        <a:ext cx="3716020" cy="244157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43205" y="747395"/>
            <a:ext cx="318579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Identify issues and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Tacking review defect and status.</a:t>
            </a:r>
          </a:p>
        </p:txBody>
      </p:sp>
      <p:graphicFrame>
        <p:nvGraphicFramePr>
          <p:cNvPr id="8" name="Object 7"/>
          <p:cNvGraphicFramePr/>
          <p:nvPr>
            <p:extLst>
              <p:ext uri="{D42A27DB-BD31-4B8C-83A1-F6EECF244321}">
                <p14:modId xmlns:p14="http://schemas.microsoft.com/office/powerpoint/2010/main" val="4218472149"/>
              </p:ext>
            </p:extLst>
          </p:nvPr>
        </p:nvGraphicFramePr>
        <p:xfrm>
          <a:off x="228600" y="3714750"/>
          <a:ext cx="8752205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5" imgW="10039350" imgH="3505200" progId="Paint.Picture">
                  <p:embed/>
                </p:oleObj>
              </mc:Choice>
              <mc:Fallback>
                <p:oleObj r:id="rId5" imgW="10039350" imgH="35052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3714750"/>
                        <a:ext cx="8752205" cy="10852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4038600" y="742950"/>
            <a:ext cx="410464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Managing upcoming task due to delay in last task</a:t>
            </a:r>
          </a:p>
        </p:txBody>
      </p:sp>
      <p:graphicFrame>
        <p:nvGraphicFramePr>
          <p:cNvPr id="12" name="Object 11"/>
          <p:cNvGraphicFramePr/>
          <p:nvPr/>
        </p:nvGraphicFramePr>
        <p:xfrm>
          <a:off x="4037965" y="1259840"/>
          <a:ext cx="4942840" cy="245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7" imgW="10972800" imgH="4219575" progId="Paint.Picture">
                  <p:embed/>
                </p:oleObj>
              </mc:Choice>
              <mc:Fallback>
                <p:oleObj r:id="rId7" imgW="10972800" imgH="42195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7965" y="1259840"/>
                        <a:ext cx="4942840" cy="24523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6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7035"/>
            <a:ext cx="4030345" cy="15227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681990"/>
            <a:ext cx="4055110" cy="935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63040970"/>
              </p:ext>
            </p:extLst>
          </p:nvPr>
        </p:nvGraphicFramePr>
        <p:xfrm>
          <a:off x="4427855" y="561975"/>
          <a:ext cx="4558665" cy="256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40"/>
                <a:gridCol w="629285"/>
                <a:gridCol w="855345"/>
                <a:gridCol w="452755"/>
                <a:gridCol w="432435"/>
                <a:gridCol w="417195"/>
                <a:gridCol w="640080"/>
                <a:gridCol w="748030"/>
              </a:tblGrid>
              <a:tr h="494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Weeks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Week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Phase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Planned Value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Earned Value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 Cost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variance (EV-PV/PV)*100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Variance (AC-EV/EV)*100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1st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07-09-22 to 14-09-22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RD Phase, Planning Phase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-20.93%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-41.17%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2nd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14-09-22 to 21-09-22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and Implementation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-17.56%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-36.06%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3rd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21-09-22 to 28-09-22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and Implementation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-27.35%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-23.37%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28-09-22 to 05-10-22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and integration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-9.83%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-9.09%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05-10-22 to 12-10-22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and integration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-9.83%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-9.09%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13-10-22 to 19-10-22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20-10-22 to 26-10-22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8th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27-10-22 to 01-11-22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Phase , Closure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201.2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257550"/>
            <a:ext cx="4030345" cy="1687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152400" y="179705"/>
            <a:ext cx="371538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4F81BD"/>
                </a:solidFill>
                <a:latin typeface="Cambria" panose="020405030504060302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EVMS CHART</a:t>
            </a:r>
            <a:endParaRPr lang="en-US" sz="1200"/>
          </a:p>
          <a:p>
            <a:r>
              <a:rPr lang="en-US" sz="1200"/>
              <a:t>Causal Analysis,Corrective action,Preventive action</a:t>
            </a:r>
          </a:p>
        </p:txBody>
      </p:sp>
      <p:graphicFrame>
        <p:nvGraphicFramePr>
          <p:cNvPr id="12" name="Object 11"/>
          <p:cNvGraphicFramePr/>
          <p:nvPr>
            <p:extLst>
              <p:ext uri="{D42A27DB-BD31-4B8C-83A1-F6EECF244321}">
                <p14:modId xmlns:p14="http://schemas.microsoft.com/office/powerpoint/2010/main" val="328388248"/>
              </p:ext>
            </p:extLst>
          </p:nvPr>
        </p:nvGraphicFramePr>
        <p:xfrm>
          <a:off x="4419600" y="3243580"/>
          <a:ext cx="4566920" cy="169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7" imgW="5534025" imgH="3562350" progId="Paint.Picture">
                  <p:embed/>
                </p:oleObj>
              </mc:Choice>
              <mc:Fallback>
                <p:oleObj r:id="rId7" imgW="5534025" imgH="35623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3243580"/>
                        <a:ext cx="4566920" cy="169037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7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8910" y="367665"/>
            <a:ext cx="388366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is Running in Module testing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8600" y="5905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GGE302_HWTCAS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28600" y="2038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GGE302_MCTCAS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34099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GGE302_INTCAS</a:t>
            </a:r>
          </a:p>
        </p:txBody>
      </p:sp>
      <p:graphicFrame>
        <p:nvGraphicFramePr>
          <p:cNvPr id="8" name="Object 7"/>
          <p:cNvGraphicFramePr/>
          <p:nvPr/>
        </p:nvGraphicFramePr>
        <p:xfrm>
          <a:off x="228600" y="895350"/>
          <a:ext cx="5241925" cy="11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7486015" imgH="2867025" progId="Paint.Picture.1">
                  <p:embed/>
                </p:oleObj>
              </mc:Choice>
              <mc:Fallback>
                <p:oleObj r:id="rId3" imgW="7486015" imgH="2867025" progId="Paint.Picture.1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895350"/>
                        <a:ext cx="5241925" cy="11766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>
            <p:extLst>
              <p:ext uri="{D42A27DB-BD31-4B8C-83A1-F6EECF244321}">
                <p14:modId xmlns:p14="http://schemas.microsoft.com/office/powerpoint/2010/main" val="2588698685"/>
              </p:ext>
            </p:extLst>
          </p:nvPr>
        </p:nvGraphicFramePr>
        <p:xfrm>
          <a:off x="228600" y="2313940"/>
          <a:ext cx="855980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10887075" imgH="1562100" progId="Paint.Picture.1">
                  <p:embed/>
                </p:oleObj>
              </mc:Choice>
              <mc:Fallback>
                <p:oleObj r:id="rId5" imgW="10887075" imgH="1562100" progId="Paint.Picture.1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313940"/>
                        <a:ext cx="8559800" cy="10718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>
            <p:extLst>
              <p:ext uri="{D42A27DB-BD31-4B8C-83A1-F6EECF244321}">
                <p14:modId xmlns:p14="http://schemas.microsoft.com/office/powerpoint/2010/main" val="3127921046"/>
              </p:ext>
            </p:extLst>
          </p:nvPr>
        </p:nvGraphicFramePr>
        <p:xfrm>
          <a:off x="229235" y="3711575"/>
          <a:ext cx="8517255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9695815" imgH="1162050" progId="Paint.Picture.1">
                  <p:embed/>
                </p:oleObj>
              </mc:Choice>
              <mc:Fallback>
                <p:oleObj r:id="rId7" imgW="9695815" imgH="1162050" progId="Paint.Picture.1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235" y="3711575"/>
                        <a:ext cx="8517255" cy="108712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5638800" y="902970"/>
          <a:ext cx="2773680" cy="116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9" imgW="9229725" imgH="4143375" progId="Paint.Picture.1">
                  <p:embed/>
                </p:oleObj>
              </mc:Choice>
              <mc:Fallback>
                <p:oleObj r:id="rId9" imgW="9229725" imgH="4143375" progId="Paint.Picture.1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902970"/>
                        <a:ext cx="2773680" cy="116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x-none" smtClean="0">
                <a:latin typeface="Calibri" panose="020F0502020204030204" pitchFamily="34" charset="0"/>
              </a:rPr>
              <a:t>8</a:t>
            </a:fld>
            <a:endParaRPr lang="en-US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</TotalTime>
  <Words>771</Words>
  <Application>Microsoft Office PowerPoint</Application>
  <PresentationFormat>On-screen Show (16:9)</PresentationFormat>
  <Paragraphs>240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 PPT Template 16x9</vt:lpstr>
      <vt:lpstr>Bitmap Image</vt:lpstr>
      <vt:lpstr>Paint.Picture.1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</dc:creator>
  <cp:lastModifiedBy>Jalaj Mathur</cp:lastModifiedBy>
  <cp:revision>246</cp:revision>
  <cp:lastPrinted>2022-10-31T05:43:06Z</cp:lastPrinted>
  <dcterms:created xsi:type="dcterms:W3CDTF">2019-03-08T04:12:00Z</dcterms:created>
  <dcterms:modified xsi:type="dcterms:W3CDTF">2022-10-31T05:43:13Z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036EB8B0D7574748B76E4D9F6F9F8E26</vt:lpwstr>
  </property>
</Properties>
</file>