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753">
          <p15:clr>
            <a:srgbClr val="000000"/>
          </p15:clr>
        </p15:guide>
        <p15:guide id="2" pos="2858">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jhSbJAtjTOCtq0ka0hfVViMFKu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72"/>
      </p:cViewPr>
      <p:guideLst>
        <p:guide orient="horz" pos="1753"/>
        <p:guide pos="2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5B010-5EC6-43DB-8F4F-FA3334187FC5}" type="datetimeFigureOut">
              <a:rPr lang="en-IN" smtClean="0"/>
              <a:t>31-10-2022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158879-B3B1-457D-B708-8F5F0ABBF20C}" type="slidenum">
              <a:rPr lang="en-IN" smtClean="0"/>
              <a:t>‹#›</a:t>
            </a:fld>
            <a:endParaRPr lang="en-IN"/>
          </a:p>
        </p:txBody>
      </p:sp>
    </p:spTree>
    <p:extLst>
      <p:ext uri="{BB962C8B-B14F-4D97-AF65-F5344CB8AC3E}">
        <p14:creationId xmlns:p14="http://schemas.microsoft.com/office/powerpoint/2010/main" val="3172871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1"/>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010635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3: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5"/>
          <p:cNvSpPr txBox="1">
            <a:spLocks noGrp="1"/>
          </p:cNvSpPr>
          <p:nvPr>
            <p:ph type="dt" idx="10"/>
          </p:nvPr>
        </p:nvSpPr>
        <p:spPr>
          <a:xfrm>
            <a:off x="457200" y="4767263"/>
            <a:ext cx="21336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9" name="Google Shape;19;p15"/>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0" name="Google Shape;20;p15"/>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2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2" name="Google Shape;72;p26"/>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 name="Google Shape;73;p26"/>
          <p:cNvSpPr txBox="1">
            <a:spLocks noGrp="1"/>
          </p:cNvSpPr>
          <p:nvPr>
            <p:ph type="dt" idx="10"/>
          </p:nvPr>
        </p:nvSpPr>
        <p:spPr>
          <a:xfrm>
            <a:off x="457200" y="4767263"/>
            <a:ext cx="21336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4" name="Google Shape;74;p26"/>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5" name="Google Shape;75;p26"/>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27"/>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8" name="Google Shape;78;p27"/>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7"/>
          <p:cNvSpPr txBox="1">
            <a:spLocks noGrp="1"/>
          </p:cNvSpPr>
          <p:nvPr>
            <p:ph type="dt" idx="10"/>
          </p:nvPr>
        </p:nvSpPr>
        <p:spPr>
          <a:xfrm>
            <a:off x="457200" y="4767263"/>
            <a:ext cx="21336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80" name="Google Shape;80;p27"/>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81" name="Google Shape;81;p27"/>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4" name="Google Shape;24;p16"/>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 name="Google Shape;25;p16"/>
          <p:cNvSpPr txBox="1">
            <a:spLocks noGrp="1"/>
          </p:cNvSpPr>
          <p:nvPr>
            <p:ph type="dt" idx="10"/>
          </p:nvPr>
        </p:nvSpPr>
        <p:spPr>
          <a:xfrm>
            <a:off x="457200" y="4767263"/>
            <a:ext cx="21336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6" name="Google Shape;26;p16"/>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7" name="Google Shape;27;p16"/>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19"/>
          <p:cNvSpPr txBox="1">
            <a:spLocks noGrp="1"/>
          </p:cNvSpPr>
          <p:nvPr>
            <p:ph type="dt" idx="10"/>
          </p:nvPr>
        </p:nvSpPr>
        <p:spPr>
          <a:xfrm>
            <a:off x="457200" y="4767263"/>
            <a:ext cx="21336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0" name="Google Shape;30;p19"/>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1" name="Google Shape;31;p19"/>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20"/>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20"/>
          <p:cNvSpPr txBox="1">
            <a:spLocks noGrp="1"/>
          </p:cNvSpPr>
          <p:nvPr>
            <p:ph type="dt" idx="10"/>
          </p:nvPr>
        </p:nvSpPr>
        <p:spPr>
          <a:xfrm>
            <a:off x="457200" y="4767263"/>
            <a:ext cx="21336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6" name="Google Shape;36;p20"/>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7" name="Google Shape;37;p20"/>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1"/>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1"/>
          <p:cNvSpPr txBox="1">
            <a:spLocks noGrp="1"/>
          </p:cNvSpPr>
          <p:nvPr>
            <p:ph type="dt" idx="10"/>
          </p:nvPr>
        </p:nvSpPr>
        <p:spPr>
          <a:xfrm>
            <a:off x="457200" y="4767263"/>
            <a:ext cx="21336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5" name="Google Shape;45;p21"/>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6" name="Google Shape;46;p21"/>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22"/>
          <p:cNvSpPr txBox="1">
            <a:spLocks noGrp="1"/>
          </p:cNvSpPr>
          <p:nvPr>
            <p:ph type="dt" idx="10"/>
          </p:nvPr>
        </p:nvSpPr>
        <p:spPr>
          <a:xfrm>
            <a:off x="457200" y="4767263"/>
            <a:ext cx="21336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0" name="Google Shape;50;p22"/>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1" name="Google Shape;51;p22"/>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23"/>
          <p:cNvSpPr txBox="1">
            <a:spLocks noGrp="1"/>
          </p:cNvSpPr>
          <p:nvPr>
            <p:ph type="dt" idx="10"/>
          </p:nvPr>
        </p:nvSpPr>
        <p:spPr>
          <a:xfrm>
            <a:off x="457200" y="4767263"/>
            <a:ext cx="21336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4" name="Google Shape;54;p23"/>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5" name="Google Shape;55;p23"/>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24"/>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24"/>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9" name="Google Shape;59;p24"/>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0" name="Google Shape;60;p24"/>
          <p:cNvSpPr txBox="1">
            <a:spLocks noGrp="1"/>
          </p:cNvSpPr>
          <p:nvPr>
            <p:ph type="dt" idx="10"/>
          </p:nvPr>
        </p:nvSpPr>
        <p:spPr>
          <a:xfrm>
            <a:off x="457200" y="4767263"/>
            <a:ext cx="21336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1" name="Google Shape;61;p24"/>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2" name="Google Shape;62;p24"/>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25"/>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25"/>
          <p:cNvSpPr>
            <a:spLocks noGrp="1"/>
          </p:cNvSpPr>
          <p:nvPr>
            <p:ph type="pic" idx="2"/>
          </p:nvPr>
        </p:nvSpPr>
        <p:spPr>
          <a:xfrm>
            <a:off x="1792288" y="459581"/>
            <a:ext cx="5486400" cy="3086100"/>
          </a:xfrm>
          <a:prstGeom prst="rect">
            <a:avLst/>
          </a:prstGeom>
          <a:noFill/>
          <a:ln>
            <a:noFill/>
          </a:ln>
        </p:spPr>
      </p:sp>
      <p:sp>
        <p:nvSpPr>
          <p:cNvPr id="66" name="Google Shape;66;p25"/>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25"/>
          <p:cNvSpPr txBox="1">
            <a:spLocks noGrp="1"/>
          </p:cNvSpPr>
          <p:nvPr>
            <p:ph type="dt" idx="10"/>
          </p:nvPr>
        </p:nvSpPr>
        <p:spPr>
          <a:xfrm>
            <a:off x="457200" y="4767263"/>
            <a:ext cx="21336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8" name="Google Shape;68;p25"/>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9" name="Google Shape;69;p25"/>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4"/>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457200" y="4767263"/>
            <a:ext cx="2133600" cy="27463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4"/>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192.168.100.9:8080/svn/BMS/BMS_20S_40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192.168.100.9:8080/svn/BMS/BMS_20S_40A/GGE300_RSKMTX.xls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192.168.100.9:8080/svn/BMS/BMS_20S_40A/GGE300_RSKMTX.xls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192.168.100.9:8080/svn/BMS/BMS_20S_40A/GGE300_RSKMTX.xls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body" idx="1"/>
          </p:nvPr>
        </p:nvSpPr>
        <p:spPr>
          <a:xfrm>
            <a:off x="92075" y="52074"/>
            <a:ext cx="8771400" cy="588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2400"/>
              <a:buNone/>
            </a:pPr>
            <a:r>
              <a:rPr lang="en-US" sz="2300" b="1" dirty="0">
                <a:latin typeface="Arial"/>
                <a:ea typeface="Arial"/>
                <a:cs typeface="Arial"/>
                <a:sym typeface="Arial"/>
              </a:rPr>
              <a:t>PROJECT INTRODUCTION</a:t>
            </a:r>
            <a:endParaRPr sz="2300" b="1" u="sng" dirty="0">
              <a:solidFill>
                <a:schemeClr val="accent1"/>
              </a:solidFill>
            </a:endParaRPr>
          </a:p>
          <a:p>
            <a:pPr marL="0" lvl="0" indent="0" algn="ctr" rtl="0">
              <a:spcBef>
                <a:spcPts val="360"/>
              </a:spcBef>
              <a:spcAft>
                <a:spcPts val="0"/>
              </a:spcAft>
              <a:buClr>
                <a:schemeClr val="dk1"/>
              </a:buClr>
              <a:buSzPts val="1800"/>
              <a:buNone/>
            </a:pPr>
            <a:endParaRPr sz="1700" b="1" dirty="0">
              <a:solidFill>
                <a:schemeClr val="accent1"/>
              </a:solidFill>
            </a:endParaRPr>
          </a:p>
          <a:p>
            <a:pPr marL="0" lvl="0" indent="0" algn="l" rtl="0">
              <a:spcBef>
                <a:spcPts val="360"/>
              </a:spcBef>
              <a:spcAft>
                <a:spcPts val="0"/>
              </a:spcAft>
              <a:buClr>
                <a:schemeClr val="accent1"/>
              </a:buClr>
              <a:buSzPts val="1800"/>
              <a:buNone/>
            </a:pPr>
            <a:r>
              <a:rPr lang="en-US" sz="1500" b="1" dirty="0">
                <a:solidFill>
                  <a:schemeClr val="accent1"/>
                </a:solidFill>
              </a:rPr>
              <a:t>Project Name: GGE300_BMS 20S 40A NMC 72V</a:t>
            </a:r>
            <a:endParaRPr sz="1500" b="1" dirty="0">
              <a:solidFill>
                <a:schemeClr val="accent1"/>
              </a:solidFill>
            </a:endParaRPr>
          </a:p>
          <a:p>
            <a:pPr marL="0" lvl="0" indent="0" algn="l" rtl="0">
              <a:spcBef>
                <a:spcPts val="360"/>
              </a:spcBef>
              <a:spcAft>
                <a:spcPts val="0"/>
              </a:spcAft>
              <a:buClr>
                <a:schemeClr val="accent1"/>
              </a:buClr>
              <a:buSzPts val="1800"/>
              <a:buNone/>
            </a:pPr>
            <a:r>
              <a:rPr lang="en-US" sz="1500" b="1" dirty="0">
                <a:solidFill>
                  <a:schemeClr val="accent1"/>
                </a:solidFill>
              </a:rPr>
              <a:t>Objective-</a:t>
            </a:r>
            <a:r>
              <a:rPr lang="en-US" sz="1500" dirty="0">
                <a:solidFill>
                  <a:schemeClr val="accent1"/>
                </a:solidFill>
              </a:rPr>
              <a:t>.Make a BMS with following  </a:t>
            </a:r>
            <a:r>
              <a:rPr lang="en-US" sz="1500" dirty="0" err="1">
                <a:solidFill>
                  <a:schemeClr val="accent1"/>
                </a:solidFill>
              </a:rPr>
              <a:t>specification.Cell</a:t>
            </a:r>
            <a:r>
              <a:rPr lang="en-US" sz="1500" dirty="0">
                <a:solidFill>
                  <a:schemeClr val="accent1"/>
                </a:solidFill>
              </a:rPr>
              <a:t> no.=20cell,Cell type=</a:t>
            </a:r>
            <a:r>
              <a:rPr lang="en-US" sz="1500" dirty="0" err="1">
                <a:solidFill>
                  <a:schemeClr val="accent1"/>
                </a:solidFill>
              </a:rPr>
              <a:t>NMC,Battery</a:t>
            </a:r>
            <a:r>
              <a:rPr lang="en-US" sz="1500" dirty="0">
                <a:solidFill>
                  <a:schemeClr val="accent1"/>
                </a:solidFill>
              </a:rPr>
              <a:t> nominal voltage=72V,Continuous discharging current=40A</a:t>
            </a:r>
            <a:endParaRPr sz="1500" dirty="0">
              <a:solidFill>
                <a:schemeClr val="accent1"/>
              </a:solidFill>
            </a:endParaRPr>
          </a:p>
          <a:p>
            <a:pPr marL="0" lvl="0" indent="0" algn="l" rtl="0">
              <a:spcBef>
                <a:spcPts val="360"/>
              </a:spcBef>
              <a:spcAft>
                <a:spcPts val="0"/>
              </a:spcAft>
              <a:buClr>
                <a:schemeClr val="accent1"/>
              </a:buClr>
              <a:buSzPts val="1800"/>
              <a:buNone/>
            </a:pPr>
            <a:r>
              <a:rPr lang="en-US" sz="1500" b="1" dirty="0">
                <a:solidFill>
                  <a:schemeClr val="accent1"/>
                </a:solidFill>
              </a:rPr>
              <a:t>Scope</a:t>
            </a:r>
            <a:r>
              <a:rPr lang="en-US" sz="1500" dirty="0">
                <a:solidFill>
                  <a:schemeClr val="accent1"/>
                </a:solidFill>
              </a:rPr>
              <a:t>-A Battery Management System (BMS), which manages the electronics of a rechargeable 20 cells , whole combines a battery pack thus becomes a crucial factor in ensuring safety. It safeguards both the user and the battery by ensuring that the cell operates within its safe operating limits .This particular BMS will be used for operating 72V battery pack having all controlling features for the safe limits of the working of the cell.</a:t>
            </a:r>
            <a:endParaRPr sz="1500" dirty="0">
              <a:solidFill>
                <a:schemeClr val="accent1"/>
              </a:solidFill>
            </a:endParaRPr>
          </a:p>
          <a:p>
            <a:pPr marL="0" lvl="0" indent="0" algn="l" rtl="0">
              <a:spcBef>
                <a:spcPts val="360"/>
              </a:spcBef>
              <a:spcAft>
                <a:spcPts val="0"/>
              </a:spcAft>
              <a:buClr>
                <a:schemeClr val="accent1"/>
              </a:buClr>
              <a:buSzPts val="1800"/>
              <a:buNone/>
            </a:pPr>
            <a:r>
              <a:rPr lang="en-US" sz="1500" b="1" dirty="0">
                <a:solidFill>
                  <a:schemeClr val="accent1"/>
                </a:solidFill>
              </a:rPr>
              <a:t>Measurement Goals - </a:t>
            </a:r>
            <a:r>
              <a:rPr lang="en-US" sz="1500" dirty="0">
                <a:solidFill>
                  <a:schemeClr val="accent1"/>
                </a:solidFill>
              </a:rPr>
              <a:t>Schedule Variance:±20%,Product Defect Density:0.10±0.02,Project’s Process Defect Density:0.20±0.02. </a:t>
            </a:r>
            <a:endParaRPr sz="1500" dirty="0">
              <a:solidFill>
                <a:schemeClr val="accent1"/>
              </a:solidFill>
            </a:endParaRPr>
          </a:p>
          <a:p>
            <a:pPr marL="0" lvl="0" indent="0" algn="l" rtl="0">
              <a:spcBef>
                <a:spcPts val="360"/>
              </a:spcBef>
              <a:spcAft>
                <a:spcPts val="0"/>
              </a:spcAft>
              <a:buClr>
                <a:schemeClr val="accent1"/>
              </a:buClr>
              <a:buSzPts val="1800"/>
              <a:buNone/>
            </a:pPr>
            <a:r>
              <a:rPr lang="en-US" sz="1500" b="1" dirty="0">
                <a:solidFill>
                  <a:schemeClr val="accent1"/>
                </a:solidFill>
              </a:rPr>
              <a:t>Link to Project Data :</a:t>
            </a:r>
            <a:r>
              <a:rPr lang="en-US" sz="1500" b="1" dirty="0">
                <a:solidFill>
                  <a:schemeClr val="accent1"/>
                </a:solidFill>
                <a:hlinkClick r:id="rId3"/>
              </a:rPr>
              <a:t>http://192.168.100.9:8080/</a:t>
            </a:r>
            <a:r>
              <a:rPr lang="en-US" sz="1500" b="1" dirty="0" err="1">
                <a:solidFill>
                  <a:schemeClr val="accent1"/>
                </a:solidFill>
                <a:hlinkClick r:id="rId3"/>
              </a:rPr>
              <a:t>svn</a:t>
            </a:r>
            <a:r>
              <a:rPr lang="en-US" sz="1500" b="1" dirty="0">
                <a:solidFill>
                  <a:schemeClr val="accent1"/>
                </a:solidFill>
                <a:hlinkClick r:id="rId3"/>
              </a:rPr>
              <a:t>/BMS/BMS_20S_40A/</a:t>
            </a:r>
            <a:endParaRPr sz="1500" u="sng" dirty="0">
              <a:solidFill>
                <a:srgbClr val="538CD5"/>
              </a:solidFill>
            </a:endParaRPr>
          </a:p>
          <a:p>
            <a:pPr marL="0" lvl="0" indent="0" algn="l" rtl="0">
              <a:spcBef>
                <a:spcPts val="360"/>
              </a:spcBef>
              <a:spcAft>
                <a:spcPts val="0"/>
              </a:spcAft>
              <a:buClr>
                <a:schemeClr val="accent1"/>
              </a:buClr>
              <a:buSzPts val="1800"/>
              <a:buNone/>
            </a:pPr>
            <a:r>
              <a:rPr lang="en-US" sz="1500" b="1" dirty="0">
                <a:solidFill>
                  <a:schemeClr val="accent1"/>
                </a:solidFill>
              </a:rPr>
              <a:t>Team Size: </a:t>
            </a:r>
            <a:r>
              <a:rPr lang="en-US" sz="1500" dirty="0">
                <a:solidFill>
                  <a:schemeClr val="accent1"/>
                </a:solidFill>
              </a:rPr>
              <a:t>10 Nos.     </a:t>
            </a:r>
            <a:endParaRPr sz="1500" dirty="0">
              <a:solidFill>
                <a:schemeClr val="accent1"/>
              </a:solidFill>
            </a:endParaRPr>
          </a:p>
          <a:p>
            <a:pPr marL="0" lvl="0" indent="0" algn="l" rtl="0">
              <a:spcBef>
                <a:spcPts val="360"/>
              </a:spcBef>
              <a:spcAft>
                <a:spcPts val="0"/>
              </a:spcAft>
              <a:buClr>
                <a:schemeClr val="accent1"/>
              </a:buClr>
              <a:buSzPts val="1800"/>
              <a:buNone/>
            </a:pPr>
            <a:r>
              <a:rPr lang="en-US" sz="1500" b="1" dirty="0">
                <a:solidFill>
                  <a:schemeClr val="accent1"/>
                </a:solidFill>
              </a:rPr>
              <a:t>Effort Size: </a:t>
            </a:r>
            <a:r>
              <a:rPr lang="en-US" sz="1500" dirty="0">
                <a:solidFill>
                  <a:schemeClr val="accent1"/>
                </a:solidFill>
              </a:rPr>
              <a:t>132hrs.   </a:t>
            </a:r>
            <a:endParaRPr sz="1500" dirty="0">
              <a:solidFill>
                <a:schemeClr val="accent1"/>
              </a:solidFill>
            </a:endParaRPr>
          </a:p>
          <a:p>
            <a:pPr marL="0" lvl="0" indent="0" algn="l" rtl="0">
              <a:spcBef>
                <a:spcPts val="360"/>
              </a:spcBef>
              <a:spcAft>
                <a:spcPts val="0"/>
              </a:spcAft>
              <a:buClr>
                <a:schemeClr val="accent1"/>
              </a:buClr>
              <a:buSzPts val="1800"/>
              <a:buNone/>
            </a:pPr>
            <a:r>
              <a:rPr lang="en-US" sz="1500" b="1" dirty="0">
                <a:solidFill>
                  <a:schemeClr val="accent1"/>
                </a:solidFill>
              </a:rPr>
              <a:t>Time Line : 19</a:t>
            </a:r>
            <a:r>
              <a:rPr lang="en-US" sz="1500" dirty="0">
                <a:solidFill>
                  <a:schemeClr val="accent1"/>
                </a:solidFill>
              </a:rPr>
              <a:t>-07-2022 to 31-08-2022 </a:t>
            </a:r>
            <a:endParaRPr sz="1500" dirty="0">
              <a:solidFill>
                <a:schemeClr val="accent1"/>
              </a:solidFill>
            </a:endParaRPr>
          </a:p>
          <a:p>
            <a:pPr marL="0" lvl="0" indent="0" algn="l" rtl="0">
              <a:spcBef>
                <a:spcPts val="360"/>
              </a:spcBef>
              <a:spcAft>
                <a:spcPts val="0"/>
              </a:spcAft>
              <a:buClr>
                <a:schemeClr val="accent1"/>
              </a:buClr>
              <a:buSzPts val="1800"/>
              <a:buNone/>
            </a:pPr>
            <a:r>
              <a:rPr lang="en-US" sz="1500" b="1" dirty="0">
                <a:solidFill>
                  <a:schemeClr val="accent1"/>
                </a:solidFill>
              </a:rPr>
              <a:t> Actual Scheduled Start to Finish Date:</a:t>
            </a:r>
            <a:r>
              <a:rPr lang="en-US" sz="1500" dirty="0">
                <a:solidFill>
                  <a:schemeClr val="accent1"/>
                </a:solidFill>
              </a:rPr>
              <a:t> 19-07-2022  to 31-08-22</a:t>
            </a:r>
            <a:endParaRPr sz="1500" dirty="0">
              <a:solidFill>
                <a:schemeClr val="accent1"/>
              </a:solidFill>
            </a:endParaRPr>
          </a:p>
          <a:p>
            <a:pPr marL="0" lvl="0" indent="0" algn="l" rtl="0">
              <a:spcBef>
                <a:spcPts val="360"/>
              </a:spcBef>
              <a:spcAft>
                <a:spcPts val="0"/>
              </a:spcAft>
              <a:buClr>
                <a:schemeClr val="accent1"/>
              </a:buClr>
              <a:buSzPts val="1800"/>
              <a:buNone/>
            </a:pPr>
            <a:r>
              <a:rPr lang="en-US" sz="1500" b="1" dirty="0">
                <a:solidFill>
                  <a:schemeClr val="accent1"/>
                </a:solidFill>
              </a:rPr>
              <a:t>Target Customer :In-house use and domestic Market</a:t>
            </a:r>
            <a:endParaRPr sz="1700" b="1" dirty="0">
              <a:solidFill>
                <a:schemeClr val="accent1"/>
              </a:solidFill>
            </a:endParaRPr>
          </a:p>
        </p:txBody>
      </p:sp>
      <p:sp>
        <p:nvSpPr>
          <p:cNvPr id="87" name="Google Shape;87;p1"/>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latin typeface="Calibri"/>
                <a:ea typeface="Calibri"/>
                <a:cs typeface="Calibri"/>
                <a:sym typeface="Calibri"/>
              </a:rPr>
              <a:t>1</a:t>
            </a:fld>
            <a:endParaRPr>
              <a:latin typeface="Calibri"/>
              <a:ea typeface="Calibri"/>
              <a:cs typeface="Calibri"/>
              <a:sym typeface="Calibri"/>
            </a:endParaRPr>
          </a:p>
        </p:txBody>
      </p:sp>
      <p:sp>
        <p:nvSpPr>
          <p:cNvPr id="88" name="Google Shape;88;p1"/>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a:t>GGE300</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a:t>GGE300</a:t>
            </a:r>
            <a:endParaRPr sz="1200" b="0" i="0" u="none" strike="noStrike" cap="none">
              <a:solidFill>
                <a:srgbClr val="888888"/>
              </a:solidFill>
              <a:latin typeface="Calibri"/>
              <a:ea typeface="Calibri"/>
              <a:cs typeface="Calibri"/>
              <a:sym typeface="Calibri"/>
            </a:endParaRPr>
          </a:p>
        </p:txBody>
      </p:sp>
      <p:sp>
        <p:nvSpPr>
          <p:cNvPr id="94" name="Google Shape;94;p3"/>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latin typeface="Calibri"/>
                <a:ea typeface="Calibri"/>
                <a:cs typeface="Calibri"/>
                <a:sym typeface="Calibri"/>
              </a:rPr>
              <a:t>2</a:t>
            </a:fld>
            <a:endParaRPr>
              <a:latin typeface="Calibri"/>
              <a:ea typeface="Calibri"/>
              <a:cs typeface="Calibri"/>
              <a:sym typeface="Calibri"/>
            </a:endParaRPr>
          </a:p>
        </p:txBody>
      </p:sp>
      <p:sp>
        <p:nvSpPr>
          <p:cNvPr id="95" name="Google Shape;95;p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t>Risk Identification, Analysis and Opportunity</a:t>
            </a:r>
            <a:endParaRPr sz="3200" b="1"/>
          </a:p>
        </p:txBody>
      </p:sp>
      <p:pic>
        <p:nvPicPr>
          <p:cNvPr id="96" name="Google Shape;96;p3"/>
          <p:cNvPicPr preferRelativeResize="0">
            <a:picLocks noGrp="1"/>
          </p:cNvPicPr>
          <p:nvPr>
            <p:ph type="body" idx="1"/>
          </p:nvPr>
        </p:nvPicPr>
        <p:blipFill rotWithShape="1">
          <a:blip r:embed="rId3">
            <a:alphaModFix/>
          </a:blip>
          <a:srcRect/>
          <a:stretch/>
        </p:blipFill>
        <p:spPr>
          <a:xfrm>
            <a:off x="0" y="1094125"/>
            <a:ext cx="9144000" cy="1963500"/>
          </a:xfrm>
          <a:prstGeom prst="rect">
            <a:avLst/>
          </a:prstGeom>
          <a:noFill/>
          <a:ln>
            <a:noFill/>
          </a:ln>
        </p:spPr>
      </p:pic>
      <p:sp>
        <p:nvSpPr>
          <p:cNvPr id="97" name="Google Shape;97;p3"/>
          <p:cNvSpPr txBox="1"/>
          <p:nvPr/>
        </p:nvSpPr>
        <p:spPr>
          <a:xfrm>
            <a:off x="234325" y="3057525"/>
            <a:ext cx="8714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hlinkClick r:id="rId4"/>
              </a:rPr>
              <a:t>http://192.168.100.9:8080/svn/BMS/BMS_20S_40A/GGE300_RSKMTX.xlsx</a:t>
            </a:r>
            <a:endParaRPr sz="1200" b="0" i="0" u="none" strike="noStrike" cap="none" dirty="0">
              <a:solidFill>
                <a:schemeClr val="dk1"/>
              </a:solidFill>
              <a:latin typeface="Arial"/>
              <a:ea typeface="Arial"/>
              <a:cs typeface="Arial"/>
              <a:sym typeface="Arial"/>
            </a:endParaRPr>
          </a:p>
        </p:txBody>
      </p:sp>
      <p:sp>
        <p:nvSpPr>
          <p:cNvPr id="98" name="Google Shape;98;p3"/>
          <p:cNvSpPr txBox="1"/>
          <p:nvPr/>
        </p:nvSpPr>
        <p:spPr>
          <a:xfrm>
            <a:off x="184150" y="3349675"/>
            <a:ext cx="8421300" cy="1015800"/>
          </a:xfrm>
          <a:prstGeom prst="rect">
            <a:avLst/>
          </a:prstGeom>
          <a:noFill/>
          <a:ln>
            <a:noFill/>
          </a:ln>
        </p:spPr>
        <p:txBody>
          <a:bodyPr spcFirstLastPara="1" wrap="square" lIns="91425" tIns="45700" rIns="91425" bIns="45700" anchor="t" anchorCtr="0">
            <a:spAutoFit/>
          </a:bodyPr>
          <a:lstStyle/>
          <a:p>
            <a:pPr marL="0" marR="0" lvl="0" indent="-63500"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To identify a potential problem before they occur so that risk handling activities can be planned and invoked as needed across the life of the product or project.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•To achieve project performance goals and objectives within defined cost, schedule, and performance constraints.</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•Identify Risk source, subcategory. </a:t>
            </a:r>
            <a:r>
              <a:rPr lang="en-US" sz="1000">
                <a:solidFill>
                  <a:schemeClr val="dk1"/>
                </a:solidFill>
              </a:rPr>
              <a:t>show in above table.</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•For analysis determine the risk rating based on its severity/likelihood.  parameters affected</a:t>
            </a:r>
            <a:r>
              <a:rPr lang="en-US" sz="1000">
                <a:solidFill>
                  <a:schemeClr val="dk1"/>
                </a:solidFill>
              </a:rPr>
              <a:t> show in above table</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•All activities are done with the team in the team meeting.</a:t>
            </a:r>
            <a:endParaRPr sz="10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457200" y="198650"/>
            <a:ext cx="86868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a:t>Risk Mitigation Action Plan</a:t>
            </a:r>
            <a:endParaRPr sz="2800"/>
          </a:p>
        </p:txBody>
      </p:sp>
      <p:sp>
        <p:nvSpPr>
          <p:cNvPr id="104" name="Google Shape;104;p4"/>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latin typeface="Calibri"/>
                <a:ea typeface="Calibri"/>
                <a:cs typeface="Calibri"/>
                <a:sym typeface="Calibri"/>
              </a:rPr>
              <a:t>3</a:t>
            </a:fld>
            <a:endParaRPr>
              <a:latin typeface="Calibri"/>
              <a:ea typeface="Calibri"/>
              <a:cs typeface="Calibri"/>
              <a:sym typeface="Calibri"/>
            </a:endParaRPr>
          </a:p>
        </p:txBody>
      </p:sp>
      <p:sp>
        <p:nvSpPr>
          <p:cNvPr id="105" name="Google Shape;105;p4"/>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a:t>GGE300</a:t>
            </a:r>
            <a:endParaRPr sz="1200" b="0" i="0" u="none" strike="noStrike" cap="none">
              <a:solidFill>
                <a:srgbClr val="888888"/>
              </a:solidFill>
              <a:latin typeface="Calibri"/>
              <a:ea typeface="Calibri"/>
              <a:cs typeface="Calibri"/>
              <a:sym typeface="Calibri"/>
            </a:endParaRPr>
          </a:p>
        </p:txBody>
      </p:sp>
      <p:pic>
        <p:nvPicPr>
          <p:cNvPr id="106" name="Google Shape;106;p4"/>
          <p:cNvPicPr preferRelativeResize="0">
            <a:picLocks noGrp="1"/>
          </p:cNvPicPr>
          <p:nvPr>
            <p:ph type="body" idx="1"/>
          </p:nvPr>
        </p:nvPicPr>
        <p:blipFill rotWithShape="1">
          <a:blip r:embed="rId3">
            <a:alphaModFix/>
          </a:blip>
          <a:srcRect/>
          <a:stretch/>
        </p:blipFill>
        <p:spPr>
          <a:xfrm>
            <a:off x="-125" y="1169825"/>
            <a:ext cx="9144000" cy="2108700"/>
          </a:xfrm>
          <a:prstGeom prst="rect">
            <a:avLst/>
          </a:prstGeom>
          <a:noFill/>
          <a:ln>
            <a:noFill/>
          </a:ln>
        </p:spPr>
      </p:pic>
      <p:sp>
        <p:nvSpPr>
          <p:cNvPr id="107" name="Google Shape;107;p4"/>
          <p:cNvSpPr txBox="1"/>
          <p:nvPr/>
        </p:nvSpPr>
        <p:spPr>
          <a:xfrm>
            <a:off x="-75" y="3630925"/>
            <a:ext cx="9144000" cy="1015800"/>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Outline a course of action for each major risk that is to be mitigated to minimize its likelihood. Periodically discuss with designer and confirm if he is planning for such kind of leaves, then ask him to hand over the design to functional head before he goes on leave.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•Assign responsibility.  </a:t>
            </a:r>
            <a:r>
              <a:rPr lang="en-US" sz="1200">
                <a:solidFill>
                  <a:schemeClr val="dk1"/>
                </a:solidFill>
              </a:rPr>
              <a:t>showed in above table</a:t>
            </a:r>
            <a:endParaRPr sz="12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•Track and monitor the level of risks on a project throughout the Project Lifecycle by a team meeting.</a:t>
            </a:r>
            <a:endParaRPr sz="12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b="0" i="0" u="none">
              <a:solidFill>
                <a:schemeClr val="dk1"/>
              </a:solidFill>
              <a:latin typeface="Arial"/>
              <a:ea typeface="Arial"/>
              <a:cs typeface="Arial"/>
              <a:sym typeface="Arial"/>
            </a:endParaRPr>
          </a:p>
        </p:txBody>
      </p:sp>
      <p:sp>
        <p:nvSpPr>
          <p:cNvPr id="108" name="Google Shape;108;p4"/>
          <p:cNvSpPr txBox="1"/>
          <p:nvPr/>
        </p:nvSpPr>
        <p:spPr>
          <a:xfrm>
            <a:off x="553725" y="3236725"/>
            <a:ext cx="8411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hlinkClick r:id="rId4"/>
              </a:rPr>
              <a:t>http://192.168.100.9:8080/svn/BMS/BMS_20S_40A/GGE300_RSKMTX.xlsx</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G</a:t>
            </a:r>
            <a:r>
              <a:rPr lang="en-US"/>
              <a:t>GE300</a:t>
            </a:r>
            <a:endParaRPr sz="1200" b="0" i="0" u="none" strike="noStrike" cap="none">
              <a:solidFill>
                <a:srgbClr val="888888"/>
              </a:solidFill>
              <a:latin typeface="Calibri"/>
              <a:ea typeface="Calibri"/>
              <a:cs typeface="Calibri"/>
              <a:sym typeface="Calibri"/>
            </a:endParaRPr>
          </a:p>
        </p:txBody>
      </p:sp>
      <p:sp>
        <p:nvSpPr>
          <p:cNvPr id="114" name="Google Shape;114;p5"/>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latin typeface="Calibri"/>
                <a:ea typeface="Calibri"/>
                <a:cs typeface="Calibri"/>
                <a:sym typeface="Calibri"/>
              </a:rPr>
              <a:t>4</a:t>
            </a:fld>
            <a:endParaRPr>
              <a:latin typeface="Calibri"/>
              <a:ea typeface="Calibri"/>
              <a:cs typeface="Calibri"/>
              <a:sym typeface="Calibri"/>
            </a:endParaRPr>
          </a:p>
        </p:txBody>
      </p:sp>
      <p:sp>
        <p:nvSpPr>
          <p:cNvPr id="115" name="Google Shape;115;p5"/>
          <p:cNvSpPr txBox="1"/>
          <p:nvPr/>
        </p:nvSpPr>
        <p:spPr>
          <a:xfrm>
            <a:off x="1282400" y="0"/>
            <a:ext cx="4526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a:t>Risk Contingency Action Plan</a:t>
            </a:r>
            <a:endParaRPr sz="2500"/>
          </a:p>
        </p:txBody>
      </p:sp>
      <p:pic>
        <p:nvPicPr>
          <p:cNvPr id="116" name="Google Shape;116;p5"/>
          <p:cNvPicPr preferRelativeResize="0"/>
          <p:nvPr/>
        </p:nvPicPr>
        <p:blipFill>
          <a:blip r:embed="rId3">
            <a:alphaModFix/>
          </a:blip>
          <a:stretch>
            <a:fillRect/>
          </a:stretch>
        </p:blipFill>
        <p:spPr>
          <a:xfrm>
            <a:off x="0" y="546750"/>
            <a:ext cx="9144001" cy="2512776"/>
          </a:xfrm>
          <a:prstGeom prst="rect">
            <a:avLst/>
          </a:prstGeom>
          <a:noFill/>
          <a:ln>
            <a:noFill/>
          </a:ln>
        </p:spPr>
      </p:pic>
      <p:sp>
        <p:nvSpPr>
          <p:cNvPr id="117" name="Google Shape;117;p5"/>
          <p:cNvSpPr txBox="1"/>
          <p:nvPr/>
        </p:nvSpPr>
        <p:spPr>
          <a:xfrm>
            <a:off x="0" y="3018775"/>
            <a:ext cx="8964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hlinkClick r:id="rId4"/>
              </a:rPr>
              <a:t>http://192.168.100.9:8080/svn/BMS/BMS_20S_40A/GGE300_RSKMTX.xlsx</a:t>
            </a:r>
            <a:endParaRPr sz="1200" b="0" i="0" u="none" strike="noStrike" cap="none" dirty="0">
              <a:solidFill>
                <a:schemeClr val="dk1"/>
              </a:solidFill>
              <a:latin typeface="Arial"/>
              <a:ea typeface="Arial"/>
              <a:cs typeface="Arial"/>
              <a:sym typeface="Arial"/>
            </a:endParaRPr>
          </a:p>
        </p:txBody>
      </p:sp>
      <p:sp>
        <p:nvSpPr>
          <p:cNvPr id="118" name="Google Shape;118;p5"/>
          <p:cNvSpPr txBox="1"/>
          <p:nvPr/>
        </p:nvSpPr>
        <p:spPr>
          <a:xfrm>
            <a:off x="124200" y="3334225"/>
            <a:ext cx="8840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•Outline a course of action for each major risk that is to be mitigated to minimize its likelihood.</a:t>
            </a:r>
            <a:endParaRPr/>
          </a:p>
          <a:p>
            <a:pPr marL="0" lvl="0" indent="0" algn="l" rtl="0">
              <a:spcBef>
                <a:spcPts val="0"/>
              </a:spcBef>
              <a:spcAft>
                <a:spcPts val="0"/>
              </a:spcAft>
              <a:buNone/>
            </a:pPr>
            <a:r>
              <a:rPr lang="en-US"/>
              <a:t>•Assign responsibility. Showed above table</a:t>
            </a:r>
            <a:endParaRPr/>
          </a:p>
          <a:p>
            <a:pPr marL="0" lvl="0" indent="0" algn="l" rtl="0">
              <a:spcBef>
                <a:spcPts val="0"/>
              </a:spcBef>
              <a:spcAft>
                <a:spcPts val="0"/>
              </a:spcAft>
              <a:buNone/>
            </a:pPr>
            <a:r>
              <a:rPr lang="en-US"/>
              <a:t>•Track and monitor the level of risk on a project throughout the Project Lifecycle by a team meeting.</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3"/>
          <p:cNvSpPr txBox="1">
            <a:spLocks noGrp="1"/>
          </p:cNvSpPr>
          <p:nvPr>
            <p:ph type="ftr" idx="11"/>
          </p:nvPr>
        </p:nvSpPr>
        <p:spPr>
          <a:xfrm>
            <a:off x="3124200" y="4767263"/>
            <a:ext cx="2895600" cy="2746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G</a:t>
            </a:r>
            <a:r>
              <a:rPr lang="en-US"/>
              <a:t>GE300</a:t>
            </a:r>
            <a:endParaRPr sz="1200" b="0" i="0" u="none" strike="noStrike" cap="none">
              <a:solidFill>
                <a:srgbClr val="888888"/>
              </a:solidFill>
              <a:latin typeface="Calibri"/>
              <a:ea typeface="Calibri"/>
              <a:cs typeface="Calibri"/>
              <a:sym typeface="Calibri"/>
            </a:endParaRPr>
          </a:p>
        </p:txBody>
      </p:sp>
      <p:sp>
        <p:nvSpPr>
          <p:cNvPr id="124" name="Google Shape;124;p13"/>
          <p:cNvSpPr txBox="1">
            <a:spLocks noGrp="1"/>
          </p:cNvSpPr>
          <p:nvPr>
            <p:ph type="sldNum" idx="12"/>
          </p:nvPr>
        </p:nvSpPr>
        <p:spPr>
          <a:xfrm>
            <a:off x="6553200" y="4767263"/>
            <a:ext cx="2133600" cy="274638"/>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latin typeface="Calibri"/>
                <a:ea typeface="Calibri"/>
                <a:cs typeface="Calibri"/>
                <a:sym typeface="Calibri"/>
              </a:rPr>
              <a:t>5</a:t>
            </a:fld>
            <a:endParaRPr>
              <a:latin typeface="Calibri"/>
              <a:ea typeface="Calibri"/>
              <a:cs typeface="Calibri"/>
              <a:sym typeface="Calibri"/>
            </a:endParaRPr>
          </a:p>
        </p:txBody>
      </p:sp>
      <p:sp>
        <p:nvSpPr>
          <p:cNvPr id="125" name="Google Shape;125;p13"/>
          <p:cNvSpPr/>
          <p:nvPr/>
        </p:nvSpPr>
        <p:spPr>
          <a:xfrm>
            <a:off x="152400" y="34795"/>
            <a:ext cx="7246776" cy="8572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r>
              <a:rPr lang="en-US" sz="2400" b="1" i="0" u="none" dirty="0">
                <a:solidFill>
                  <a:schemeClr val="dk1"/>
                </a:solidFill>
                <a:latin typeface="Calibri"/>
                <a:ea typeface="Calibri"/>
                <a:cs typeface="Calibri"/>
                <a:sym typeface="Calibri"/>
              </a:rPr>
              <a:t>PRODUCT PICTURE </a:t>
            </a:r>
            <a:endParaRPr sz="2400" b="1" i="0" u="none" dirty="0">
              <a:solidFill>
                <a:schemeClr val="dk1"/>
              </a:solidFill>
              <a:latin typeface="Calibri"/>
              <a:ea typeface="Calibri"/>
              <a:cs typeface="Calibri"/>
              <a:sym typeface="Calibri"/>
            </a:endParaRPr>
          </a:p>
        </p:txBody>
      </p:sp>
      <p:pic>
        <p:nvPicPr>
          <p:cNvPr id="126" name="Google Shape;126;p13"/>
          <p:cNvPicPr preferRelativeResize="0"/>
          <p:nvPr/>
        </p:nvPicPr>
        <p:blipFill>
          <a:blip r:embed="rId3">
            <a:alphaModFix/>
          </a:blip>
          <a:stretch>
            <a:fillRect/>
          </a:stretch>
        </p:blipFill>
        <p:spPr>
          <a:xfrm>
            <a:off x="152400" y="892045"/>
            <a:ext cx="4452700" cy="3083325"/>
          </a:xfrm>
          <a:prstGeom prst="rect">
            <a:avLst/>
          </a:prstGeom>
          <a:noFill/>
          <a:ln>
            <a:noFill/>
          </a:ln>
        </p:spPr>
      </p:pic>
      <p:pic>
        <p:nvPicPr>
          <p:cNvPr id="127" name="Google Shape;127;p13"/>
          <p:cNvPicPr preferRelativeResize="0"/>
          <p:nvPr/>
        </p:nvPicPr>
        <p:blipFill>
          <a:blip r:embed="rId4">
            <a:alphaModFix/>
          </a:blip>
          <a:stretch>
            <a:fillRect/>
          </a:stretch>
        </p:blipFill>
        <p:spPr>
          <a:xfrm>
            <a:off x="4757500" y="892045"/>
            <a:ext cx="4234100" cy="3161206"/>
          </a:xfrm>
          <a:prstGeom prst="rect">
            <a:avLst/>
          </a:prstGeom>
          <a:noFill/>
          <a:ln>
            <a:noFill/>
          </a:ln>
        </p:spPr>
      </p:pic>
    </p:spTree>
  </p:cSld>
  <p:clrMapOvr>
    <a:masterClrMapping/>
  </p:clrMapOvr>
</p:sld>
</file>

<file path=ppt/theme/theme1.xml><?xml version="1.0" encoding="utf-8"?>
<a:theme xmlns:a="http://schemas.openxmlformats.org/drawingml/2006/main" name="GIL PPT Template 16x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415</Words>
  <Application>Microsoft Office PowerPoint</Application>
  <PresentationFormat>On-screen Show (16:9)</PresentationFormat>
  <Paragraphs>40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GIL PPT Template 16x9</vt:lpstr>
      <vt:lpstr>PowerPoint Presentation</vt:lpstr>
      <vt:lpstr>Risk Identification, Analysis and Opportunity</vt:lpstr>
      <vt:lpstr>Risk Mitigation Action Plan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Jalaj</dc:creator>
  <cp:lastModifiedBy>Jalaj Mathur</cp:lastModifiedBy>
  <cp:revision>1</cp:revision>
  <cp:lastPrinted>2022-10-31T05:01:43Z</cp:lastPrinted>
  <dcterms:created xsi:type="dcterms:W3CDTF">2019-03-08T04:12:00Z</dcterms:created>
  <dcterms:modified xsi:type="dcterms:W3CDTF">2022-10-31T05:02:14Z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55F75C681A3A459299C340DDE2C3FB6B</vt:lpwstr>
  </property>
</Properties>
</file>