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embeddedFontLst>
    <p:embeddedFont>
      <p:font typeface="Gadugi" pitchFamily="34" charset="0"/>
      <p:regular r:id="rId17"/>
      <p:bold r:id="rId18"/>
    </p:embeddedFont>
    <p:embeddedFont>
      <p:font typeface="Helvetica Neue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Libre Baskerville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>
        <p:scale>
          <a:sx n="89" d="100"/>
          <a:sy n="89" d="100"/>
        </p:scale>
        <p:origin x="-1262" y="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8643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ody copy">
  <p:cSld name="Title with body cop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/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Headline Lorem Ipsum</a:t>
            </a:r>
            <a:br>
              <a:rPr lang="en-US" sz="36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600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15"/>
          <p:cNvSpPr txBox="1"/>
          <p:nvPr/>
        </p:nvSpPr>
        <p:spPr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Body content.</a:t>
            </a:r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457200" y="2271944"/>
            <a:ext cx="8153400" cy="260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ITC 6000 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Database Management Systems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Final Project Presentation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 smtClean="0">
                <a:solidFill>
                  <a:schemeClr val="dk1"/>
                </a:solidFill>
              </a:rPr>
              <a:t>2022 Spring B</a:t>
            </a:r>
            <a:r>
              <a:rPr lang="en-US" sz="4000" b="1" dirty="0">
                <a:solidFill>
                  <a:schemeClr val="dk1"/>
                </a:solidFill>
              </a:rPr>
              <a:t/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 smtClean="0">
                <a:solidFill>
                  <a:schemeClr val="dk1"/>
                </a:solidFill>
              </a:rPr>
              <a:t>Grocery Management System</a:t>
            </a:r>
            <a:r>
              <a:rPr lang="en-US" sz="4000" b="1" dirty="0">
                <a:solidFill>
                  <a:schemeClr val="dk1"/>
                </a:solidFill>
              </a:rPr>
              <a:t/>
            </a:r>
            <a:br>
              <a:rPr lang="en-US" sz="4000" b="1" dirty="0">
                <a:solidFill>
                  <a:schemeClr val="dk1"/>
                </a:solidFill>
              </a:rPr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04900" y="53340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Jalajakshi</a:t>
            </a:r>
            <a:r>
              <a:rPr lang="en-IN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IN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Channabasappa</a:t>
            </a:r>
            <a:r>
              <a:rPr lang="en-IN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IN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Lali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ali.j@northeastern.edu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09300" y="2076627"/>
            <a:ext cx="7605757" cy="3555051"/>
          </a:xfrm>
          <a:prstGeom prst="rect">
            <a:avLst/>
          </a:prstGeom>
        </p:spPr>
      </p:pic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SQL Queries</a:t>
            </a:r>
            <a:endParaRPr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500" dirty="0" smtClean="0">
                <a:latin typeface="Gadugi" pitchFamily="34" charset="0"/>
                <a:ea typeface="Gadugi" pitchFamily="34" charset="0"/>
              </a:rPr>
              <a:t>Customer details owning card with expiry date in 2022</a:t>
            </a:r>
          </a:p>
          <a:p>
            <a:pPr marL="114300" indent="0">
              <a:buNone/>
            </a:pPr>
            <a:endParaRPr lang="en-IN" sz="1500" dirty="0">
              <a:latin typeface="Gadugi" pitchFamily="34" charset="0"/>
              <a:ea typeface="Gadug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946" y="3707374"/>
            <a:ext cx="7204104" cy="538385"/>
          </a:xfrm>
          <a:prstGeom prst="rect">
            <a:avLst/>
          </a:prstGeom>
          <a:noFill/>
          <a:ln>
            <a:solidFill>
              <a:srgbClr val="FF000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22945" y="2145258"/>
            <a:ext cx="7281017" cy="3982077"/>
          </a:xfrm>
          <a:prstGeom prst="rect">
            <a:avLst/>
          </a:prstGeom>
        </p:spPr>
      </p:pic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SQL Queries</a:t>
            </a:r>
            <a:endParaRPr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500" dirty="0" smtClean="0">
                <a:latin typeface="Gadugi" pitchFamily="34" charset="0"/>
                <a:ea typeface="Gadugi" pitchFamily="34" charset="0"/>
              </a:rPr>
              <a:t>Returning Customer Details</a:t>
            </a:r>
          </a:p>
          <a:p>
            <a:pPr marL="114300" indent="0">
              <a:buNone/>
            </a:pPr>
            <a:endParaRPr lang="en-IN" sz="1500" dirty="0">
              <a:latin typeface="Gadugi" pitchFamily="34" charset="0"/>
              <a:ea typeface="Gadug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225" y="4252804"/>
            <a:ext cx="7135737" cy="538385"/>
          </a:xfrm>
          <a:prstGeom prst="rect">
            <a:avLst/>
          </a:prstGeom>
          <a:noFill/>
          <a:ln>
            <a:solidFill>
              <a:srgbClr val="FF000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/>
              <a:t>Analytics, Reports and Metrics</a:t>
            </a:r>
            <a:endParaRPr sz="25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69652" y="1794745"/>
            <a:ext cx="6600267" cy="24974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2376" y="4878375"/>
            <a:ext cx="5731510" cy="15792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653" y="1486968"/>
            <a:ext cx="423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Most Revenue Generating Products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2376" y="4553547"/>
            <a:ext cx="423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Low Selling Fruits and Vegetables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9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smtClean="0"/>
              <a:t>Security Concerns and Protection</a:t>
            </a:r>
            <a:endParaRPr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572568" y="1495514"/>
            <a:ext cx="79903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itchFamily="34" charset="0"/>
                <a:ea typeface="Gadugi" pitchFamily="34" charset="0"/>
              </a:rPr>
              <a:t>A data breach exposes sensitive, private, or protected data to an uninvited </a:t>
            </a:r>
            <a:r>
              <a:rPr lang="en-US" dirty="0" smtClean="0">
                <a:latin typeface="Gadugi" pitchFamily="34" charset="0"/>
                <a:ea typeface="Gadugi" pitchFamily="34" charset="0"/>
              </a:rPr>
              <a:t>party</a:t>
            </a:r>
          </a:p>
          <a:p>
            <a:endParaRPr lang="en-US" dirty="0" smtClean="0">
              <a:latin typeface="Gadugi" pitchFamily="34" charset="0"/>
              <a:ea typeface="Gadugi" pitchFamily="34" charset="0"/>
            </a:endParaRPr>
          </a:p>
          <a:p>
            <a:r>
              <a:rPr lang="en-US" b="1" dirty="0" smtClean="0">
                <a:latin typeface="Gadugi" pitchFamily="34" charset="0"/>
                <a:ea typeface="Gadugi" pitchFamily="34" charset="0"/>
              </a:rPr>
              <a:t>Vulnerability Causes:</a:t>
            </a:r>
          </a:p>
          <a:p>
            <a:endParaRPr lang="en-US" b="1" dirty="0">
              <a:latin typeface="Gadugi" pitchFamily="34" charset="0"/>
              <a:ea typeface="Gadugi" pitchFamily="34" charset="0"/>
            </a:endParaRPr>
          </a:p>
          <a:p>
            <a:r>
              <a:rPr lang="en-IN" dirty="0">
                <a:latin typeface="Gadugi" pitchFamily="34" charset="0"/>
                <a:ea typeface="Gadugi" pitchFamily="34" charset="0"/>
              </a:rPr>
              <a:t>Weak </a:t>
            </a:r>
            <a:r>
              <a:rPr lang="en-IN" dirty="0" smtClean="0">
                <a:latin typeface="Gadugi" pitchFamily="34" charset="0"/>
                <a:ea typeface="Gadugi" pitchFamily="34" charset="0"/>
              </a:rPr>
              <a:t>credentials</a:t>
            </a:r>
          </a:p>
          <a:p>
            <a:r>
              <a:rPr lang="en-IN" dirty="0">
                <a:latin typeface="Gadugi" pitchFamily="34" charset="0"/>
                <a:ea typeface="Gadugi" pitchFamily="34" charset="0"/>
              </a:rPr>
              <a:t>Stolen </a:t>
            </a:r>
            <a:r>
              <a:rPr lang="en-IN" dirty="0" smtClean="0">
                <a:latin typeface="Gadugi" pitchFamily="34" charset="0"/>
                <a:ea typeface="Gadugi" pitchFamily="34" charset="0"/>
              </a:rPr>
              <a:t>credentials</a:t>
            </a:r>
            <a:endParaRPr lang="en-IN" dirty="0">
              <a:latin typeface="Gadugi" pitchFamily="34" charset="0"/>
              <a:ea typeface="Gadugi" pitchFamily="34" charset="0"/>
            </a:endParaRPr>
          </a:p>
          <a:p>
            <a:r>
              <a:rPr lang="en-IN" dirty="0">
                <a:latin typeface="Gadugi" pitchFamily="34" charset="0"/>
                <a:ea typeface="Gadugi" pitchFamily="34" charset="0"/>
              </a:rPr>
              <a:t>Compromised </a:t>
            </a:r>
            <a:r>
              <a:rPr lang="en-IN" dirty="0" smtClean="0">
                <a:latin typeface="Gadugi" pitchFamily="34" charset="0"/>
                <a:ea typeface="Gadugi" pitchFamily="34" charset="0"/>
              </a:rPr>
              <a:t>assets</a:t>
            </a:r>
          </a:p>
          <a:p>
            <a:r>
              <a:rPr lang="en-IN" dirty="0">
                <a:latin typeface="Gadugi" pitchFamily="34" charset="0"/>
                <a:ea typeface="Gadugi" pitchFamily="34" charset="0"/>
              </a:rPr>
              <a:t>Third-party </a:t>
            </a:r>
            <a:r>
              <a:rPr lang="en-IN" dirty="0" smtClean="0">
                <a:latin typeface="Gadugi" pitchFamily="34" charset="0"/>
                <a:ea typeface="Gadugi" pitchFamily="34" charset="0"/>
              </a:rPr>
              <a:t>access</a:t>
            </a:r>
          </a:p>
          <a:p>
            <a:endParaRPr lang="en-IN" dirty="0">
              <a:latin typeface="Gadugi" pitchFamily="34" charset="0"/>
              <a:ea typeface="Gadugi" pitchFamily="34" charset="0"/>
            </a:endParaRPr>
          </a:p>
          <a:p>
            <a:r>
              <a:rPr lang="en-IN" b="1" dirty="0" smtClean="0">
                <a:latin typeface="Gadugi" pitchFamily="34" charset="0"/>
                <a:ea typeface="Gadugi" pitchFamily="34" charset="0"/>
              </a:rPr>
              <a:t>Practices to avoid data breach</a:t>
            </a:r>
          </a:p>
          <a:p>
            <a:endParaRPr lang="en-IN" dirty="0">
              <a:latin typeface="Gadugi" pitchFamily="34" charset="0"/>
              <a:ea typeface="Gadugi" pitchFamily="34" charset="0"/>
            </a:endParaRPr>
          </a:p>
          <a:p>
            <a:r>
              <a:rPr lang="en-IN" dirty="0">
                <a:latin typeface="Gadugi" pitchFamily="34" charset="0"/>
                <a:ea typeface="Gadugi" pitchFamily="34" charset="0"/>
              </a:rPr>
              <a:t>High-grade </a:t>
            </a:r>
            <a:r>
              <a:rPr lang="en-IN" dirty="0" smtClean="0">
                <a:latin typeface="Gadugi" pitchFamily="34" charset="0"/>
                <a:ea typeface="Gadugi" pitchFamily="34" charset="0"/>
              </a:rPr>
              <a:t>encryption</a:t>
            </a:r>
          </a:p>
          <a:p>
            <a:r>
              <a:rPr lang="en-IN" dirty="0">
                <a:latin typeface="Gadugi" pitchFamily="34" charset="0"/>
                <a:ea typeface="Gadugi" pitchFamily="34" charset="0"/>
              </a:rPr>
              <a:t>Enforcing strong credentials </a:t>
            </a:r>
            <a:endParaRPr lang="en-IN" dirty="0" smtClean="0">
              <a:latin typeface="Gadugi" pitchFamily="34" charset="0"/>
              <a:ea typeface="Gadugi" pitchFamily="34" charset="0"/>
            </a:endParaRPr>
          </a:p>
          <a:p>
            <a:r>
              <a:rPr lang="en-IN" dirty="0">
                <a:latin typeface="Gadugi" pitchFamily="34" charset="0"/>
                <a:ea typeface="Gadugi" pitchFamily="34" charset="0"/>
              </a:rPr>
              <a:t>Educating </a:t>
            </a:r>
            <a:r>
              <a:rPr lang="en-IN" dirty="0" smtClean="0">
                <a:latin typeface="Gadugi" pitchFamily="34" charset="0"/>
                <a:ea typeface="Gadugi" pitchFamily="34" charset="0"/>
              </a:rPr>
              <a:t>employees</a:t>
            </a:r>
          </a:p>
          <a:p>
            <a:endParaRPr lang="en-IN" dirty="0">
              <a:latin typeface="Gadugi" pitchFamily="34" charset="0"/>
              <a:ea typeface="Gadugi" pitchFamily="34" charset="0"/>
            </a:endParaRPr>
          </a:p>
          <a:p>
            <a:endParaRPr lang="en-IN" dirty="0" smtClean="0">
              <a:latin typeface="Gadugi" pitchFamily="34" charset="0"/>
              <a:ea typeface="Gadugi" pitchFamily="34" charset="0"/>
            </a:endParaRPr>
          </a:p>
          <a:p>
            <a:r>
              <a:rPr lang="en-IN" b="1" dirty="0" smtClean="0">
                <a:latin typeface="Gadugi" pitchFamily="34" charset="0"/>
                <a:ea typeface="Gadugi" pitchFamily="34" charset="0"/>
              </a:rPr>
              <a:t>Security Concerns in the Project</a:t>
            </a:r>
          </a:p>
          <a:p>
            <a:endParaRPr lang="en-IN" b="1" dirty="0">
              <a:latin typeface="Gadugi" pitchFamily="34" charset="0"/>
              <a:ea typeface="Gadugi" pitchFamily="34" charset="0"/>
            </a:endParaRPr>
          </a:p>
          <a:p>
            <a:r>
              <a:rPr lang="en-IN" dirty="0" smtClean="0">
                <a:latin typeface="Gadugi" pitchFamily="34" charset="0"/>
                <a:ea typeface="Gadugi" pitchFamily="34" charset="0"/>
              </a:rPr>
              <a:t>-Membership Card Details</a:t>
            </a:r>
          </a:p>
          <a:p>
            <a:r>
              <a:rPr lang="en-IN" dirty="0" smtClean="0">
                <a:latin typeface="Gadugi" pitchFamily="34" charset="0"/>
                <a:ea typeface="Gadugi" pitchFamily="34" charset="0"/>
              </a:rPr>
              <a:t>-Protection of Customer Sensitive Information</a:t>
            </a:r>
          </a:p>
          <a:p>
            <a:endParaRPr lang="en-IN" dirty="0">
              <a:latin typeface="Gadugi" pitchFamily="34" charset="0"/>
              <a:ea typeface="Gadug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smtClean="0"/>
              <a:t>Project Wrap Up</a:t>
            </a:r>
            <a:endParaRPr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572568" y="1495514"/>
            <a:ext cx="7990318" cy="307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/>
              <a:buChar char=""/>
            </a:pPr>
            <a:r>
              <a:rPr lang="en-IN" dirty="0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Through this project I was able to build database based on single tier architecture which can be used to fetch </a:t>
            </a:r>
            <a:r>
              <a:rPr lang="en-IN" dirty="0" smtClean="0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reports</a:t>
            </a:r>
          </a:p>
          <a:p>
            <a:pPr lvl="0">
              <a:lnSpc>
                <a:spcPct val="107000"/>
              </a:lnSpc>
            </a:pPr>
            <a:endParaRPr lang="en-IN" dirty="0">
              <a:latin typeface="Gadugi" pitchFamily="34" charset="0"/>
              <a:ea typeface="Gadugi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buFont typeface="Symbol"/>
              <a:buChar char=""/>
            </a:pPr>
            <a:r>
              <a:rPr lang="en-IN" dirty="0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I have learnt </a:t>
            </a:r>
            <a:r>
              <a:rPr lang="en-IN" dirty="0" smtClean="0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to work on SQL queries and understand the concept of Primary Key and Foreign Key usage</a:t>
            </a:r>
          </a:p>
          <a:p>
            <a:pPr marL="342900" lvl="0" indent="-342900">
              <a:lnSpc>
                <a:spcPct val="107000"/>
              </a:lnSpc>
              <a:buFont typeface="Symbol"/>
              <a:buChar char=""/>
            </a:pPr>
            <a:endParaRPr lang="en-IN" dirty="0">
              <a:latin typeface="Gadugi" pitchFamily="34" charset="0"/>
              <a:ea typeface="Gadugi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buFont typeface="Symbol"/>
              <a:buChar char=""/>
            </a:pPr>
            <a:r>
              <a:rPr lang="en-IN" dirty="0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Data can be loaded into tables by importing </a:t>
            </a:r>
            <a:r>
              <a:rPr lang="en-IN" dirty="0" err="1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csv</a:t>
            </a:r>
            <a:r>
              <a:rPr lang="en-IN" dirty="0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 </a:t>
            </a:r>
            <a:r>
              <a:rPr lang="en-IN" dirty="0" smtClean="0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files</a:t>
            </a:r>
          </a:p>
          <a:p>
            <a:pPr marL="342900" lvl="0" indent="-342900">
              <a:lnSpc>
                <a:spcPct val="107000"/>
              </a:lnSpc>
              <a:buFont typeface="Symbol"/>
              <a:buChar char=""/>
            </a:pPr>
            <a:endParaRPr lang="en-IN" dirty="0">
              <a:latin typeface="Gadugi" pitchFamily="34" charset="0"/>
              <a:ea typeface="Gadugi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buFont typeface="Symbol"/>
              <a:buChar char=""/>
            </a:pPr>
            <a:r>
              <a:rPr lang="en-IN" dirty="0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Using join the information from multiple tables can be fetched at once </a:t>
            </a:r>
            <a:endParaRPr lang="en-IN" dirty="0" smtClean="0">
              <a:solidFill>
                <a:srgbClr val="2D3B45"/>
              </a:solidFill>
              <a:latin typeface="Gadugi" pitchFamily="34" charset="0"/>
              <a:ea typeface="Gadugi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buFont typeface="Symbol"/>
              <a:buChar char=""/>
            </a:pPr>
            <a:endParaRPr lang="en-IN" dirty="0">
              <a:latin typeface="Gadugi" pitchFamily="34" charset="0"/>
              <a:ea typeface="Gadugi" pitchFamily="34" charset="0"/>
              <a:cs typeface="Times New Roman"/>
            </a:endParaRPr>
          </a:p>
          <a:p>
            <a:pPr marL="342900" lvl="0" indent="-342900">
              <a:lnSpc>
                <a:spcPct val="107000"/>
              </a:lnSpc>
              <a:buFont typeface="Symbol"/>
              <a:buChar char=""/>
            </a:pPr>
            <a:r>
              <a:rPr lang="en-IN" dirty="0">
                <a:solidFill>
                  <a:srgbClr val="2D3B45"/>
                </a:solidFill>
                <a:latin typeface="Gadugi" pitchFamily="34" charset="0"/>
                <a:ea typeface="Gadugi" pitchFamily="34" charset="0"/>
                <a:cs typeface="Times New Roman"/>
              </a:rPr>
              <a:t>In future, the application can be migrated to three tiered architecture with clear segregation between front end and back end</a:t>
            </a:r>
            <a:endParaRPr lang="en-IN" dirty="0">
              <a:latin typeface="Gadugi" pitchFamily="34" charset="0"/>
              <a:ea typeface="Gadugi" pitchFamily="34" charset="0"/>
              <a:cs typeface="Times New Roman"/>
            </a:endParaRPr>
          </a:p>
          <a:p>
            <a:endParaRPr lang="en-IN" dirty="0">
              <a:latin typeface="Gadugi" pitchFamily="34" charset="0"/>
              <a:ea typeface="Gadug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wnloads\JJoes Groc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121" y="2512463"/>
            <a:ext cx="2437688" cy="29739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191428" cy="4525963"/>
          </a:xfrm>
        </p:spPr>
        <p:txBody>
          <a:bodyPr/>
          <a:lstStyle/>
          <a:p>
            <a:r>
              <a:rPr lang="en-US" sz="1400" dirty="0">
                <a:latin typeface="Gadugi" pitchFamily="34" charset="0"/>
                <a:ea typeface="Gadugi" pitchFamily="34" charset="0"/>
              </a:rPr>
              <a:t>The project I have worked on is Grocery Management System. In this project I have attempted to create an app with 1 tiered client server architecture which can be used to fetch the reports and get an overview of the Grocery </a:t>
            </a:r>
            <a:r>
              <a:rPr lang="en-US" sz="1400" dirty="0" smtClean="0">
                <a:latin typeface="Gadugi" pitchFamily="34" charset="0"/>
                <a:ea typeface="Gadugi" pitchFamily="34" charset="0"/>
              </a:rPr>
              <a:t>Store</a:t>
            </a:r>
          </a:p>
          <a:p>
            <a:pPr marL="114300" indent="0">
              <a:buNone/>
            </a:pPr>
            <a:endParaRPr lang="en-US" sz="1400" dirty="0">
              <a:latin typeface="Gadugi" pitchFamily="34" charset="0"/>
              <a:ea typeface="Gadugi" pitchFamily="34" charset="0"/>
            </a:endParaRPr>
          </a:p>
          <a:p>
            <a:pPr marL="114300" indent="0">
              <a:buNone/>
            </a:pPr>
            <a:r>
              <a:rPr lang="en-IN" sz="1400" b="1" dirty="0">
                <a:latin typeface="Gadugi" pitchFamily="34" charset="0"/>
                <a:ea typeface="Gadugi" pitchFamily="34" charset="0"/>
              </a:rPr>
              <a:t>Personal </a:t>
            </a:r>
            <a:r>
              <a:rPr lang="en-IN" sz="1400" b="1" dirty="0" smtClean="0">
                <a:latin typeface="Gadugi" pitchFamily="34" charset="0"/>
                <a:ea typeface="Gadugi" pitchFamily="34" charset="0"/>
              </a:rPr>
              <a:t>Connection</a:t>
            </a:r>
            <a:endParaRPr lang="en-IN" sz="1400" dirty="0">
              <a:latin typeface="Gadugi" pitchFamily="34" charset="0"/>
              <a:ea typeface="Gadugi" pitchFamily="34" charset="0"/>
            </a:endParaRPr>
          </a:p>
          <a:p>
            <a:r>
              <a:rPr lang="en-US" sz="1400" dirty="0">
                <a:latin typeface="Gadugi" pitchFamily="34" charset="0"/>
                <a:ea typeface="Gadugi" pitchFamily="34" charset="0"/>
              </a:rPr>
              <a:t>Getting groceries from stores by visiting them physically is cumbersome and overwhelming</a:t>
            </a:r>
          </a:p>
          <a:p>
            <a:r>
              <a:rPr lang="en-US" sz="1400" dirty="0">
                <a:latin typeface="Gadugi" pitchFamily="34" charset="0"/>
                <a:ea typeface="Gadugi" pitchFamily="34" charset="0"/>
              </a:rPr>
              <a:t>As a customer, I have observed that I get a different product when the particular product I ordered is stocked out</a:t>
            </a:r>
          </a:p>
          <a:p>
            <a:pPr marL="114300" indent="0">
              <a:buNone/>
            </a:pPr>
            <a:r>
              <a:rPr lang="en-US" sz="1400" dirty="0">
                <a:latin typeface="Gadugi" pitchFamily="34" charset="0"/>
                <a:ea typeface="Gadugi" pitchFamily="34" charset="0"/>
              </a:rPr>
              <a:t>Creating a dynamic grocery management system can mitigate these minor inconveniences and make business process </a:t>
            </a:r>
            <a:r>
              <a:rPr lang="en-US" sz="1400" dirty="0" smtClean="0">
                <a:latin typeface="Gadugi" pitchFamily="34" charset="0"/>
                <a:ea typeface="Gadugi" pitchFamily="34" charset="0"/>
              </a:rPr>
              <a:t>efficient</a:t>
            </a:r>
          </a:p>
          <a:p>
            <a:pPr marL="114300" indent="0">
              <a:buNone/>
            </a:pPr>
            <a:endParaRPr lang="en-US" sz="1400" dirty="0">
              <a:latin typeface="Gadugi" pitchFamily="34" charset="0"/>
              <a:ea typeface="Gadugi" pitchFamily="34" charset="0"/>
            </a:endParaRPr>
          </a:p>
          <a:p>
            <a:pPr marL="114300" indent="0">
              <a:buNone/>
            </a:pPr>
            <a:r>
              <a:rPr lang="en-IN" sz="1400" b="1" dirty="0">
                <a:latin typeface="Gadugi" pitchFamily="34" charset="0"/>
                <a:ea typeface="Gadugi" pitchFamily="34" charset="0"/>
              </a:rPr>
              <a:t>Grocery Management System tracks</a:t>
            </a:r>
            <a:r>
              <a:rPr lang="en-IN" sz="1400" b="1" dirty="0" smtClean="0">
                <a:latin typeface="Gadugi" pitchFamily="34" charset="0"/>
                <a:ea typeface="Gadugi" pitchFamily="34" charset="0"/>
              </a:rPr>
              <a:t>:</a:t>
            </a:r>
          </a:p>
          <a:p>
            <a:r>
              <a:rPr lang="en-US" sz="1400" dirty="0">
                <a:latin typeface="Gadugi" pitchFamily="34" charset="0"/>
                <a:ea typeface="Gadugi" pitchFamily="34" charset="0"/>
              </a:rPr>
              <a:t>Customer Orders</a:t>
            </a:r>
          </a:p>
          <a:p>
            <a:r>
              <a:rPr lang="en-US" sz="1400" dirty="0">
                <a:latin typeface="Gadugi" pitchFamily="34" charset="0"/>
                <a:ea typeface="Gadugi" pitchFamily="34" charset="0"/>
              </a:rPr>
              <a:t>Customer Engagement</a:t>
            </a:r>
          </a:p>
          <a:p>
            <a:r>
              <a:rPr lang="en-US" sz="1400" dirty="0">
                <a:latin typeface="Gadugi" pitchFamily="34" charset="0"/>
                <a:ea typeface="Gadugi" pitchFamily="34" charset="0"/>
              </a:rPr>
              <a:t>Product Inventory</a:t>
            </a:r>
          </a:p>
          <a:p>
            <a:r>
              <a:rPr lang="en-US" sz="1400" dirty="0">
                <a:latin typeface="Gadugi" pitchFamily="34" charset="0"/>
                <a:ea typeface="Gadugi" pitchFamily="34" charset="0"/>
              </a:rPr>
              <a:t>Payment transactions</a:t>
            </a:r>
            <a:endParaRPr lang="en-IN" sz="1400" dirty="0">
              <a:latin typeface="Gadugi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39" y="922905"/>
            <a:ext cx="4025068" cy="324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User Personas</a:t>
            </a:r>
            <a:endParaRPr sz="3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69878"/>
            <a:ext cx="6191428" cy="1059677"/>
          </a:xfrm>
        </p:spPr>
        <p:txBody>
          <a:bodyPr/>
          <a:lstStyle/>
          <a:p>
            <a:r>
              <a:rPr lang="en-IN" sz="1400" dirty="0" smtClean="0">
                <a:latin typeface="Gadugi" pitchFamily="34" charset="0"/>
                <a:ea typeface="Gadugi" pitchFamily="34" charset="0"/>
              </a:rPr>
              <a:t>Customer</a:t>
            </a:r>
          </a:p>
          <a:p>
            <a:r>
              <a:rPr lang="en-IN" sz="1400" dirty="0" smtClean="0">
                <a:latin typeface="Gadugi" pitchFamily="34" charset="0"/>
                <a:ea typeface="Gadugi" pitchFamily="34" charset="0"/>
              </a:rPr>
              <a:t>Administrator/Owner</a:t>
            </a:r>
          </a:p>
          <a:p>
            <a:r>
              <a:rPr lang="en-IN" sz="1400" dirty="0" smtClean="0">
                <a:latin typeface="Gadugi" pitchFamily="34" charset="0"/>
                <a:ea typeface="Gadugi" pitchFamily="34" charset="0"/>
              </a:rPr>
              <a:t>Employee</a:t>
            </a:r>
          </a:p>
          <a:p>
            <a:endParaRPr lang="en-IN" sz="1400" dirty="0">
              <a:latin typeface="Gadugi" pitchFamily="34" charset="0"/>
              <a:ea typeface="Gadugi" pitchFamily="34" charset="0"/>
            </a:endParaRPr>
          </a:p>
        </p:txBody>
      </p:sp>
      <p:sp>
        <p:nvSpPr>
          <p:cNvPr id="5" name="Google Shape;102;p4"/>
          <p:cNvSpPr txBox="1">
            <a:spLocks/>
          </p:cNvSpPr>
          <p:nvPr/>
        </p:nvSpPr>
        <p:spPr>
          <a:xfrm>
            <a:off x="481413" y="4364766"/>
            <a:ext cx="8229600" cy="59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000" dirty="0" smtClean="0"/>
              <a:t>App Cost Model</a:t>
            </a:r>
            <a:endParaRPr lang="en-US" sz="30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81413" y="4963684"/>
            <a:ext cx="6191428" cy="13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1400" dirty="0" smtClean="0">
                <a:latin typeface="Gadugi" pitchFamily="34" charset="0"/>
                <a:ea typeface="Gadugi" pitchFamily="34" charset="0"/>
              </a:rPr>
              <a:t>Database Creation and Maintenance</a:t>
            </a:r>
          </a:p>
          <a:p>
            <a:r>
              <a:rPr lang="en-IN" sz="1400" dirty="0" smtClean="0">
                <a:latin typeface="Gadugi" pitchFamily="34" charset="0"/>
                <a:ea typeface="Gadugi" pitchFamily="34" charset="0"/>
              </a:rPr>
              <a:t>Local Hosting</a:t>
            </a:r>
          </a:p>
          <a:p>
            <a:r>
              <a:rPr lang="en-IN" sz="1400" dirty="0" smtClean="0">
                <a:latin typeface="Gadugi" pitchFamily="34" charset="0"/>
                <a:ea typeface="Gadugi" pitchFamily="34" charset="0"/>
              </a:rPr>
              <a:t>RAM requirements less than 4GB</a:t>
            </a:r>
          </a:p>
          <a:p>
            <a:r>
              <a:rPr lang="en-IN" sz="1400" dirty="0" err="1" smtClean="0">
                <a:latin typeface="Gadugi" pitchFamily="34" charset="0"/>
                <a:ea typeface="Gadugi" pitchFamily="34" charset="0"/>
              </a:rPr>
              <a:t>Freemium</a:t>
            </a:r>
            <a:r>
              <a:rPr lang="en-IN" sz="1400" dirty="0" smtClean="0">
                <a:latin typeface="Gadugi" pitchFamily="34" charset="0"/>
                <a:ea typeface="Gadugi" pitchFamily="34" charset="0"/>
              </a:rPr>
              <a:t> Model</a:t>
            </a:r>
          </a:p>
          <a:p>
            <a:endParaRPr lang="en-IN" sz="1400" dirty="0">
              <a:latin typeface="Gadugi" pitchFamily="34" charset="0"/>
              <a:ea typeface="Gadug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Persona Use Cases</a:t>
            </a:r>
            <a:endParaRPr sz="3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69878"/>
            <a:ext cx="6191428" cy="3512320"/>
          </a:xfrm>
        </p:spPr>
        <p:txBody>
          <a:bodyPr/>
          <a:lstStyle/>
          <a:p>
            <a:r>
              <a:rPr lang="en-IN" sz="1400" dirty="0" smtClean="0">
                <a:latin typeface="Gadugi" pitchFamily="34" charset="0"/>
                <a:ea typeface="Gadugi" pitchFamily="34" charset="0"/>
              </a:rPr>
              <a:t>Customer</a:t>
            </a:r>
          </a:p>
          <a:p>
            <a:pPr marL="114300" indent="0">
              <a:buNone/>
            </a:pPr>
            <a:r>
              <a:rPr lang="en-IN" sz="1400" dirty="0">
                <a:latin typeface="Gadugi" pitchFamily="34" charset="0"/>
                <a:ea typeface="Gadugi" pitchFamily="34" charset="0"/>
              </a:rPr>
              <a:t>	A</a:t>
            </a:r>
            <a:r>
              <a:rPr lang="en-IN" sz="1400" dirty="0" smtClean="0">
                <a:latin typeface="Gadugi" pitchFamily="34" charset="0"/>
                <a:ea typeface="Gadugi" pitchFamily="34" charset="0"/>
              </a:rPr>
              <a:t>pp subscription</a:t>
            </a:r>
          </a:p>
          <a:p>
            <a:pPr marL="114300" indent="0">
              <a:buNone/>
            </a:pPr>
            <a:r>
              <a:rPr lang="en-IN" sz="1400" dirty="0">
                <a:latin typeface="Gadugi" pitchFamily="34" charset="0"/>
                <a:ea typeface="Gadugi" pitchFamily="34" charset="0"/>
              </a:rPr>
              <a:t>	C</a:t>
            </a:r>
            <a:r>
              <a:rPr lang="en-IN" sz="1400" dirty="0" smtClean="0">
                <a:latin typeface="Gadugi" pitchFamily="34" charset="0"/>
                <a:ea typeface="Gadugi" pitchFamily="34" charset="0"/>
              </a:rPr>
              <a:t>heck products availability</a:t>
            </a:r>
          </a:p>
          <a:p>
            <a:pPr marL="114300" indent="0">
              <a:buNone/>
            </a:pPr>
            <a:r>
              <a:rPr lang="en-IN" sz="1400" dirty="0">
                <a:latin typeface="Gadugi" pitchFamily="34" charset="0"/>
                <a:ea typeface="Gadugi" pitchFamily="34" charset="0"/>
              </a:rPr>
              <a:t>	O</a:t>
            </a:r>
            <a:r>
              <a:rPr lang="en-IN" sz="1400" dirty="0" smtClean="0">
                <a:latin typeface="Gadugi" pitchFamily="34" charset="0"/>
                <a:ea typeface="Gadugi" pitchFamily="34" charset="0"/>
              </a:rPr>
              <a:t>rder multiple products</a:t>
            </a:r>
          </a:p>
          <a:p>
            <a:pPr lvl="0">
              <a:buClr>
                <a:srgbClr val="000000"/>
              </a:buClr>
            </a:pPr>
            <a:r>
              <a:rPr lang="en-IN" sz="1400" dirty="0" smtClean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Admin</a:t>
            </a:r>
          </a:p>
          <a:p>
            <a:pPr marL="571500" lvl="1" indent="0">
              <a:buClr>
                <a:srgbClr val="000000"/>
              </a:buClr>
              <a:buNone/>
            </a:pPr>
            <a:r>
              <a:rPr lang="en-IN" sz="1400" dirty="0" smtClean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       Track customer orders</a:t>
            </a:r>
            <a:endParaRPr lang="en-IN" sz="1000" dirty="0">
              <a:solidFill>
                <a:srgbClr val="000000"/>
              </a:solidFill>
              <a:latin typeface="Gadugi" pitchFamily="34" charset="0"/>
              <a:ea typeface="Gadugi" pitchFamily="34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IN" sz="1400" dirty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	T</a:t>
            </a:r>
            <a:r>
              <a:rPr lang="en-IN" sz="1400" dirty="0" smtClean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rack </a:t>
            </a:r>
            <a:r>
              <a:rPr lang="en-IN" sz="1400" dirty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customer management</a:t>
            </a:r>
          </a:p>
          <a:p>
            <a:pPr marL="114300" lvl="0" indent="0">
              <a:buClr>
                <a:srgbClr val="000000"/>
              </a:buClr>
              <a:buNone/>
            </a:pPr>
            <a:r>
              <a:rPr lang="en-IN" sz="1400" dirty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	C</a:t>
            </a:r>
            <a:r>
              <a:rPr lang="en-IN" sz="1400" dirty="0" smtClean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heck </a:t>
            </a:r>
            <a:r>
              <a:rPr lang="en-IN" sz="1400" dirty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product availability in inventory</a:t>
            </a:r>
          </a:p>
          <a:p>
            <a:pPr marL="114300" lvl="0" indent="0">
              <a:buClr>
                <a:srgbClr val="000000"/>
              </a:buClr>
              <a:buNone/>
            </a:pPr>
            <a:r>
              <a:rPr lang="en-IN" sz="1400" dirty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	A</a:t>
            </a:r>
            <a:r>
              <a:rPr lang="en-IN" sz="1400" dirty="0" smtClean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llot employee tasks</a:t>
            </a:r>
          </a:p>
          <a:p>
            <a:pPr>
              <a:buClr>
                <a:srgbClr val="000000"/>
              </a:buClr>
            </a:pPr>
            <a:r>
              <a:rPr lang="en-IN" sz="1400" dirty="0" smtClean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Employee</a:t>
            </a:r>
          </a:p>
          <a:p>
            <a:pPr marL="571500" lvl="1" indent="0">
              <a:buClr>
                <a:srgbClr val="000000"/>
              </a:buClr>
              <a:buNone/>
            </a:pPr>
            <a:r>
              <a:rPr lang="en-IN" sz="1000" dirty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	</a:t>
            </a:r>
            <a:r>
              <a:rPr lang="en-IN" sz="1400" dirty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C</a:t>
            </a:r>
            <a:r>
              <a:rPr lang="en-IN" sz="1400" dirty="0" smtClean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heck order details</a:t>
            </a:r>
            <a:endParaRPr lang="en-IN" sz="1000" dirty="0">
              <a:solidFill>
                <a:srgbClr val="000000"/>
              </a:solidFill>
              <a:latin typeface="Gadugi" pitchFamily="34" charset="0"/>
              <a:ea typeface="Gadugi" pitchFamily="34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IN" sz="1400" dirty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	W</a:t>
            </a:r>
            <a:r>
              <a:rPr lang="en-IN" sz="1400" dirty="0" smtClean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ork on orders and update when completed</a:t>
            </a:r>
            <a:endParaRPr lang="en-IN" sz="1400" dirty="0">
              <a:solidFill>
                <a:srgbClr val="000000"/>
              </a:solidFill>
              <a:latin typeface="Gadugi" pitchFamily="34" charset="0"/>
              <a:ea typeface="Gadugi" pitchFamily="34" charset="0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IN" sz="1400" dirty="0">
                <a:solidFill>
                  <a:srgbClr val="000000"/>
                </a:solidFill>
                <a:latin typeface="Gadugi" pitchFamily="34" charset="0"/>
                <a:ea typeface="Gadugi" pitchFamily="34" charset="0"/>
              </a:rPr>
              <a:t>	</a:t>
            </a:r>
            <a:endParaRPr lang="en-IN" sz="1400" dirty="0" smtClean="0">
              <a:latin typeface="Gadugi" pitchFamily="34" charset="0"/>
              <a:ea typeface="Gadugi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01054" y="1512607"/>
            <a:ext cx="6191428" cy="63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sz="1400" dirty="0">
              <a:latin typeface="Gadugi" pitchFamily="34" charset="0"/>
              <a:ea typeface="Gadug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Table Design and Analysis</a:t>
            </a:r>
            <a:endParaRPr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500" b="1" dirty="0" smtClean="0">
                <a:latin typeface="Gadugi" pitchFamily="34" charset="0"/>
                <a:ea typeface="Gadugi" pitchFamily="34" charset="0"/>
              </a:rPr>
              <a:t>Tables: </a:t>
            </a:r>
            <a:r>
              <a:rPr lang="en-IN" sz="1500" dirty="0" smtClean="0">
                <a:latin typeface="Gadugi" pitchFamily="34" charset="0"/>
                <a:ea typeface="Gadugi" pitchFamily="34" charset="0"/>
              </a:rPr>
              <a:t>Customer</a:t>
            </a:r>
            <a:r>
              <a:rPr lang="en-IN" sz="1500" dirty="0">
                <a:latin typeface="Gadugi" pitchFamily="34" charset="0"/>
                <a:ea typeface="Gadugi" pitchFamily="34" charset="0"/>
              </a:rPr>
              <a:t>, Admin, Membership Card, Product, Employee, Payment, </a:t>
            </a:r>
            <a:r>
              <a:rPr lang="en-IN" sz="1500" dirty="0" smtClean="0">
                <a:latin typeface="Gadugi" pitchFamily="34" charset="0"/>
                <a:ea typeface="Gadugi" pitchFamily="34" charset="0"/>
              </a:rPr>
              <a:t>Sales </a:t>
            </a:r>
            <a:endParaRPr lang="en-IN" sz="1500" dirty="0">
              <a:latin typeface="Gadugi" pitchFamily="34" charset="0"/>
              <a:ea typeface="Gadugi" pitchFamily="34" charset="0"/>
            </a:endParaRPr>
          </a:p>
          <a:p>
            <a:pPr lvl="0"/>
            <a:r>
              <a:rPr lang="en-IN" sz="1500" dirty="0">
                <a:latin typeface="Gadugi" pitchFamily="34" charset="0"/>
                <a:ea typeface="Gadugi" pitchFamily="34" charset="0"/>
              </a:rPr>
              <a:t>The Customer is the </a:t>
            </a:r>
            <a:r>
              <a:rPr lang="en-IN" sz="1500" b="1" dirty="0">
                <a:latin typeface="Gadugi" pitchFamily="34" charset="0"/>
                <a:ea typeface="Gadugi" pitchFamily="34" charset="0"/>
              </a:rPr>
              <a:t>primary user</a:t>
            </a:r>
            <a:r>
              <a:rPr lang="en-IN" sz="1500" dirty="0">
                <a:latin typeface="Gadugi" pitchFamily="34" charset="0"/>
                <a:ea typeface="Gadugi" pitchFamily="34" charset="0"/>
              </a:rPr>
              <a:t>. </a:t>
            </a:r>
            <a:r>
              <a:rPr lang="en-IN" sz="1500" dirty="0" smtClean="0">
                <a:latin typeface="Gadugi" pitchFamily="34" charset="0"/>
                <a:ea typeface="Gadugi" pitchFamily="34" charset="0"/>
              </a:rPr>
              <a:t>The </a:t>
            </a:r>
            <a:r>
              <a:rPr lang="en-IN" sz="1500" dirty="0">
                <a:latin typeface="Gadugi" pitchFamily="34" charset="0"/>
                <a:ea typeface="Gadugi" pitchFamily="34" charset="0"/>
              </a:rPr>
              <a:t>details of registered customer will be stored in customer table</a:t>
            </a:r>
          </a:p>
          <a:p>
            <a:pPr lvl="0"/>
            <a:r>
              <a:rPr lang="en-IN" sz="1500" dirty="0">
                <a:latin typeface="Gadugi" pitchFamily="34" charset="0"/>
                <a:ea typeface="Gadugi" pitchFamily="34" charset="0"/>
              </a:rPr>
              <a:t>The product details available in grocery store can be fetched from product table. The admin can access the product stock details from this table.</a:t>
            </a:r>
          </a:p>
          <a:p>
            <a:pPr lvl="0"/>
            <a:r>
              <a:rPr lang="en-IN" sz="1500" dirty="0">
                <a:latin typeface="Gadugi" pitchFamily="34" charset="0"/>
                <a:ea typeface="Gadugi" pitchFamily="34" charset="0"/>
              </a:rPr>
              <a:t>The details filled by employees in employment form will be loaded into Employee table</a:t>
            </a:r>
          </a:p>
          <a:p>
            <a:pPr lvl="0"/>
            <a:r>
              <a:rPr lang="en-IN" sz="1500" dirty="0">
                <a:latin typeface="Gadugi" pitchFamily="34" charset="0"/>
                <a:ea typeface="Gadugi" pitchFamily="34" charset="0"/>
              </a:rPr>
              <a:t>Owner/Admin is the </a:t>
            </a:r>
            <a:r>
              <a:rPr lang="en-IN" sz="1500" b="1" dirty="0">
                <a:latin typeface="Gadugi" pitchFamily="34" charset="0"/>
                <a:ea typeface="Gadugi" pitchFamily="34" charset="0"/>
              </a:rPr>
              <a:t>super user </a:t>
            </a:r>
            <a:r>
              <a:rPr lang="en-IN" sz="1500" dirty="0">
                <a:latin typeface="Gadugi" pitchFamily="34" charset="0"/>
                <a:ea typeface="Gadugi" pitchFamily="34" charset="0"/>
              </a:rPr>
              <a:t>and admin has the privilege to access and manipulate data in these tables</a:t>
            </a:r>
          </a:p>
          <a:p>
            <a:pPr lvl="0"/>
            <a:r>
              <a:rPr lang="en-IN" sz="1500" dirty="0">
                <a:latin typeface="Gadugi" pitchFamily="34" charset="0"/>
                <a:ea typeface="Gadugi" pitchFamily="34" charset="0"/>
              </a:rPr>
              <a:t>On registering, the customer </a:t>
            </a:r>
            <a:r>
              <a:rPr lang="en-IN" sz="1500" dirty="0" smtClean="0">
                <a:latin typeface="Gadugi" pitchFamily="34" charset="0"/>
                <a:ea typeface="Gadugi" pitchFamily="34" charset="0"/>
              </a:rPr>
              <a:t>can </a:t>
            </a:r>
            <a:r>
              <a:rPr lang="en-IN" sz="1500" dirty="0">
                <a:latin typeface="Gadugi" pitchFamily="34" charset="0"/>
                <a:ea typeface="Gadugi" pitchFamily="34" charset="0"/>
              </a:rPr>
              <a:t>take the subscription. The registered users with subscription will get a </a:t>
            </a:r>
            <a:r>
              <a:rPr lang="en-IN" sz="1500" b="1" dirty="0">
                <a:latin typeface="Gadugi" pitchFamily="34" charset="0"/>
                <a:ea typeface="Gadugi" pitchFamily="34" charset="0"/>
              </a:rPr>
              <a:t>membership card</a:t>
            </a:r>
            <a:r>
              <a:rPr lang="en-IN" sz="1500" dirty="0">
                <a:latin typeface="Gadugi" pitchFamily="34" charset="0"/>
                <a:ea typeface="Gadugi" pitchFamily="34" charset="0"/>
              </a:rPr>
              <a:t>. The details of this card will be stored in Membership Card details table</a:t>
            </a:r>
          </a:p>
          <a:p>
            <a:pPr lvl="0"/>
            <a:r>
              <a:rPr lang="en-IN" sz="1500" dirty="0">
                <a:latin typeface="Gadugi" pitchFamily="34" charset="0"/>
                <a:ea typeface="Gadugi" pitchFamily="34" charset="0"/>
              </a:rPr>
              <a:t>On purchase of products, the sales table will be updated, with details of customer id, product, quantity of products, and purchase date</a:t>
            </a:r>
          </a:p>
          <a:p>
            <a:pPr lvl="0"/>
            <a:r>
              <a:rPr lang="en-IN" sz="1500" dirty="0">
                <a:latin typeface="Gadugi" pitchFamily="34" charset="0"/>
                <a:ea typeface="Gadugi" pitchFamily="34" charset="0"/>
              </a:rPr>
              <a:t>After every transaction, payment table will be updated for every Sales</a:t>
            </a:r>
          </a:p>
          <a:p>
            <a:endParaRPr lang="en-IN" sz="1500" dirty="0">
              <a:latin typeface="Gadugi" pitchFamily="34" charset="0"/>
              <a:ea typeface="Gadug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ERD</a:t>
            </a:r>
            <a:endParaRPr sz="2600" dirty="0"/>
          </a:p>
        </p:txBody>
      </p:sp>
      <p:pic>
        <p:nvPicPr>
          <p:cNvPr id="7" name="Picture 6" descr="D:\Personal\NEU\Spring-22\ITC6000 DBMS\Assignments\Module 5\Project\M5_Project_ER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4" y="1217298"/>
            <a:ext cx="8181666" cy="5491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4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SQL Queries</a:t>
            </a:r>
            <a:endParaRPr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500" dirty="0" smtClean="0">
                <a:latin typeface="Gadugi" pitchFamily="34" charset="0"/>
                <a:ea typeface="Gadugi" pitchFamily="34" charset="0"/>
              </a:rPr>
              <a:t>Total Price of a Sales</a:t>
            </a:r>
          </a:p>
          <a:p>
            <a:pPr marL="114300" indent="0">
              <a:buNone/>
            </a:pPr>
            <a:endParaRPr lang="en-IN" sz="1500" dirty="0">
              <a:latin typeface="Gadugi" pitchFamily="34" charset="0"/>
              <a:ea typeface="Gadugi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46931" y="2236152"/>
            <a:ext cx="7930497" cy="37629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6931" y="3358497"/>
            <a:ext cx="7930497" cy="538385"/>
          </a:xfrm>
          <a:prstGeom prst="rect">
            <a:avLst/>
          </a:prstGeom>
          <a:noFill/>
          <a:ln>
            <a:solidFill>
              <a:srgbClr val="FF000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6930" y="2213362"/>
            <a:ext cx="8169779" cy="4016521"/>
          </a:xfrm>
          <a:prstGeom prst="rect">
            <a:avLst/>
          </a:prstGeom>
        </p:spPr>
      </p:pic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SQL Queries</a:t>
            </a:r>
            <a:endParaRPr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500" dirty="0" smtClean="0">
                <a:latin typeface="Gadugi" pitchFamily="34" charset="0"/>
                <a:ea typeface="Gadugi" pitchFamily="34" charset="0"/>
              </a:rPr>
              <a:t>Customer details who made purchase of 30 USD</a:t>
            </a:r>
          </a:p>
          <a:p>
            <a:pPr marL="114300" indent="0">
              <a:buNone/>
            </a:pPr>
            <a:endParaRPr lang="en-IN" sz="1500" dirty="0">
              <a:latin typeface="Gadugi" pitchFamily="34" charset="0"/>
              <a:ea typeface="Gadug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6931" y="4422449"/>
            <a:ext cx="7930497" cy="538385"/>
          </a:xfrm>
          <a:prstGeom prst="rect">
            <a:avLst/>
          </a:prstGeom>
          <a:noFill/>
          <a:ln>
            <a:solidFill>
              <a:srgbClr val="FF000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321" y="2201815"/>
            <a:ext cx="8591221" cy="3788787"/>
          </a:xfrm>
          <a:prstGeom prst="rect">
            <a:avLst/>
          </a:prstGeom>
        </p:spPr>
      </p:pic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81413" y="855291"/>
            <a:ext cx="8229600" cy="5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SQL Queries</a:t>
            </a:r>
            <a:endParaRPr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500" dirty="0" smtClean="0">
                <a:latin typeface="Gadugi" pitchFamily="34" charset="0"/>
                <a:ea typeface="Gadugi" pitchFamily="34" charset="0"/>
              </a:rPr>
              <a:t>Employee Work Frequency</a:t>
            </a:r>
          </a:p>
          <a:p>
            <a:pPr marL="114300" indent="0">
              <a:buNone/>
            </a:pPr>
            <a:endParaRPr lang="en-IN" sz="1500" dirty="0">
              <a:latin typeface="Gadugi" pitchFamily="34" charset="0"/>
              <a:ea typeface="Gadug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6931" y="3570642"/>
            <a:ext cx="7930497" cy="538385"/>
          </a:xfrm>
          <a:prstGeom prst="rect">
            <a:avLst/>
          </a:prstGeom>
          <a:noFill/>
          <a:ln>
            <a:solidFill>
              <a:srgbClr val="FF000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506</Words>
  <Application>Microsoft Office PowerPoint</Application>
  <PresentationFormat>On-screen Show (4:3)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Gadugi</vt:lpstr>
      <vt:lpstr>Times New Roman</vt:lpstr>
      <vt:lpstr>Helvetica Neue</vt:lpstr>
      <vt:lpstr>Symbol</vt:lpstr>
      <vt:lpstr>Calibri</vt:lpstr>
      <vt:lpstr>Libre Baskerville</vt:lpstr>
      <vt:lpstr>powerpoint_newNEU</vt:lpstr>
      <vt:lpstr>ITC 6000  Database Management Systems Final Project Presentation 2022 Spring B Grocery Management System </vt:lpstr>
      <vt:lpstr>Project Overview</vt:lpstr>
      <vt:lpstr>User Personas</vt:lpstr>
      <vt:lpstr>Persona Use Cases</vt:lpstr>
      <vt:lpstr>Table Design and Analysis</vt:lpstr>
      <vt:lpstr>ERD</vt:lpstr>
      <vt:lpstr>SQL Queries</vt:lpstr>
      <vt:lpstr>SQL Queries</vt:lpstr>
      <vt:lpstr>SQL Queries</vt:lpstr>
      <vt:lpstr>SQL Queries</vt:lpstr>
      <vt:lpstr>SQL Queries</vt:lpstr>
      <vt:lpstr>Analytics, Reports and Metrics</vt:lpstr>
      <vt:lpstr>Security Concerns and Protection</vt:lpstr>
      <vt:lpstr>Project 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6000  Database Management Systems Final Project Presentation 2022 Spring B Grocery Management System</dc:title>
  <dc:creator>m.lyons</dc:creator>
  <cp:lastModifiedBy>DELL</cp:lastModifiedBy>
  <cp:revision>17</cp:revision>
  <dcterms:created xsi:type="dcterms:W3CDTF">2010-04-13T14:21:50Z</dcterms:created>
  <dcterms:modified xsi:type="dcterms:W3CDTF">2022-07-01T15:12:53Z</dcterms:modified>
</cp:coreProperties>
</file>