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33"/>
  </p:notesMasterIdLst>
  <p:sldIdLst>
    <p:sldId id="256" r:id="rId3"/>
    <p:sldId id="257" r:id="rId4"/>
    <p:sldId id="267" r:id="rId5"/>
    <p:sldId id="276" r:id="rId6"/>
    <p:sldId id="258" r:id="rId7"/>
    <p:sldId id="259" r:id="rId8"/>
    <p:sldId id="282" r:id="rId9"/>
    <p:sldId id="264" r:id="rId10"/>
    <p:sldId id="260" r:id="rId11"/>
    <p:sldId id="261" r:id="rId12"/>
    <p:sldId id="262" r:id="rId13"/>
    <p:sldId id="263" r:id="rId14"/>
    <p:sldId id="279" r:id="rId15"/>
    <p:sldId id="265" r:id="rId16"/>
    <p:sldId id="266" r:id="rId17"/>
    <p:sldId id="268" r:id="rId18"/>
    <p:sldId id="269" r:id="rId19"/>
    <p:sldId id="270" r:id="rId20"/>
    <p:sldId id="271" r:id="rId21"/>
    <p:sldId id="272" r:id="rId22"/>
    <p:sldId id="273" r:id="rId23"/>
    <p:sldId id="284" r:id="rId24"/>
    <p:sldId id="285" r:id="rId25"/>
    <p:sldId id="274" r:id="rId26"/>
    <p:sldId id="275" r:id="rId27"/>
    <p:sldId id="280" r:id="rId28"/>
    <p:sldId id="277" r:id="rId29"/>
    <p:sldId id="278" r:id="rId30"/>
    <p:sldId id="281" r:id="rId31"/>
    <p:sldId id="283" r:id="rId32"/>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6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44CB07A-7777-4F53-9A26-7A3FAF29446F}" type="datetimeFigureOut">
              <a:rPr lang="fa-IR" smtClean="0"/>
              <a:t>1437/07/10</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FD946D0-1115-4655-A100-509B5AC5FA50}" type="slidenum">
              <a:rPr lang="fa-IR" smtClean="0"/>
              <a:t>‹#›</a:t>
            </a:fld>
            <a:endParaRPr lang="fa-IR"/>
          </a:p>
        </p:txBody>
      </p:sp>
    </p:spTree>
    <p:extLst>
      <p:ext uri="{BB962C8B-B14F-4D97-AF65-F5344CB8AC3E}">
        <p14:creationId xmlns:p14="http://schemas.microsoft.com/office/powerpoint/2010/main" val="24619782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FD946D0-1115-4655-A100-509B5AC5FA50}" type="slidenum">
              <a:rPr lang="fa-IR" smtClean="0"/>
              <a:t>19</a:t>
            </a:fld>
            <a:endParaRPr lang="fa-IR"/>
          </a:p>
        </p:txBody>
      </p:sp>
    </p:spTree>
    <p:extLst>
      <p:ext uri="{BB962C8B-B14F-4D97-AF65-F5344CB8AC3E}">
        <p14:creationId xmlns:p14="http://schemas.microsoft.com/office/powerpoint/2010/main" val="105352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8D5AE2D3-7420-4B78-B521-147946B49C1B}" type="datetimeFigureOut">
              <a:rPr lang="fa-IR" smtClean="0"/>
              <a:t>1437/07/10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125400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8D5AE2D3-7420-4B78-B521-147946B49C1B}" type="datetimeFigureOut">
              <a:rPr lang="fa-IR" smtClean="0"/>
              <a:t>1437/07/10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212941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8D5AE2D3-7420-4B78-B521-147946B49C1B}" type="datetimeFigureOut">
              <a:rPr lang="fa-IR" smtClean="0"/>
              <a:t>1437/07/10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79816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011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564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68672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8D5AE2D3-7420-4B78-B521-147946B49C1B}" type="datetimeFigureOut">
              <a:rPr lang="fa-IR" smtClean="0"/>
              <a:t>1437/07/10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29653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AE2D3-7420-4B78-B521-147946B49C1B}" type="datetimeFigureOut">
              <a:rPr lang="fa-IR" smtClean="0"/>
              <a:t>1437/07/10</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74933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8D5AE2D3-7420-4B78-B521-147946B49C1B}" type="datetimeFigureOut">
              <a:rPr lang="fa-IR" smtClean="0"/>
              <a:t>1437/07/10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310460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8D5AE2D3-7420-4B78-B521-147946B49C1B}" type="datetimeFigureOut">
              <a:rPr lang="fa-IR" smtClean="0"/>
              <a:t>1437/07/10</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178907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8D5AE2D3-7420-4B78-B521-147946B49C1B}" type="datetimeFigureOut">
              <a:rPr lang="fa-IR" smtClean="0"/>
              <a:t>1437/07/10</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42302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AE2D3-7420-4B78-B521-147946B49C1B}" type="datetimeFigureOut">
              <a:rPr lang="fa-IR" smtClean="0"/>
              <a:t>1437/07/10</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234745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AE2D3-7420-4B78-B521-147946B49C1B}" type="datetimeFigureOut">
              <a:rPr lang="fa-IR" smtClean="0"/>
              <a:t>1437/07/10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103089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AE2D3-7420-4B78-B521-147946B49C1B}" type="datetimeFigureOut">
              <a:rPr lang="fa-IR" smtClean="0"/>
              <a:t>1437/07/10</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CFD75AA8-4582-4838-B424-110227A8C296}" type="slidenum">
              <a:rPr lang="fa-IR" smtClean="0"/>
              <a:t>‹#›</a:t>
            </a:fld>
            <a:endParaRPr lang="fa-IR"/>
          </a:p>
        </p:txBody>
      </p:sp>
    </p:spTree>
    <p:extLst>
      <p:ext uri="{BB962C8B-B14F-4D97-AF65-F5344CB8AC3E}">
        <p14:creationId xmlns:p14="http://schemas.microsoft.com/office/powerpoint/2010/main" val="3663549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D5AE2D3-7420-4B78-B521-147946B49C1B}" type="datetimeFigureOut">
              <a:rPr lang="fa-IR" smtClean="0"/>
              <a:t>1437/07/10</a:t>
            </a:fld>
            <a:endParaRPr lang="fa-I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FD75AA8-4582-4838-B424-110227A8C296}" type="slidenum">
              <a:rPr lang="fa-IR" smtClean="0"/>
              <a:t>‹#›</a:t>
            </a:fld>
            <a:endParaRPr lang="fa-IR"/>
          </a:p>
        </p:txBody>
      </p:sp>
    </p:spTree>
    <p:extLst>
      <p:ext uri="{BB962C8B-B14F-4D97-AF65-F5344CB8AC3E}">
        <p14:creationId xmlns:p14="http://schemas.microsoft.com/office/powerpoint/2010/main" val="323018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 descr="ppt 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909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ctr" rtl="0" eaLnBrk="0" fontAlgn="base" hangingPunct="0">
        <a:spcBef>
          <a:spcPct val="0"/>
        </a:spcBef>
        <a:spcAft>
          <a:spcPct val="0"/>
        </a:spcAft>
        <a:defRPr sz="4400" kern="1200">
          <a:solidFill>
            <a:schemeClr val="tx1"/>
          </a:solidFill>
          <a:latin typeface="+mj-lt"/>
          <a:ea typeface="SimSun"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SimSun" pitchFamily="2" charset="-122"/>
        </a:defRPr>
      </a:lvl2pPr>
      <a:lvl3pPr algn="ctr" rtl="0" eaLnBrk="0" fontAlgn="base" hangingPunct="0">
        <a:spcBef>
          <a:spcPct val="0"/>
        </a:spcBef>
        <a:spcAft>
          <a:spcPct val="0"/>
        </a:spcAft>
        <a:defRPr sz="4400">
          <a:solidFill>
            <a:schemeClr val="tx1"/>
          </a:solidFill>
          <a:latin typeface="Calibri" pitchFamily="34" charset="0"/>
          <a:ea typeface="SimSun" pitchFamily="2" charset="-122"/>
        </a:defRPr>
      </a:lvl3pPr>
      <a:lvl4pPr algn="ctr" rtl="0" eaLnBrk="0" fontAlgn="base" hangingPunct="0">
        <a:spcBef>
          <a:spcPct val="0"/>
        </a:spcBef>
        <a:spcAft>
          <a:spcPct val="0"/>
        </a:spcAft>
        <a:defRPr sz="4400">
          <a:solidFill>
            <a:schemeClr val="tx1"/>
          </a:solidFill>
          <a:latin typeface="Calibri" pitchFamily="34" charset="0"/>
          <a:ea typeface="SimSun" pitchFamily="2" charset="-122"/>
        </a:defRPr>
      </a:lvl4pPr>
      <a:lvl5pPr algn="ctr" rtl="0" eaLnBrk="0" fontAlgn="base" hangingPunct="0">
        <a:spcBef>
          <a:spcPct val="0"/>
        </a:spcBef>
        <a:spcAft>
          <a:spcPct val="0"/>
        </a:spcAft>
        <a:defRPr sz="4400">
          <a:solidFill>
            <a:schemeClr val="tx1"/>
          </a:solidFill>
          <a:latin typeface="Calibri" pitchFamily="34" charset="0"/>
          <a:ea typeface="SimSun"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SimSun"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SimSun"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SimSun" pitchFamily="2"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SimSun"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hyperlink" Target="https://en.wikipedia.org/wiki/Pressure"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 Id="rId5" Type="http://schemas.openxmlformats.org/officeDocument/2006/relationships/image" Target="../media/image11.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4.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hmad\Downloads\pic of manual\blow oo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011009"/>
            <a:ext cx="2057400" cy="369332"/>
          </a:xfrm>
          <a:prstGeom prst="rect">
            <a:avLst/>
          </a:prstGeom>
          <a:noFill/>
        </p:spPr>
        <p:txBody>
          <a:bodyPr wrap="square" rtlCol="1">
            <a:spAutoFit/>
          </a:bodyPr>
          <a:lstStyle/>
          <a:p>
            <a:r>
              <a:rPr lang="en-US" b="1" dirty="0" smtClean="0">
                <a:solidFill>
                  <a:schemeClr val="accent3">
                    <a:lumMod val="60000"/>
                    <a:lumOff val="40000"/>
                  </a:schemeClr>
                </a:solidFill>
                <a:latin typeface="Aharoni" pitchFamily="2" charset="-79"/>
                <a:cs typeface="Aharoni" pitchFamily="2" charset="-79"/>
              </a:rPr>
              <a:t>WELL CONTROL</a:t>
            </a:r>
            <a:endParaRPr lang="fa-IR" b="1" dirty="0">
              <a:solidFill>
                <a:schemeClr val="accent3">
                  <a:lumMod val="60000"/>
                  <a:lumOff val="40000"/>
                </a:schemeClr>
              </a:solidFill>
              <a:latin typeface="Aharoni" pitchFamily="2" charset="-79"/>
            </a:endParaRPr>
          </a:p>
        </p:txBody>
      </p:sp>
      <p:sp>
        <p:nvSpPr>
          <p:cNvPr id="5" name="TextBox 4"/>
          <p:cNvSpPr txBox="1"/>
          <p:nvPr/>
        </p:nvSpPr>
        <p:spPr>
          <a:xfrm>
            <a:off x="5947229" y="2011009"/>
            <a:ext cx="2286000" cy="369332"/>
          </a:xfrm>
          <a:prstGeom prst="rect">
            <a:avLst/>
          </a:prstGeom>
          <a:noFill/>
        </p:spPr>
        <p:txBody>
          <a:bodyPr wrap="square" rtlCol="1">
            <a:spAutoFit/>
          </a:bodyPr>
          <a:lstStyle/>
          <a:p>
            <a:r>
              <a:rPr lang="en-US" b="1" dirty="0" smtClean="0">
                <a:solidFill>
                  <a:schemeClr val="accent3">
                    <a:lumMod val="60000"/>
                    <a:lumOff val="40000"/>
                  </a:schemeClr>
                </a:solidFill>
                <a:latin typeface="Aharoni" pitchFamily="2" charset="-79"/>
                <a:cs typeface="Aharoni" pitchFamily="2" charset="-79"/>
              </a:rPr>
              <a:t>AHMAD HAMID</a:t>
            </a:r>
            <a:endParaRPr lang="fa-IR" b="1" dirty="0">
              <a:solidFill>
                <a:schemeClr val="accent3">
                  <a:lumMod val="60000"/>
                  <a:lumOff val="40000"/>
                </a:schemeClr>
              </a:solidFill>
              <a:latin typeface="Aharoni" pitchFamily="2" charset="-79"/>
            </a:endParaRPr>
          </a:p>
        </p:txBody>
      </p:sp>
      <p:sp>
        <p:nvSpPr>
          <p:cNvPr id="6" name="TextBox 5"/>
          <p:cNvSpPr txBox="1"/>
          <p:nvPr/>
        </p:nvSpPr>
        <p:spPr>
          <a:xfrm>
            <a:off x="7391244" y="6380397"/>
            <a:ext cx="1676711" cy="307777"/>
          </a:xfrm>
          <a:prstGeom prst="rect">
            <a:avLst/>
          </a:prstGeom>
          <a:noFill/>
        </p:spPr>
        <p:txBody>
          <a:bodyPr wrap="square" rtlCol="1">
            <a:spAutoFit/>
          </a:bodyPr>
          <a:lstStyle/>
          <a:p>
            <a:r>
              <a:rPr lang="en-US" sz="1400" b="1" dirty="0" smtClean="0">
                <a:solidFill>
                  <a:schemeClr val="accent3">
                    <a:lumMod val="60000"/>
                    <a:lumOff val="40000"/>
                  </a:schemeClr>
                </a:solidFill>
              </a:rPr>
              <a:t>15.NOV .2015</a:t>
            </a:r>
            <a:endParaRPr lang="fa-IR" sz="1400" b="1" dirty="0">
              <a:solidFill>
                <a:schemeClr val="accent3">
                  <a:lumMod val="60000"/>
                  <a:lumOff val="40000"/>
                </a:schemeClr>
              </a:solidFill>
            </a:endParaRPr>
          </a:p>
        </p:txBody>
      </p:sp>
    </p:spTree>
    <p:extLst>
      <p:ext uri="{BB962C8B-B14F-4D97-AF65-F5344CB8AC3E}">
        <p14:creationId xmlns:p14="http://schemas.microsoft.com/office/powerpoint/2010/main" val="420539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95400"/>
            <a:ext cx="8991600" cy="5562600"/>
          </a:xfrm>
        </p:spPr>
        <p:txBody>
          <a:bodyPr/>
          <a:lstStyle/>
          <a:p>
            <a:r>
              <a:rPr lang="en-US" b="1" dirty="0"/>
              <a:t>Abnormal Formation </a:t>
            </a:r>
            <a:r>
              <a:rPr lang="en-US" b="1" dirty="0" smtClean="0"/>
              <a:t>Pressure(Underbalance)</a:t>
            </a:r>
            <a:r>
              <a:rPr lang="en-US" b="1" u="sng" dirty="0" smtClean="0"/>
              <a:t> </a:t>
            </a:r>
            <a:endParaRPr lang="en-US" b="1" dirty="0"/>
          </a:p>
          <a:p>
            <a:pPr algn="l"/>
            <a:r>
              <a:rPr lang="en-US" sz="2400" b="1" dirty="0" smtClean="0"/>
              <a:t>Frequently, a seal or barrier (Tectonically fault) interrupts the formation connection with the above formations. In this case, the fluid below the barrier must also support part of the rock weight from the above. Also, we know that rock is heavier than water, so formation pressure can exceed normal hydrostatic pressure. </a:t>
            </a:r>
          </a:p>
          <a:p>
            <a:pPr algn="l"/>
            <a:r>
              <a:rPr lang="en-US" sz="2400" b="1" dirty="0" smtClean="0"/>
              <a:t>                                                    </a:t>
            </a:r>
            <a:r>
              <a:rPr lang="en-US" sz="2800" b="1" dirty="0" smtClean="0">
                <a:solidFill>
                  <a:srgbClr val="C00000"/>
                </a:solidFill>
              </a:rPr>
              <a:t>P</a:t>
            </a:r>
            <a:r>
              <a:rPr lang="en-US" sz="2400" b="1" dirty="0" smtClean="0">
                <a:solidFill>
                  <a:srgbClr val="C00000"/>
                </a:solidFill>
              </a:rPr>
              <a:t> </a:t>
            </a:r>
            <a:r>
              <a:rPr lang="en-US" sz="1400" b="1" dirty="0" smtClean="0">
                <a:solidFill>
                  <a:srgbClr val="C00000"/>
                </a:solidFill>
              </a:rPr>
              <a:t>FP </a:t>
            </a:r>
            <a:r>
              <a:rPr lang="en-US" sz="2400" b="1" dirty="0" smtClean="0">
                <a:solidFill>
                  <a:srgbClr val="C00000"/>
                </a:solidFill>
              </a:rPr>
              <a:t> &gt;  </a:t>
            </a:r>
            <a:r>
              <a:rPr lang="en-US" sz="2800" b="1" dirty="0" smtClean="0">
                <a:solidFill>
                  <a:srgbClr val="C00000"/>
                </a:solidFill>
              </a:rPr>
              <a:t>P</a:t>
            </a:r>
            <a:r>
              <a:rPr lang="en-US" sz="2400" b="1" dirty="0" smtClean="0">
                <a:solidFill>
                  <a:srgbClr val="C00000"/>
                </a:solidFill>
              </a:rPr>
              <a:t> </a:t>
            </a:r>
            <a:r>
              <a:rPr lang="en-US" sz="1400" b="1" dirty="0" smtClean="0">
                <a:solidFill>
                  <a:srgbClr val="C00000"/>
                </a:solidFill>
              </a:rPr>
              <a:t>HP</a:t>
            </a:r>
          </a:p>
          <a:p>
            <a:pPr algn="l"/>
            <a:r>
              <a:rPr lang="en-US" sz="2400" b="1" dirty="0" smtClean="0"/>
              <a:t>        </a:t>
            </a:r>
            <a:r>
              <a:rPr lang="en-US" b="1" dirty="0" smtClean="0"/>
              <a:t>Sub normal Formation Pressure(overbalance)</a:t>
            </a:r>
            <a:endParaRPr lang="en-US" sz="2400" b="1" dirty="0"/>
          </a:p>
          <a:p>
            <a:pPr algn="l"/>
            <a:endParaRPr lang="en-US" sz="2400" b="1" dirty="0" smtClean="0"/>
          </a:p>
          <a:p>
            <a:pPr algn="l"/>
            <a:r>
              <a:rPr lang="en-US" sz="2400" b="1" dirty="0" smtClean="0"/>
              <a:t>Some </a:t>
            </a:r>
            <a:r>
              <a:rPr lang="en-US" sz="2400" b="1" dirty="0"/>
              <a:t>formations are sub normally pressured. This means that the pressure is less that of a column of salt water. This condition occurs in depleted production formations or in older formation that have large cavities or </a:t>
            </a:r>
            <a:r>
              <a:rPr lang="en-US" sz="2400" b="1" dirty="0" smtClean="0"/>
              <a:t>fractures</a:t>
            </a:r>
            <a:r>
              <a:rPr lang="en-US" sz="2400" b="1" dirty="0" smtClean="0">
                <a:solidFill>
                  <a:srgbClr val="C00000"/>
                </a:solidFill>
              </a:rPr>
              <a:t>.              </a:t>
            </a:r>
            <a:r>
              <a:rPr lang="en-US" sz="2800" b="1" dirty="0" smtClean="0">
                <a:solidFill>
                  <a:srgbClr val="C00000"/>
                </a:solidFill>
              </a:rPr>
              <a:t>P</a:t>
            </a:r>
            <a:r>
              <a:rPr lang="en-US" sz="1400" b="1" dirty="0" smtClean="0">
                <a:solidFill>
                  <a:srgbClr val="C00000"/>
                </a:solidFill>
              </a:rPr>
              <a:t>FP </a:t>
            </a:r>
            <a:r>
              <a:rPr lang="en-US" sz="2400" b="1" dirty="0" smtClean="0">
                <a:solidFill>
                  <a:srgbClr val="C00000"/>
                </a:solidFill>
              </a:rPr>
              <a:t> &lt;  </a:t>
            </a:r>
            <a:r>
              <a:rPr lang="en-US" sz="2800" b="1" dirty="0" smtClean="0">
                <a:solidFill>
                  <a:srgbClr val="C00000"/>
                </a:solidFill>
              </a:rPr>
              <a:t>P</a:t>
            </a:r>
            <a:r>
              <a:rPr lang="en-US" sz="1400" b="1" dirty="0" smtClean="0">
                <a:solidFill>
                  <a:srgbClr val="C00000"/>
                </a:solidFill>
              </a:rPr>
              <a:t>HP</a:t>
            </a:r>
            <a:endParaRPr lang="en-US" sz="1400" b="1" dirty="0">
              <a:solidFill>
                <a:srgbClr val="C00000"/>
              </a:solidFill>
            </a:endParaRPr>
          </a:p>
          <a:p>
            <a:pPr algn="l"/>
            <a:endParaRPr lang="fa-IR" sz="2400" b="1" dirty="0"/>
          </a:p>
        </p:txBody>
      </p:sp>
    </p:spTree>
    <p:extLst>
      <p:ext uri="{BB962C8B-B14F-4D97-AF65-F5344CB8AC3E}">
        <p14:creationId xmlns:p14="http://schemas.microsoft.com/office/powerpoint/2010/main" val="2027059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9067800" cy="5334000"/>
          </a:xfrm>
        </p:spPr>
        <p:txBody>
          <a:bodyPr/>
          <a:lstStyle/>
          <a:p>
            <a:r>
              <a:rPr lang="en-US" b="1" dirty="0"/>
              <a:t>Fracture Pressure</a:t>
            </a:r>
            <a:r>
              <a:rPr lang="en-US" b="1" u="sng" dirty="0"/>
              <a:t> </a:t>
            </a:r>
            <a:endParaRPr lang="en-US" b="1" dirty="0"/>
          </a:p>
          <a:p>
            <a:pPr algn="l"/>
            <a:r>
              <a:rPr lang="en-US" sz="2800" b="1" dirty="0"/>
              <a:t>Fracture Pressure is the amount of pressure a formation can withstand before it falls and splits. Excessive pressures, in the hole can cause formation fracture and loss of whole mud to the formation. Fluid first must penetrate the formation before fracturing can occur. This means that the pressure imposed on the formation must exceed the formation pressure. Then, the hole pressure must be greater than the strength of the rock</a:t>
            </a:r>
            <a:endParaRPr lang="fa-IR" sz="2800" b="1" dirty="0"/>
          </a:p>
        </p:txBody>
      </p:sp>
    </p:spTree>
    <p:extLst>
      <p:ext uri="{BB962C8B-B14F-4D97-AF65-F5344CB8AC3E}">
        <p14:creationId xmlns:p14="http://schemas.microsoft.com/office/powerpoint/2010/main" val="951856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762000"/>
          </a:xfrm>
        </p:spPr>
        <p:txBody>
          <a:bodyPr/>
          <a:lstStyle/>
          <a:p>
            <a:r>
              <a:rPr lang="en-US" sz="3600" b="1" dirty="0"/>
              <a:t>Fracturing  Formation Below Shoe </a:t>
            </a:r>
            <a:endParaRPr lang="fa-IR" sz="3600" b="1" dirty="0"/>
          </a:p>
        </p:txBody>
      </p:sp>
      <p:sp>
        <p:nvSpPr>
          <p:cNvPr id="3" name="Subtitle 2"/>
          <p:cNvSpPr>
            <a:spLocks noGrp="1"/>
          </p:cNvSpPr>
          <p:nvPr>
            <p:ph type="subTitle" idx="1"/>
          </p:nvPr>
        </p:nvSpPr>
        <p:spPr>
          <a:xfrm>
            <a:off x="0" y="1676400"/>
            <a:ext cx="9144000" cy="4648200"/>
          </a:xfrm>
        </p:spPr>
        <p:txBody>
          <a:bodyPr/>
          <a:lstStyle/>
          <a:p>
            <a:pPr algn="l"/>
            <a:r>
              <a:rPr lang="en-US" sz="2400" b="1" dirty="0" smtClean="0"/>
              <a:t>The </a:t>
            </a:r>
            <a:r>
              <a:rPr lang="en-US" sz="2400" b="1" dirty="0"/>
              <a:t>procedure is to drill some 30 feet below the casing shoe or until first permeable formation </a:t>
            </a:r>
            <a:r>
              <a:rPr lang="en-US" sz="2400" b="1" dirty="0" smtClean="0"/>
              <a:t>is drilled</a:t>
            </a:r>
            <a:r>
              <a:rPr lang="en-US" sz="2400" b="1" dirty="0"/>
              <a:t>. Pull the bit into the casing, close BOP, and determine the pressure at which the formation takes fluid. Take great care to stop pumping immediately when it is observed that pressure verses volume trend changes. This established the </a:t>
            </a:r>
            <a:r>
              <a:rPr lang="en-US" sz="2400" b="1" dirty="0">
                <a:solidFill>
                  <a:srgbClr val="FF0000"/>
                </a:solidFill>
              </a:rPr>
              <a:t>"Leak-off point"</a:t>
            </a:r>
            <a:r>
              <a:rPr lang="en-US" sz="2400" b="1" dirty="0"/>
              <a:t>. This establishes the maximum allowable annular surface pressure with a certain mud weight in the hole. </a:t>
            </a:r>
          </a:p>
          <a:p>
            <a:pPr algn="l"/>
            <a:endParaRPr lang="fa-IR" sz="2400" b="1" dirty="0"/>
          </a:p>
        </p:txBody>
      </p:sp>
      <p:pic>
        <p:nvPicPr>
          <p:cNvPr id="1026" name="Picture 2" descr="D:\shohrat\CTU-Manule training\Training\leak off poi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419600"/>
            <a:ext cx="4191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865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841375"/>
          </a:xfrm>
        </p:spPr>
        <p:txBody>
          <a:bodyPr/>
          <a:lstStyle/>
          <a:p>
            <a:r>
              <a:rPr lang="en-US" dirty="0" smtClean="0"/>
              <a:t>Well Capacity </a:t>
            </a:r>
            <a:endParaRPr lang="fa-IR" dirty="0"/>
          </a:p>
        </p:txBody>
      </p:sp>
      <p:sp>
        <p:nvSpPr>
          <p:cNvPr id="3" name="Subtitle 2"/>
          <p:cNvSpPr>
            <a:spLocks noGrp="1"/>
          </p:cNvSpPr>
          <p:nvPr>
            <p:ph type="subTitle" idx="1"/>
          </p:nvPr>
        </p:nvSpPr>
        <p:spPr>
          <a:xfrm>
            <a:off x="152400" y="1828800"/>
            <a:ext cx="8839200" cy="5029200"/>
          </a:xfrm>
        </p:spPr>
        <p:txBody>
          <a:bodyPr/>
          <a:lstStyle/>
          <a:p>
            <a:pPr algn="l"/>
            <a:r>
              <a:rPr lang="en-US" sz="2400" b="1" dirty="0" smtClean="0"/>
              <a:t>The well capacity is the well bore volume of any liquid inside the Casing ,Tubing, Completion, Open hole and other …</a:t>
            </a:r>
          </a:p>
          <a:p>
            <a:pPr algn="l"/>
            <a:r>
              <a:rPr lang="en-US" sz="2400" b="1" dirty="0" smtClean="0"/>
              <a:t>How </a:t>
            </a:r>
            <a:r>
              <a:rPr lang="en-US" sz="2400" b="1" dirty="0"/>
              <a:t>it is calculated as follows</a:t>
            </a:r>
            <a:r>
              <a:rPr lang="en-US" sz="2400" dirty="0" smtClean="0"/>
              <a:t>.</a:t>
            </a:r>
          </a:p>
          <a:p>
            <a:pPr algn="l"/>
            <a:endParaRPr lang="en-US" sz="2400" dirty="0"/>
          </a:p>
          <a:p>
            <a:pPr algn="l"/>
            <a:endParaRPr lang="en-US" sz="2400" dirty="0" smtClean="0"/>
          </a:p>
          <a:p>
            <a:pPr algn="l"/>
            <a:endParaRPr lang="en-US" sz="2400" b="1" dirty="0" smtClean="0"/>
          </a:p>
          <a:p>
            <a:pPr algn="l"/>
            <a:r>
              <a:rPr lang="en-US" sz="2400" b="1" dirty="0" smtClean="0"/>
              <a:t>For example = count 1000m 7” liner with ID 6.180”  ?</a:t>
            </a:r>
          </a:p>
          <a:p>
            <a:pPr algn="l"/>
            <a:r>
              <a:rPr lang="en-US" sz="2400" b="1" dirty="0" smtClean="0"/>
              <a:t>V </a:t>
            </a:r>
            <a:r>
              <a:rPr lang="en-US" sz="1400" b="1" dirty="0" smtClean="0"/>
              <a:t>well bore </a:t>
            </a:r>
            <a:r>
              <a:rPr lang="en-US" sz="2400" b="1" dirty="0" smtClean="0"/>
              <a:t>= (6.180*6.180)*3.281 / 1029.47 *1000</a:t>
            </a:r>
            <a:r>
              <a:rPr lang="en-US" sz="1400" b="1" dirty="0" smtClean="0"/>
              <a:t>(m)</a:t>
            </a:r>
            <a:r>
              <a:rPr lang="en-US" sz="2400" b="1" dirty="0" smtClean="0"/>
              <a:t>= 121 </a:t>
            </a:r>
            <a:r>
              <a:rPr lang="en-US" sz="1400" b="1" dirty="0" err="1" smtClean="0"/>
              <a:t>bbl</a:t>
            </a:r>
            <a:endParaRPr lang="en-US" sz="1400" b="1" dirty="0" smtClean="0"/>
          </a:p>
          <a:p>
            <a:pPr algn="l"/>
            <a:r>
              <a:rPr lang="en-US" sz="1400" b="1" dirty="0"/>
              <a:t> </a:t>
            </a:r>
            <a:r>
              <a:rPr lang="en-US" sz="2200" b="1" dirty="0" smtClean="0"/>
              <a:t>So 1000m/121 </a:t>
            </a:r>
            <a:r>
              <a:rPr lang="en-US" sz="2200" b="1" dirty="0" err="1" smtClean="0"/>
              <a:t>bbl</a:t>
            </a:r>
            <a:r>
              <a:rPr lang="en-US" sz="2200" b="1" dirty="0" smtClean="0"/>
              <a:t> =8.26m means that for pumping 1 </a:t>
            </a:r>
            <a:r>
              <a:rPr lang="en-US" sz="2200" b="1" dirty="0" err="1" smtClean="0"/>
              <a:t>bbl</a:t>
            </a:r>
            <a:r>
              <a:rPr lang="en-US" sz="2200" b="1" dirty="0" smtClean="0"/>
              <a:t> in 7” liner covering 8.26m</a:t>
            </a:r>
            <a:endParaRPr lang="en-US" sz="2200" b="1" dirty="0"/>
          </a:p>
        </p:txBody>
      </p:sp>
      <p:pic>
        <p:nvPicPr>
          <p:cNvPr id="1026" name="Picture 2" descr="C:\Users\Ahmad\Downloads\pic of manual\well bor valu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93570"/>
            <a:ext cx="5881398" cy="134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138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371600"/>
            <a:ext cx="8839200" cy="5334000"/>
          </a:xfrm>
        </p:spPr>
        <p:txBody>
          <a:bodyPr/>
          <a:lstStyle/>
          <a:p>
            <a:pPr algn="l"/>
            <a:r>
              <a:rPr lang="en-US" sz="2400" b="1" dirty="0"/>
              <a:t>Annular Volume</a:t>
            </a:r>
          </a:p>
          <a:p>
            <a:pPr algn="l"/>
            <a:r>
              <a:rPr lang="en-US" sz="2400" b="1" dirty="0"/>
              <a:t>The Annular Volume is the volume of mud between the sides of the well bore and the outside of the Drill String. </a:t>
            </a:r>
          </a:p>
          <a:p>
            <a:pPr algn="l"/>
            <a:r>
              <a:rPr lang="en-US" sz="2400" b="1" dirty="0"/>
              <a:t> </a:t>
            </a:r>
            <a:r>
              <a:rPr lang="en-US" sz="2400" b="1" dirty="0" smtClean="0"/>
              <a:t>The </a:t>
            </a:r>
            <a:r>
              <a:rPr lang="en-US" sz="2400" b="1" dirty="0"/>
              <a:t>annular volume can be divided into three sections: </a:t>
            </a:r>
          </a:p>
          <a:p>
            <a:pPr algn="l"/>
            <a:r>
              <a:rPr lang="en-US" sz="2400" b="1" dirty="0"/>
              <a:t>1- Between the casing and drill pipe. </a:t>
            </a:r>
          </a:p>
          <a:p>
            <a:pPr algn="l"/>
            <a:r>
              <a:rPr lang="en-US" sz="2400" b="1" dirty="0"/>
              <a:t>2- Between the open hole and the drill pipe. </a:t>
            </a:r>
          </a:p>
          <a:p>
            <a:pPr algn="l"/>
            <a:r>
              <a:rPr lang="en-US" sz="2400" b="1" dirty="0"/>
              <a:t>3- Between the open hole and the drill collars. </a:t>
            </a:r>
          </a:p>
          <a:p>
            <a:pPr algn="l"/>
            <a:r>
              <a:rPr lang="en-US" sz="2400" b="1" dirty="0"/>
              <a:t> </a:t>
            </a:r>
            <a:r>
              <a:rPr lang="en-US" sz="2400" b="1" dirty="0" smtClean="0"/>
              <a:t>                      </a:t>
            </a:r>
            <a:r>
              <a:rPr lang="en-US" sz="2400" b="1" dirty="0"/>
              <a:t>				    </a:t>
            </a:r>
          </a:p>
          <a:p>
            <a:pPr algn="l"/>
            <a:endParaRPr lang="fa-IR"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953000"/>
            <a:ext cx="3352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932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71600"/>
            <a:ext cx="8839200" cy="5181600"/>
          </a:xfrm>
        </p:spPr>
        <p:txBody>
          <a:bodyPr/>
          <a:lstStyle/>
          <a:p>
            <a:pPr algn="l"/>
            <a:r>
              <a:rPr lang="en-US" sz="2400" b="1" i="1" dirty="0"/>
              <a:t>Example </a:t>
            </a:r>
          </a:p>
          <a:p>
            <a:pPr algn="l"/>
            <a:r>
              <a:rPr lang="en-US" sz="2400" b="1" dirty="0"/>
              <a:t>8243 </a:t>
            </a:r>
            <a:r>
              <a:rPr lang="en-US" sz="2400" b="1" dirty="0" err="1"/>
              <a:t>ft</a:t>
            </a:r>
            <a:r>
              <a:rPr lang="en-US" sz="2400" b="1" dirty="0"/>
              <a:t> of 5" drill pipe, 19.50 </a:t>
            </a:r>
            <a:r>
              <a:rPr lang="en-US" sz="2400" b="1" dirty="0" err="1"/>
              <a:t>Ibs</a:t>
            </a:r>
            <a:r>
              <a:rPr lang="en-US" sz="2400" b="1" dirty="0"/>
              <a:t>/</a:t>
            </a:r>
            <a:r>
              <a:rPr lang="en-US" sz="2400" b="1" dirty="0" err="1"/>
              <a:t>ft</a:t>
            </a:r>
            <a:r>
              <a:rPr lang="en-US" sz="2400" b="1" dirty="0"/>
              <a:t>, inside 8 1/2" hole. Calculate Annular volume around the pipe. </a:t>
            </a:r>
          </a:p>
          <a:p>
            <a:pPr algn="l"/>
            <a:r>
              <a:rPr lang="en-US" sz="2400" b="1" dirty="0"/>
              <a:t> </a:t>
            </a:r>
          </a:p>
          <a:p>
            <a:pPr algn="l"/>
            <a:r>
              <a:rPr lang="en-US" sz="2400" b="1" i="1" dirty="0"/>
              <a:t>Solution</a:t>
            </a:r>
            <a:endParaRPr lang="en-US" sz="2400" b="1" dirty="0"/>
          </a:p>
          <a:p>
            <a:pPr algn="l"/>
            <a:r>
              <a:rPr lang="en-US" sz="2400" b="1" dirty="0"/>
              <a:t> </a:t>
            </a:r>
          </a:p>
          <a:p>
            <a:pPr algn="l"/>
            <a:r>
              <a:rPr lang="en-US" sz="2400" b="1" dirty="0"/>
              <a:t>From formula: </a:t>
            </a:r>
          </a:p>
          <a:p>
            <a:pPr algn="l"/>
            <a:r>
              <a:rPr lang="en-US" sz="2400" b="1" dirty="0"/>
              <a:t>Annular Volume = (8.5­­</a:t>
            </a:r>
            <a:r>
              <a:rPr lang="en-US" sz="2400" b="1" baseline="30000" dirty="0"/>
              <a:t>2</a:t>
            </a:r>
            <a:r>
              <a:rPr lang="en-US" sz="2400" b="1" dirty="0"/>
              <a:t> -5</a:t>
            </a:r>
            <a:r>
              <a:rPr lang="en-US" sz="2400" b="1" baseline="30000" dirty="0"/>
              <a:t>2</a:t>
            </a:r>
            <a:r>
              <a:rPr lang="en-US" sz="2400" b="1" dirty="0"/>
              <a:t>)/1029= (72.25-25)/1029 = 0.0459 </a:t>
            </a:r>
            <a:r>
              <a:rPr lang="en-US" sz="2400" b="1" dirty="0" err="1"/>
              <a:t>bbls</a:t>
            </a:r>
            <a:r>
              <a:rPr lang="en-US" sz="2400" b="1" dirty="0"/>
              <a:t>/</a:t>
            </a:r>
            <a:r>
              <a:rPr lang="en-US" sz="2400" b="1" dirty="0" err="1"/>
              <a:t>ft</a:t>
            </a:r>
            <a:r>
              <a:rPr lang="en-US" sz="2400" b="1" dirty="0"/>
              <a:t> </a:t>
            </a:r>
          </a:p>
          <a:p>
            <a:pPr algn="l"/>
            <a:r>
              <a:rPr lang="en-US" sz="2400" b="1" dirty="0"/>
              <a:t>Total Annular Volume around the OP = 0.0459 . 8243 = 378 </a:t>
            </a:r>
            <a:r>
              <a:rPr lang="en-US" sz="2400" b="1" dirty="0" err="1"/>
              <a:t>bbls</a:t>
            </a:r>
            <a:r>
              <a:rPr lang="en-US" sz="2400" b="1" dirty="0"/>
              <a:t> </a:t>
            </a:r>
          </a:p>
          <a:p>
            <a:pPr algn="l"/>
            <a:r>
              <a:rPr lang="en-US" sz="2400" b="1" dirty="0"/>
              <a:t>The same method of calculations is applicable for the annular volume around the Drill Collars in the open hole. </a:t>
            </a:r>
          </a:p>
          <a:p>
            <a:endParaRPr lang="fa-IR" sz="2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3352800"/>
            <a:ext cx="21336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54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295400"/>
            <a:ext cx="8839200" cy="5334000"/>
          </a:xfrm>
          <a:solidFill>
            <a:schemeClr val="accent2"/>
          </a:solidFill>
        </p:spPr>
        <p:txBody>
          <a:bodyPr/>
          <a:lstStyle/>
          <a:p>
            <a:r>
              <a:rPr lang="en-US" sz="4000" b="1" dirty="0"/>
              <a:t>Kick </a:t>
            </a:r>
            <a:endParaRPr lang="en-US" sz="4000" b="1" dirty="0" smtClean="0"/>
          </a:p>
          <a:p>
            <a:pPr algn="l"/>
            <a:r>
              <a:rPr lang="en-US" sz="2800" b="1" dirty="0" smtClean="0"/>
              <a:t>A </a:t>
            </a:r>
            <a:r>
              <a:rPr lang="en-US" sz="2800" b="1" dirty="0"/>
              <a:t>kick is unplanned flow of formation fluid into the wellbore. The fluid may be either liquid or gas. When the unplanned flow becomes uncontrolled and undefeated then it develops a </a:t>
            </a:r>
            <a:r>
              <a:rPr lang="en-US" sz="2800" b="1" dirty="0">
                <a:solidFill>
                  <a:srgbClr val="FF0000"/>
                </a:solidFill>
              </a:rPr>
              <a:t>BLOW OUT</a:t>
            </a:r>
            <a:r>
              <a:rPr lang="en-US" sz="2800" b="1" dirty="0"/>
              <a:t>. </a:t>
            </a:r>
          </a:p>
          <a:p>
            <a:pPr algn="l"/>
            <a:r>
              <a:rPr lang="en-US" sz="2800" b="1" dirty="0"/>
              <a:t> </a:t>
            </a:r>
          </a:p>
          <a:p>
            <a:pPr algn="l"/>
            <a:r>
              <a:rPr lang="en-US" sz="2800" b="1" dirty="0"/>
              <a:t>If hydrostatic pressure of the drilling fluid is not kept above the formation pressure in the rocks being drilled, the formation fluids enter the well. For example, the only cause for a well to kick is when the formation pressure is greater than bottom hole pressure</a:t>
            </a:r>
            <a:endParaRPr lang="fa-IR" sz="2800" b="1" dirty="0"/>
          </a:p>
        </p:txBody>
      </p:sp>
    </p:spTree>
    <p:extLst>
      <p:ext uri="{BB962C8B-B14F-4D97-AF65-F5344CB8AC3E}">
        <p14:creationId xmlns:p14="http://schemas.microsoft.com/office/powerpoint/2010/main" val="1341084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9144000" cy="5486400"/>
          </a:xfrm>
        </p:spPr>
        <p:txBody>
          <a:bodyPr/>
          <a:lstStyle/>
          <a:p>
            <a:r>
              <a:rPr lang="en-US" sz="3600" b="1" i="1" dirty="0"/>
              <a:t>Causes of Induced Kicks </a:t>
            </a:r>
          </a:p>
          <a:p>
            <a:pPr lvl="0" algn="l"/>
            <a:endParaRPr lang="en-US" sz="2800" b="1" dirty="0" smtClean="0"/>
          </a:p>
          <a:p>
            <a:pPr algn="l"/>
            <a:r>
              <a:rPr lang="en-US" sz="2800" b="1" dirty="0" smtClean="0"/>
              <a:t>1-Not </a:t>
            </a:r>
            <a:r>
              <a:rPr lang="en-US" sz="2800" b="1" dirty="0"/>
              <a:t>filling the hole properly </a:t>
            </a:r>
            <a:endParaRPr lang="en-US" sz="2800" b="1" dirty="0" smtClean="0"/>
          </a:p>
          <a:p>
            <a:pPr algn="l"/>
            <a:r>
              <a:rPr lang="en-US" sz="2800" b="1" dirty="0" smtClean="0"/>
              <a:t>2-Gas </a:t>
            </a:r>
            <a:r>
              <a:rPr lang="en-US" sz="2800" b="1" dirty="0"/>
              <a:t>cut mud </a:t>
            </a:r>
          </a:p>
          <a:p>
            <a:pPr lvl="0" algn="l"/>
            <a:r>
              <a:rPr lang="en-US" sz="2800" b="1" dirty="0" smtClean="0"/>
              <a:t>3-Swabbing </a:t>
            </a:r>
            <a:endParaRPr lang="en-US" sz="2800" b="1" dirty="0"/>
          </a:p>
          <a:p>
            <a:pPr lvl="0" algn="l"/>
            <a:r>
              <a:rPr lang="en-US" sz="2800" b="1" dirty="0" smtClean="0"/>
              <a:t>4-Surging </a:t>
            </a:r>
            <a:endParaRPr lang="en-US" sz="2800" b="1" dirty="0"/>
          </a:p>
          <a:p>
            <a:pPr lvl="0" algn="l"/>
            <a:r>
              <a:rPr lang="en-US" sz="2800" b="1" dirty="0" smtClean="0"/>
              <a:t>5-Mud </a:t>
            </a:r>
            <a:r>
              <a:rPr lang="en-US" sz="2800" b="1" dirty="0"/>
              <a:t>weight too low </a:t>
            </a:r>
          </a:p>
          <a:p>
            <a:pPr algn="l"/>
            <a:r>
              <a:rPr lang="en-US" sz="2800" b="1" dirty="0" smtClean="0"/>
              <a:t>6-Drilling </a:t>
            </a:r>
            <a:r>
              <a:rPr lang="en-US" sz="2800" b="1" dirty="0"/>
              <a:t>break not handled properly </a:t>
            </a:r>
            <a:endParaRPr lang="fa-IR" sz="2800" b="1" dirty="0"/>
          </a:p>
        </p:txBody>
      </p:sp>
    </p:spTree>
    <p:extLst>
      <p:ext uri="{BB962C8B-B14F-4D97-AF65-F5344CB8AC3E}">
        <p14:creationId xmlns:p14="http://schemas.microsoft.com/office/powerpoint/2010/main" val="3973318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971" y="1066800"/>
            <a:ext cx="9067800" cy="5562600"/>
          </a:xfrm>
        </p:spPr>
        <p:txBody>
          <a:bodyPr/>
          <a:lstStyle/>
          <a:p>
            <a:r>
              <a:rPr lang="en-US" sz="2800" b="1" i="1" dirty="0"/>
              <a:t>Not Filling </a:t>
            </a:r>
            <a:r>
              <a:rPr lang="en-US" sz="2800" b="1" i="1" dirty="0" smtClean="0"/>
              <a:t>The </a:t>
            </a:r>
            <a:r>
              <a:rPr lang="en-US" sz="2800" b="1" i="1" dirty="0"/>
              <a:t>Hole </a:t>
            </a:r>
            <a:r>
              <a:rPr lang="en-US" sz="2800" b="1" i="1" dirty="0" smtClean="0"/>
              <a:t>Properly</a:t>
            </a:r>
          </a:p>
          <a:p>
            <a:pPr algn="l"/>
            <a:r>
              <a:rPr lang="en-US" sz="2400" b="1" dirty="0" smtClean="0"/>
              <a:t> </a:t>
            </a:r>
            <a:r>
              <a:rPr lang="en-US" sz="2400" b="1" dirty="0"/>
              <a:t>Improperly filling the hole during trips is another predominant cause of kicks. As the drill pipe is pulled out of the hole the mud level falls due to the fact that the drill pipe steel had displaced some amount of mud. With the pipe no longer in the hole, the mud must fill the spaces where the pipe had been. Therefore, the overall mud level decreases, and as a consequence, the hydrostatic pressure of the mud also decreases due to a shorter column or head. </a:t>
            </a:r>
            <a:endParaRPr lang="en-US" sz="2400" b="1" dirty="0" smtClean="0"/>
          </a:p>
          <a:p>
            <a:r>
              <a:rPr lang="en-US" sz="2400" b="1" i="1" dirty="0"/>
              <a:t> </a:t>
            </a:r>
            <a:r>
              <a:rPr lang="en-US" sz="2800" b="1" i="1" dirty="0"/>
              <a:t>Gas Cut Mud</a:t>
            </a:r>
            <a:endParaRPr lang="en-US" sz="2400" b="1" i="1" dirty="0"/>
          </a:p>
          <a:p>
            <a:pPr algn="l"/>
            <a:r>
              <a:rPr lang="en-US" sz="2400" b="1" dirty="0"/>
              <a:t>Gas and saltwater contaminated mud will occasionally cause a kick although this occurrence is rare. The mud cutting is usually that which is obtained from the core volume cut by the bit and released into the mud system. As the gas is circulated to the surface, it may expand and reduce the overall hydrostatic pressure to a point sufficient to allow a kick to occur </a:t>
            </a:r>
          </a:p>
          <a:p>
            <a:pPr algn="l"/>
            <a:endParaRPr lang="en-US" sz="2400" b="1" dirty="0"/>
          </a:p>
        </p:txBody>
      </p:sp>
    </p:spTree>
    <p:extLst>
      <p:ext uri="{BB962C8B-B14F-4D97-AF65-F5344CB8AC3E}">
        <p14:creationId xmlns:p14="http://schemas.microsoft.com/office/powerpoint/2010/main" val="190118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400" y="1066800"/>
            <a:ext cx="9321800" cy="5638800"/>
          </a:xfrm>
        </p:spPr>
        <p:txBody>
          <a:bodyPr/>
          <a:lstStyle/>
          <a:p>
            <a:r>
              <a:rPr lang="en-US" sz="2800" b="1" dirty="0"/>
              <a:t> </a:t>
            </a:r>
            <a:r>
              <a:rPr lang="en-US" sz="2800" b="1" i="1" dirty="0" smtClean="0"/>
              <a:t>Swabbing</a:t>
            </a:r>
            <a:endParaRPr lang="en-US" sz="2800" b="1" i="1" dirty="0"/>
          </a:p>
          <a:p>
            <a:pPr algn="l"/>
            <a:r>
              <a:rPr lang="en-US" sz="2400" b="1" dirty="0"/>
              <a:t>Swab pressures are pressures created by pulling the drill string from the borehole. The swab pressure is a negative pressure and reduces the effective hydrostatic pressure through the hole. If this pressure reduction is large enough to lower the effective hydrostatic pressure </a:t>
            </a:r>
            <a:r>
              <a:rPr lang="en-US" sz="2400" b="1" dirty="0" smtClean="0"/>
              <a:t>to </a:t>
            </a:r>
            <a:r>
              <a:rPr lang="en-US" sz="2400" b="1" dirty="0"/>
              <a:t>a value below the formation pressure, then a kick potential situation has been developed</a:t>
            </a:r>
            <a:endParaRPr lang="fa-IR" sz="2400" b="1" dirty="0"/>
          </a:p>
          <a:p>
            <a:r>
              <a:rPr lang="en-US" sz="2800" b="1" i="1" dirty="0"/>
              <a:t>Surging "Lost </a:t>
            </a:r>
            <a:r>
              <a:rPr lang="en-US" sz="2800" b="1" i="1" dirty="0" smtClean="0"/>
              <a:t>Of </a:t>
            </a:r>
            <a:r>
              <a:rPr lang="en-US" sz="2800" b="1" i="1" dirty="0"/>
              <a:t>Circulation" </a:t>
            </a:r>
          </a:p>
          <a:p>
            <a:pPr algn="l"/>
            <a:r>
              <a:rPr lang="en-US" sz="2400" b="1" dirty="0"/>
              <a:t>Surging is the opposite of swabbing. It occurs when the downward motion of the drill string is adding to wellbore pressure, rather than reducing it. However, both problems are brought on by failing to maintain the proper balance between hydrostatic and formation pressures. Surging can create fracturing, which can lead to a condition known as "lost circulation". Surging is created by running drill string into the hole too rapidly</a:t>
            </a:r>
          </a:p>
          <a:p>
            <a:pPr algn="l"/>
            <a:endParaRPr lang="fa-IR" sz="2400" b="1" dirty="0"/>
          </a:p>
        </p:txBody>
      </p:sp>
    </p:spTree>
    <p:extLst>
      <p:ext uri="{BB962C8B-B14F-4D97-AF65-F5344CB8AC3E}">
        <p14:creationId xmlns:p14="http://schemas.microsoft.com/office/powerpoint/2010/main" val="3484192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19200"/>
            <a:ext cx="9220200" cy="5486400"/>
          </a:xfrm>
        </p:spPr>
        <p:txBody>
          <a:bodyPr/>
          <a:lstStyle/>
          <a:p>
            <a:r>
              <a:rPr lang="en-US" sz="2000" b="1" dirty="0" smtClean="0"/>
              <a:t>Why </a:t>
            </a:r>
            <a:r>
              <a:rPr lang="en-US" sz="2000" b="1" dirty="0"/>
              <a:t>Well Control is needed?</a:t>
            </a:r>
          </a:p>
          <a:p>
            <a:pPr lvl="0" algn="l"/>
            <a:r>
              <a:rPr lang="en-US" sz="2000" b="1" dirty="0"/>
              <a:t>It is very well known that the blowouts are costing the oil industry millions of dollars each year, however, if we define the blowout as an uncontrolled or undefeated kick, this leads us to say that, kicks practically costs the industry not less than that, since the biggest fire is seated by a small spark.</a:t>
            </a:r>
          </a:p>
          <a:p>
            <a:pPr algn="l"/>
            <a:r>
              <a:rPr lang="en-US" sz="2000" b="1" dirty="0"/>
              <a:t> </a:t>
            </a:r>
            <a:r>
              <a:rPr lang="en-US" sz="2000" b="1" dirty="0" smtClean="0"/>
              <a:t>The </a:t>
            </a:r>
            <a:r>
              <a:rPr lang="en-US" sz="2000" b="1" dirty="0"/>
              <a:t>most critical concern in this approach is the human factor in the case of a blowout before it comes to capital losses it could cause loss of lives, and then the losses can’t be measured since the human life is un-measurable, especially for the family of the victims.</a:t>
            </a:r>
          </a:p>
          <a:p>
            <a:pPr algn="l"/>
            <a:r>
              <a:rPr lang="en-US" sz="2000" b="1" dirty="0"/>
              <a:t> </a:t>
            </a:r>
            <a:r>
              <a:rPr lang="en-US" sz="2000" b="1" dirty="0" smtClean="0"/>
              <a:t>Blowout </a:t>
            </a:r>
            <a:r>
              <a:rPr lang="en-US" sz="2000" b="1" dirty="0"/>
              <a:t>does not happen suddenly, it has a start and potentials, it should be noted that more than one member of the drilling crew did not perform his work properly. The causes of blow out have been ignored as well as the warning signs were not noticed on time. This leads us to refer again to human factor (errors or negligence).</a:t>
            </a:r>
          </a:p>
          <a:p>
            <a:pPr algn="l"/>
            <a:r>
              <a:rPr lang="en-US" sz="2000" b="1" dirty="0"/>
              <a:t> </a:t>
            </a:r>
            <a:r>
              <a:rPr lang="en-US" sz="2000" b="1" dirty="0" smtClean="0"/>
              <a:t>To </a:t>
            </a:r>
            <a:r>
              <a:rPr lang="en-US" sz="2000" b="1" dirty="0"/>
              <a:t>improve the awareness and minimize the errors, </a:t>
            </a:r>
            <a:r>
              <a:rPr lang="en-US" sz="2000" b="1" i="1" dirty="0"/>
              <a:t>Well control Training Program</a:t>
            </a:r>
            <a:r>
              <a:rPr lang="en-US" sz="2000" b="1" dirty="0"/>
              <a:t> should be set to sharpen the skill of the drilling crew and encourage them to react before the problem takes place. </a:t>
            </a:r>
            <a:endParaRPr lang="fa-IR" sz="2000" b="1" dirty="0"/>
          </a:p>
        </p:txBody>
      </p:sp>
    </p:spTree>
    <p:extLst>
      <p:ext uri="{BB962C8B-B14F-4D97-AF65-F5344CB8AC3E}">
        <p14:creationId xmlns:p14="http://schemas.microsoft.com/office/powerpoint/2010/main" val="3608532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219200"/>
            <a:ext cx="9144000" cy="5638800"/>
          </a:xfrm>
        </p:spPr>
        <p:txBody>
          <a:bodyPr/>
          <a:lstStyle/>
          <a:p>
            <a:r>
              <a:rPr lang="en-US" sz="2800" b="1" i="1" dirty="0"/>
              <a:t>Mud Weight Too Low </a:t>
            </a:r>
          </a:p>
          <a:p>
            <a:pPr algn="l"/>
            <a:r>
              <a:rPr lang="en-US" sz="2400" b="1" dirty="0"/>
              <a:t>Insufficient mud weight is one of the predominant causes of kicks. In this case, a permeable zone was drilled while using a mud weight that exerted less pressure than the formation pressure within the pay zone. As a result of this pressure imbalance, fluids begin to flow into the wellbore and the kick occurs.</a:t>
            </a:r>
          </a:p>
          <a:p>
            <a:r>
              <a:rPr lang="en-US" sz="2400" b="1" dirty="0"/>
              <a:t> </a:t>
            </a:r>
            <a:r>
              <a:rPr lang="en-US" b="1" dirty="0" smtClean="0"/>
              <a:t>Drilling </a:t>
            </a:r>
            <a:r>
              <a:rPr lang="en-US" b="1" dirty="0"/>
              <a:t>Break Not Handled Properly</a:t>
            </a:r>
            <a:endParaRPr lang="en-US" sz="2800" b="1" dirty="0"/>
          </a:p>
          <a:p>
            <a:pPr algn="l"/>
            <a:r>
              <a:rPr lang="en-US" sz="2400" b="1" dirty="0"/>
              <a:t>Drilling break is a sharp increase in the bit penetration rate, it could be a serious cause of kick if not handled properly. It is recommended to drill up to 5' in the formation and to carry out flow check, if the well is flowing then a bottom up circulation should be perform. In case of exploration well drilling, if the drilling break occurs, it is recommended to circulate bottoms up after the flow check whether the well is flowing or not. </a:t>
            </a:r>
          </a:p>
          <a:p>
            <a:pPr algn="l"/>
            <a:r>
              <a:rPr lang="en-US" sz="2400" b="1" dirty="0"/>
              <a:t> </a:t>
            </a:r>
          </a:p>
          <a:p>
            <a:pPr algn="l"/>
            <a:endParaRPr lang="fa-IR" sz="2400" b="1" dirty="0"/>
          </a:p>
        </p:txBody>
      </p:sp>
    </p:spTree>
    <p:extLst>
      <p:ext uri="{BB962C8B-B14F-4D97-AF65-F5344CB8AC3E}">
        <p14:creationId xmlns:p14="http://schemas.microsoft.com/office/powerpoint/2010/main" val="3820619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765175"/>
          </a:xfrm>
        </p:spPr>
        <p:txBody>
          <a:bodyPr/>
          <a:lstStyle/>
          <a:p>
            <a:r>
              <a:rPr lang="en-US" sz="3200" b="1" i="1" dirty="0"/>
              <a:t>Warning Signs of Kicks</a:t>
            </a:r>
            <a:r>
              <a:rPr lang="en-US" sz="3200" b="1" i="1" u="sng" dirty="0"/>
              <a:t> </a:t>
            </a:r>
            <a:endParaRPr lang="fa-IR" sz="3200" i="1" dirty="0"/>
          </a:p>
        </p:txBody>
      </p:sp>
      <p:sp>
        <p:nvSpPr>
          <p:cNvPr id="3" name="Subtitle 2"/>
          <p:cNvSpPr>
            <a:spLocks noGrp="1"/>
          </p:cNvSpPr>
          <p:nvPr>
            <p:ph type="subTitle" idx="1"/>
          </p:nvPr>
        </p:nvSpPr>
        <p:spPr>
          <a:xfrm>
            <a:off x="228600" y="1981200"/>
            <a:ext cx="8763000" cy="4724400"/>
          </a:xfrm>
        </p:spPr>
        <p:txBody>
          <a:bodyPr/>
          <a:lstStyle/>
          <a:p>
            <a:pPr marL="342900" lvl="0" indent="-342900" algn="l">
              <a:buFont typeface="Arial" pitchFamily="34" charset="0"/>
              <a:buChar char="•"/>
            </a:pPr>
            <a:r>
              <a:rPr lang="en-US" sz="2400" b="1" dirty="0" smtClean="0"/>
              <a:t>Flow </a:t>
            </a:r>
            <a:r>
              <a:rPr lang="en-US" sz="2400" b="1" dirty="0"/>
              <a:t>Rate Increase</a:t>
            </a:r>
          </a:p>
          <a:p>
            <a:pPr marL="342900" indent="-342900" algn="l">
              <a:buFont typeface="Arial" pitchFamily="34" charset="0"/>
              <a:buChar char="•"/>
            </a:pPr>
            <a:r>
              <a:rPr lang="en-US" sz="2400" b="1" dirty="0" smtClean="0"/>
              <a:t>Pit Volume Increase </a:t>
            </a:r>
          </a:p>
          <a:p>
            <a:pPr marL="342900" lvl="0" indent="-342900" algn="l">
              <a:buFont typeface="Arial" pitchFamily="34" charset="0"/>
              <a:buChar char="•"/>
            </a:pPr>
            <a:r>
              <a:rPr lang="en-US" sz="2400" b="1" dirty="0"/>
              <a:t>Flowing Well With Pumps Off </a:t>
            </a:r>
          </a:p>
          <a:p>
            <a:pPr marL="342900" lvl="0" indent="-342900" algn="l">
              <a:buFont typeface="Arial" pitchFamily="34" charset="0"/>
              <a:buChar char="•"/>
            </a:pPr>
            <a:r>
              <a:rPr lang="en-US" sz="2400" b="1" dirty="0"/>
              <a:t>Pump Pressure Decrease and Pump Stroke Increase </a:t>
            </a:r>
          </a:p>
          <a:p>
            <a:pPr marL="342900" lvl="0" indent="-342900" algn="l">
              <a:buFont typeface="Arial" pitchFamily="34" charset="0"/>
              <a:buChar char="•"/>
            </a:pPr>
            <a:r>
              <a:rPr lang="en-US" sz="2400" b="1" dirty="0"/>
              <a:t>String Weight Change </a:t>
            </a:r>
          </a:p>
          <a:p>
            <a:pPr marL="342900" lvl="0" indent="-342900" algn="l">
              <a:buFont typeface="Arial" pitchFamily="34" charset="0"/>
              <a:buChar char="•"/>
            </a:pPr>
            <a:r>
              <a:rPr lang="en-US" sz="2400" b="1" dirty="0"/>
              <a:t>Drilling Break </a:t>
            </a:r>
          </a:p>
          <a:p>
            <a:pPr marL="342900" lvl="0" indent="-342900" algn="l">
              <a:buFont typeface="Arial" pitchFamily="34" charset="0"/>
              <a:buChar char="•"/>
            </a:pPr>
            <a:r>
              <a:rPr lang="en-US" sz="2400" b="1" dirty="0"/>
              <a:t>Gas Cut Mud </a:t>
            </a:r>
          </a:p>
          <a:p>
            <a:pPr algn="l"/>
            <a:endParaRPr lang="fa-IR" sz="2400" b="1" dirty="0"/>
          </a:p>
        </p:txBody>
      </p:sp>
    </p:spTree>
    <p:extLst>
      <p:ext uri="{BB962C8B-B14F-4D97-AF65-F5344CB8AC3E}">
        <p14:creationId xmlns:p14="http://schemas.microsoft.com/office/powerpoint/2010/main" val="3156284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1"/>
            <a:ext cx="7772400" cy="685800"/>
          </a:xfrm>
        </p:spPr>
        <p:txBody>
          <a:bodyPr/>
          <a:lstStyle/>
          <a:p>
            <a:r>
              <a:rPr lang="en-US" b="1" dirty="0" smtClean="0"/>
              <a:t>Well Killing Method</a:t>
            </a:r>
            <a:endParaRPr lang="fa-IR" b="1" dirty="0"/>
          </a:p>
        </p:txBody>
      </p:sp>
      <p:sp>
        <p:nvSpPr>
          <p:cNvPr id="3" name="Subtitle 2"/>
          <p:cNvSpPr>
            <a:spLocks noGrp="1"/>
          </p:cNvSpPr>
          <p:nvPr>
            <p:ph type="subTitle" idx="1"/>
          </p:nvPr>
        </p:nvSpPr>
        <p:spPr>
          <a:xfrm>
            <a:off x="0" y="1981200"/>
            <a:ext cx="8839200" cy="4876800"/>
          </a:xfrm>
        </p:spPr>
        <p:txBody>
          <a:bodyPr/>
          <a:lstStyle/>
          <a:p>
            <a:r>
              <a:rPr lang="en-US" dirty="0" smtClean="0"/>
              <a:t>All well killing method use a common principle</a:t>
            </a:r>
          </a:p>
          <a:p>
            <a:pPr algn="l"/>
            <a:r>
              <a:rPr lang="en-US" dirty="0" smtClean="0"/>
              <a:t>Maintain a minimum constant bottom hole pressure equal to or greater than the formation pressure while circulating out the formation influx to regain control of the well :</a:t>
            </a:r>
          </a:p>
          <a:p>
            <a:pPr algn="l"/>
            <a:r>
              <a:rPr lang="en-US" dirty="0" smtClean="0">
                <a:solidFill>
                  <a:srgbClr val="FF0000"/>
                </a:solidFill>
              </a:rPr>
              <a:t>MW </a:t>
            </a:r>
            <a:r>
              <a:rPr lang="en-US" sz="1600" dirty="0" smtClean="0">
                <a:solidFill>
                  <a:srgbClr val="FF0000"/>
                </a:solidFill>
              </a:rPr>
              <a:t>kill </a:t>
            </a:r>
            <a:r>
              <a:rPr lang="en-US" dirty="0" smtClean="0">
                <a:solidFill>
                  <a:srgbClr val="FF0000"/>
                </a:solidFill>
              </a:rPr>
              <a:t>=Surface pressure </a:t>
            </a:r>
            <a:r>
              <a:rPr lang="en-US" sz="1800" dirty="0" smtClean="0">
                <a:solidFill>
                  <a:srgbClr val="FF0000"/>
                </a:solidFill>
              </a:rPr>
              <a:t>psi</a:t>
            </a:r>
            <a:r>
              <a:rPr lang="en-US" dirty="0" smtClean="0">
                <a:solidFill>
                  <a:srgbClr val="FF0000"/>
                </a:solidFill>
              </a:rPr>
              <a:t>/0.052*TVD </a:t>
            </a:r>
            <a:r>
              <a:rPr lang="en-US" sz="1800" dirty="0" err="1" smtClean="0">
                <a:solidFill>
                  <a:srgbClr val="FF0000"/>
                </a:solidFill>
              </a:rPr>
              <a:t>ft</a:t>
            </a:r>
            <a:r>
              <a:rPr lang="en-US" dirty="0" smtClean="0">
                <a:solidFill>
                  <a:srgbClr val="FF0000"/>
                </a:solidFill>
              </a:rPr>
              <a:t> +MW </a:t>
            </a:r>
            <a:r>
              <a:rPr lang="en-US" sz="1200" dirty="0" smtClean="0">
                <a:solidFill>
                  <a:srgbClr val="FF0000"/>
                </a:solidFill>
              </a:rPr>
              <a:t>Original</a:t>
            </a:r>
          </a:p>
          <a:p>
            <a:pPr algn="l"/>
            <a:r>
              <a:rPr lang="en-US" dirty="0" smtClean="0"/>
              <a:t>1-Volumetric method</a:t>
            </a:r>
          </a:p>
          <a:p>
            <a:pPr algn="l"/>
            <a:r>
              <a:rPr lang="en-US" dirty="0" smtClean="0"/>
              <a:t>2-Lubricate and bleed</a:t>
            </a:r>
          </a:p>
          <a:p>
            <a:pPr algn="l"/>
            <a:r>
              <a:rPr lang="en-US" dirty="0" smtClean="0"/>
              <a:t>3-Bullhead</a:t>
            </a:r>
          </a:p>
        </p:txBody>
      </p:sp>
    </p:spTree>
    <p:extLst>
      <p:ext uri="{BB962C8B-B14F-4D97-AF65-F5344CB8AC3E}">
        <p14:creationId xmlns:p14="http://schemas.microsoft.com/office/powerpoint/2010/main" val="960935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8915400" cy="5486400"/>
          </a:xfrm>
        </p:spPr>
        <p:txBody>
          <a:bodyPr/>
          <a:lstStyle/>
          <a:p>
            <a:pPr algn="l"/>
            <a:r>
              <a:rPr lang="en-US" b="1" dirty="0" smtClean="0"/>
              <a:t>Volumetric method</a:t>
            </a:r>
          </a:p>
          <a:p>
            <a:pPr algn="l"/>
            <a:r>
              <a:rPr lang="en-US" sz="2800" dirty="0" smtClean="0"/>
              <a:t>The volumetric method is a non circulation well kill method and can be used only if the influx can migrate up.</a:t>
            </a:r>
          </a:p>
          <a:p>
            <a:pPr algn="l"/>
            <a:r>
              <a:rPr lang="en-US" b="1" dirty="0" smtClean="0"/>
              <a:t>Lubricate and bleed</a:t>
            </a:r>
          </a:p>
          <a:p>
            <a:pPr algn="l"/>
            <a:r>
              <a:rPr lang="en-US" sz="2800" dirty="0" smtClean="0"/>
              <a:t>The gas an associated casing pressure is bleed off and replace with fluid keeping the BHP constant.</a:t>
            </a:r>
            <a:endParaRPr lang="en-US" dirty="0" smtClean="0"/>
          </a:p>
          <a:p>
            <a:pPr algn="l"/>
            <a:r>
              <a:rPr lang="en-US" b="1" dirty="0" smtClean="0"/>
              <a:t>Bullhead</a:t>
            </a:r>
          </a:p>
          <a:p>
            <a:pPr algn="l"/>
            <a:r>
              <a:rPr lang="en-US" sz="2800" dirty="0" smtClean="0"/>
              <a:t>The formation influx pumped back to reservoir .it is common well killing method can be use.</a:t>
            </a:r>
            <a:endParaRPr lang="en-US" sz="2800" dirty="0"/>
          </a:p>
          <a:p>
            <a:pPr algn="l"/>
            <a:endParaRPr lang="fa-IR" sz="2800" dirty="0"/>
          </a:p>
        </p:txBody>
      </p:sp>
    </p:spTree>
    <p:extLst>
      <p:ext uri="{BB962C8B-B14F-4D97-AF65-F5344CB8AC3E}">
        <p14:creationId xmlns:p14="http://schemas.microsoft.com/office/powerpoint/2010/main" val="469739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458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688975"/>
          </a:xfrm>
        </p:spPr>
        <p:txBody>
          <a:bodyPr/>
          <a:lstStyle/>
          <a:p>
            <a:r>
              <a:rPr lang="en-US" b="1" dirty="0" smtClean="0"/>
              <a:t>Function</a:t>
            </a:r>
            <a:endParaRPr lang="fa-IR" b="1" dirty="0"/>
          </a:p>
        </p:txBody>
      </p:sp>
      <p:sp>
        <p:nvSpPr>
          <p:cNvPr id="6" name="Rectangle 6"/>
          <p:cNvSpPr>
            <a:spLocks noGrp="1" noChangeArrowheads="1"/>
          </p:cNvSpPr>
          <p:nvPr>
            <p:ph type="subTitle" idx="1"/>
          </p:nvPr>
        </p:nvSpPr>
        <p:spPr bwMode="hidden">
          <a:xfrm>
            <a:off x="152400" y="1981200"/>
            <a:ext cx="8839200" cy="40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i="1" dirty="0" smtClean="0"/>
              <a:t>Blind</a:t>
            </a:r>
            <a:r>
              <a:rPr lang="en-US" altLang="zh-CN" sz="2800" b="1" i="1" dirty="0"/>
              <a:t>/</a:t>
            </a:r>
            <a:r>
              <a:rPr lang="en-US" altLang="zh-CN" sz="2800" b="1" i="1" dirty="0" smtClean="0"/>
              <a:t>Shear Assembly</a:t>
            </a:r>
          </a:p>
          <a:p>
            <a:pPr algn="l"/>
            <a:r>
              <a:rPr lang="en-US" altLang="zh-CN" sz="2000" b="1" i="1" dirty="0"/>
              <a:t>Blind : operates the Blind Rams that have seals to isolate well bore fluids and contain pressure when there is no coiled tubing in the BOP.</a:t>
            </a:r>
          </a:p>
          <a:p>
            <a:pPr algn="l"/>
            <a:r>
              <a:rPr lang="en-US" altLang="zh-CN" sz="2000" b="1" i="1" dirty="0" smtClean="0"/>
              <a:t>Shear</a:t>
            </a:r>
            <a:r>
              <a:rPr lang="en-US" altLang="zh-CN" sz="2000" b="1" i="1" dirty="0"/>
              <a:t>: the shear rams have cutter blades to cut through coiled tubing, </a:t>
            </a:r>
            <a:r>
              <a:rPr lang="en-US" altLang="zh-CN" sz="2000" b="1" i="1" dirty="0" smtClean="0"/>
              <a:t>wire line </a:t>
            </a:r>
            <a:r>
              <a:rPr lang="en-US" altLang="zh-CN" sz="2000" b="1" i="1" dirty="0"/>
              <a:t>and cable.</a:t>
            </a:r>
          </a:p>
          <a:p>
            <a:pPr algn="l"/>
            <a:r>
              <a:rPr lang="en-US" altLang="zh-CN" sz="2800" b="1" i="1" dirty="0" smtClean="0"/>
              <a:t>Pipe</a:t>
            </a:r>
            <a:r>
              <a:rPr lang="en-US" altLang="zh-CN" sz="2800" b="1" i="1" dirty="0"/>
              <a:t>/ Slip </a:t>
            </a:r>
            <a:r>
              <a:rPr lang="en-US" altLang="zh-CN" sz="2800" b="1" i="1" dirty="0" smtClean="0"/>
              <a:t>assembly</a:t>
            </a:r>
            <a:endParaRPr lang="en-US" altLang="zh-CN" sz="2800" b="1" i="1" dirty="0"/>
          </a:p>
          <a:p>
            <a:pPr algn="l"/>
            <a:r>
              <a:rPr lang="en-US" altLang="zh-CN" sz="2000" b="1" i="1" dirty="0"/>
              <a:t>Pipe: Operates the Pipe Rams that seal around the coiled tubing to isolate well bore fluids </a:t>
            </a:r>
            <a:r>
              <a:rPr lang="en-US" altLang="zh-CN" sz="2000" b="1" i="1" dirty="0" smtClean="0"/>
              <a:t>and contain </a:t>
            </a:r>
            <a:r>
              <a:rPr lang="en-US" altLang="zh-CN" sz="2000" b="1" i="1" dirty="0"/>
              <a:t>pressure.</a:t>
            </a:r>
          </a:p>
          <a:p>
            <a:pPr algn="l"/>
            <a:r>
              <a:rPr lang="en-US" altLang="zh-CN" sz="2000" b="1" i="1" dirty="0" smtClean="0"/>
              <a:t>Slip : Operates </a:t>
            </a:r>
            <a:r>
              <a:rPr lang="en-US" altLang="zh-CN" sz="2000" b="1" i="1" dirty="0"/>
              <a:t>the Slip Rams that have slip inserts to grip the coiled tubing and support the weight of the tubing hanging below it (some of these are bidirectional </a:t>
            </a:r>
            <a:r>
              <a:rPr lang="en-US" altLang="zh-CN" sz="2000" b="1" i="1" dirty="0" smtClean="0"/>
              <a:t>and prevent </a:t>
            </a:r>
            <a:r>
              <a:rPr lang="en-US" altLang="zh-CN" sz="2000" b="1" i="1" dirty="0"/>
              <a:t>the coiled tubing from moving upward).</a:t>
            </a:r>
          </a:p>
        </p:txBody>
      </p:sp>
    </p:spTree>
    <p:extLst>
      <p:ext uri="{BB962C8B-B14F-4D97-AF65-F5344CB8AC3E}">
        <p14:creationId xmlns:p14="http://schemas.microsoft.com/office/powerpoint/2010/main" val="2380766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533400"/>
          </a:xfrm>
        </p:spPr>
        <p:txBody>
          <a:bodyPr/>
          <a:lstStyle/>
          <a:p>
            <a:r>
              <a:rPr lang="en-US" sz="4800" b="1" dirty="0" smtClean="0"/>
              <a:t>Flange</a:t>
            </a:r>
            <a:endParaRPr lang="fa-IR" sz="4800" b="1" dirty="0"/>
          </a:p>
        </p:txBody>
      </p:sp>
      <p:sp>
        <p:nvSpPr>
          <p:cNvPr id="3" name="Subtitle 2"/>
          <p:cNvSpPr>
            <a:spLocks noGrp="1"/>
          </p:cNvSpPr>
          <p:nvPr>
            <p:ph type="subTitle" idx="1"/>
          </p:nvPr>
        </p:nvSpPr>
        <p:spPr>
          <a:xfrm>
            <a:off x="0" y="1676400"/>
            <a:ext cx="9144000" cy="5029200"/>
          </a:xfrm>
          <a:solidFill>
            <a:schemeClr val="accent2"/>
          </a:solidFill>
          <a:ln>
            <a:solidFill>
              <a:schemeClr val="accent1"/>
            </a:solidFill>
          </a:ln>
        </p:spPr>
        <p:txBody>
          <a:bodyPr/>
          <a:lstStyle/>
          <a:p>
            <a:pPr algn="l"/>
            <a:r>
              <a:rPr lang="en-US" sz="2200" b="1" dirty="0"/>
              <a:t>There are many different flange standards to be found worldwide. To allow easy functionality and inter-changeability, these are designed to have </a:t>
            </a:r>
            <a:r>
              <a:rPr lang="en-US" sz="2200" b="1" dirty="0" smtClean="0"/>
              <a:t>standardized </a:t>
            </a:r>
            <a:r>
              <a:rPr lang="en-US" sz="2200" b="1" dirty="0"/>
              <a:t>dimensions. Common world standards include ASA/ANSI/ASME (USA), PN/DIN (European), BS10 (British/Australian), and JIS/KS (Japanese/Korean).typically made from forged materials and have machined surfaces. B16.5 refers to nominal pipe sizes (NPS) from ½" to 24". B16.47 covers NPSs from 26" to 60". Each specification further delineates </a:t>
            </a:r>
            <a:r>
              <a:rPr lang="en-US" sz="2200" b="1" dirty="0" smtClean="0"/>
              <a:t>flanges </a:t>
            </a:r>
            <a:r>
              <a:rPr lang="en-US" sz="2200" b="1" dirty="0"/>
              <a:t>into pressure classes. These pressure classes also have differing </a:t>
            </a:r>
            <a:r>
              <a:rPr lang="en-US" sz="2200" b="1" dirty="0">
                <a:hlinkClick r:id="rId2" tooltip="Pressure"/>
              </a:rPr>
              <a:t>pressure</a:t>
            </a:r>
            <a:r>
              <a:rPr lang="en-US" sz="2200" b="1" dirty="0"/>
              <a:t> and </a:t>
            </a:r>
            <a:r>
              <a:rPr lang="en-US" sz="2200" b="1" dirty="0">
                <a:hlinkClick r:id="rId3" tooltip="Temperature"/>
              </a:rPr>
              <a:t>temperature</a:t>
            </a:r>
            <a:r>
              <a:rPr lang="en-US" sz="2200" b="1" dirty="0"/>
              <a:t> ratings for different </a:t>
            </a:r>
            <a:r>
              <a:rPr lang="en-US" sz="2200" b="1" dirty="0" smtClean="0"/>
              <a:t>materials.</a:t>
            </a:r>
          </a:p>
          <a:p>
            <a:pPr algn="l"/>
            <a:r>
              <a:rPr lang="en-US" sz="2200" b="1" dirty="0"/>
              <a:t>The flange faces are also made to standardized dimensions and are typically "flat face", "raised face", </a:t>
            </a:r>
            <a:r>
              <a:rPr lang="en-US" sz="2200" b="1" dirty="0" smtClean="0"/>
              <a:t>“tongue</a:t>
            </a:r>
            <a:r>
              <a:rPr lang="en-US" sz="2200" b="1" dirty="0" smtClean="0">
                <a:solidFill>
                  <a:schemeClr val="bg1">
                    <a:lumMod val="75000"/>
                  </a:schemeClr>
                </a:solidFill>
              </a:rPr>
              <a:t> </a:t>
            </a:r>
            <a:r>
              <a:rPr lang="en-US" sz="2200" b="1" dirty="0" smtClean="0"/>
              <a:t>and groove ", </a:t>
            </a:r>
            <a:r>
              <a:rPr lang="en-US" sz="2200" b="1" dirty="0"/>
              <a:t>or </a:t>
            </a:r>
            <a:r>
              <a:rPr lang="en-US" sz="2200" b="1" dirty="0" smtClean="0"/>
              <a:t>“ring joint" </a:t>
            </a:r>
            <a:r>
              <a:rPr lang="en-US" sz="2200" b="1" dirty="0"/>
              <a:t>styles, although other obscure styles are possible.</a:t>
            </a:r>
          </a:p>
          <a:p>
            <a:pPr algn="l"/>
            <a:r>
              <a:rPr lang="en-US" sz="2200" b="1" dirty="0"/>
              <a:t>Flange designs are available as </a:t>
            </a:r>
            <a:r>
              <a:rPr lang="en-US" sz="2200" b="1" dirty="0" smtClean="0"/>
              <a:t>“weld neck", </a:t>
            </a:r>
            <a:r>
              <a:rPr lang="en-US" sz="2200" b="1" dirty="0"/>
              <a:t>"slip-on", "lap joint", "socket weld", </a:t>
            </a:r>
            <a:r>
              <a:rPr lang="en-US" sz="2200" b="1" dirty="0" smtClean="0"/>
              <a:t>threaded", </a:t>
            </a:r>
            <a:r>
              <a:rPr lang="en-US" sz="2200" b="1" dirty="0"/>
              <a:t>and also "blind".</a:t>
            </a:r>
          </a:p>
          <a:p>
            <a:pPr algn="l"/>
            <a:endParaRPr lang="fa-IR" sz="2200" b="1" dirty="0"/>
          </a:p>
        </p:txBody>
      </p:sp>
    </p:spTree>
    <p:extLst>
      <p:ext uri="{BB962C8B-B14F-4D97-AF65-F5344CB8AC3E}">
        <p14:creationId xmlns:p14="http://schemas.microsoft.com/office/powerpoint/2010/main" val="1723867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77257"/>
            <a:ext cx="4800600" cy="765175"/>
          </a:xfrm>
        </p:spPr>
        <p:txBody>
          <a:bodyPr/>
          <a:lstStyle/>
          <a:p>
            <a:r>
              <a:rPr lang="en-US" sz="4800" b="1" dirty="0" smtClean="0"/>
              <a:t>Flange</a:t>
            </a:r>
            <a:endParaRPr lang="fa-IR" sz="4800" b="1" dirty="0"/>
          </a:p>
        </p:txBody>
      </p:sp>
      <p:pic>
        <p:nvPicPr>
          <p:cNvPr id="1026" name="Picture 2" descr="D:\shohrat\CTU-Manule training\Training\clamp fla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10100"/>
            <a:ext cx="3432628"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hohrat\CTU-Manule training\Training\clamp fl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14" y="2787244"/>
            <a:ext cx="1894915" cy="1757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shohrat\CTU-Manule training\Training\Flange Fitt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181776"/>
            <a:ext cx="4259943" cy="267622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shohrat\CTU-Manule training\Training\Professional_Double_Stud_Adapter_Flange_BOP_equipp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280886"/>
            <a:ext cx="3352800" cy="34752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0" y="4181776"/>
            <a:ext cx="1865086" cy="369332"/>
          </a:xfrm>
          <a:prstGeom prst="rect">
            <a:avLst/>
          </a:prstGeom>
          <a:noFill/>
        </p:spPr>
        <p:txBody>
          <a:bodyPr wrap="square" rtlCol="1">
            <a:spAutoFit/>
          </a:bodyPr>
          <a:lstStyle/>
          <a:p>
            <a:r>
              <a:rPr lang="en-US" b="1" dirty="0" smtClean="0">
                <a:solidFill>
                  <a:srgbClr val="FF0000"/>
                </a:solidFill>
              </a:rPr>
              <a:t>2-Clamp Flange</a:t>
            </a:r>
            <a:endParaRPr lang="fa-IR" b="1" dirty="0">
              <a:solidFill>
                <a:srgbClr val="FF0000"/>
              </a:solidFill>
            </a:endParaRPr>
          </a:p>
        </p:txBody>
      </p:sp>
      <p:sp>
        <p:nvSpPr>
          <p:cNvPr id="5" name="TextBox 4"/>
          <p:cNvSpPr txBox="1"/>
          <p:nvPr/>
        </p:nvSpPr>
        <p:spPr>
          <a:xfrm>
            <a:off x="7620000" y="5734050"/>
            <a:ext cx="1524000" cy="369332"/>
          </a:xfrm>
          <a:prstGeom prst="rect">
            <a:avLst/>
          </a:prstGeom>
          <a:noFill/>
        </p:spPr>
        <p:txBody>
          <a:bodyPr wrap="square" rtlCol="1">
            <a:spAutoFit/>
          </a:bodyPr>
          <a:lstStyle/>
          <a:p>
            <a:r>
              <a:rPr lang="en-US" b="1" dirty="0" smtClean="0">
                <a:solidFill>
                  <a:srgbClr val="FF0000"/>
                </a:solidFill>
              </a:rPr>
              <a:t>3-API Flange</a:t>
            </a:r>
            <a:endParaRPr lang="fa-IR" b="1" dirty="0">
              <a:solidFill>
                <a:srgbClr val="FF0000"/>
              </a:solidFill>
            </a:endParaRPr>
          </a:p>
        </p:txBody>
      </p:sp>
      <p:sp>
        <p:nvSpPr>
          <p:cNvPr id="6" name="TextBox 5"/>
          <p:cNvSpPr txBox="1"/>
          <p:nvPr/>
        </p:nvSpPr>
        <p:spPr>
          <a:xfrm>
            <a:off x="4343400" y="1752600"/>
            <a:ext cx="1596571" cy="369332"/>
          </a:xfrm>
          <a:prstGeom prst="rect">
            <a:avLst/>
          </a:prstGeom>
          <a:noFill/>
        </p:spPr>
        <p:txBody>
          <a:bodyPr wrap="square" rtlCol="1">
            <a:spAutoFit/>
          </a:bodyPr>
          <a:lstStyle/>
          <a:p>
            <a:r>
              <a:rPr lang="en-US" b="1" dirty="0" smtClean="0">
                <a:solidFill>
                  <a:srgbClr val="FF0000"/>
                </a:solidFill>
              </a:rPr>
              <a:t>1-Stud Flange</a:t>
            </a:r>
            <a:endParaRPr lang="fa-IR" b="1" dirty="0">
              <a:solidFill>
                <a:srgbClr val="FF0000"/>
              </a:solidFill>
            </a:endParaRPr>
          </a:p>
        </p:txBody>
      </p:sp>
    </p:spTree>
    <p:extLst>
      <p:ext uri="{BB962C8B-B14F-4D97-AF65-F5344CB8AC3E}">
        <p14:creationId xmlns:p14="http://schemas.microsoft.com/office/powerpoint/2010/main" val="1686158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841375"/>
          </a:xfrm>
        </p:spPr>
        <p:txBody>
          <a:bodyPr/>
          <a:lstStyle/>
          <a:p>
            <a:r>
              <a:rPr lang="en-US" sz="4800" b="1" dirty="0" smtClean="0"/>
              <a:t>Gasket</a:t>
            </a:r>
            <a:endParaRPr lang="fa-IR" b="1" dirty="0"/>
          </a:p>
        </p:txBody>
      </p:sp>
      <p:sp>
        <p:nvSpPr>
          <p:cNvPr id="3" name="Subtitle 2"/>
          <p:cNvSpPr>
            <a:spLocks noGrp="1"/>
          </p:cNvSpPr>
          <p:nvPr>
            <p:ph type="subTitle" idx="1"/>
          </p:nvPr>
        </p:nvSpPr>
        <p:spPr>
          <a:xfrm>
            <a:off x="0" y="1828800"/>
            <a:ext cx="8915400" cy="5029200"/>
          </a:xfrm>
        </p:spPr>
        <p:txBody>
          <a:bodyPr/>
          <a:lstStyle/>
          <a:p>
            <a:pPr algn="l"/>
            <a:r>
              <a:rPr lang="en-US" sz="2400" b="1" dirty="0" smtClean="0"/>
              <a:t> A </a:t>
            </a:r>
            <a:r>
              <a:rPr lang="en-US" sz="2400" b="1" dirty="0"/>
              <a:t>gasket is a mechanical seal which fills the space between two or more mating surfaces, generally to prevent leakage from or into the joined objects while under compression. Gaskets allow "less-than-perfect" mating surfaces on machine parts where they can fill </a:t>
            </a:r>
            <a:r>
              <a:rPr lang="en-US" sz="2400" b="1" dirty="0" smtClean="0"/>
              <a:t>irregularities.</a:t>
            </a:r>
            <a:endParaRPr lang="fa-IR" sz="2400" b="1" dirty="0"/>
          </a:p>
        </p:txBody>
      </p:sp>
      <p:pic>
        <p:nvPicPr>
          <p:cNvPr id="1026" name="Picture 2" descr="C:\Users\Ahmad\Downloads\pic of manual\gas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1999"/>
            <a:ext cx="4572000" cy="22582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hmad\Downloads\pic of manual\gasket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724401"/>
            <a:ext cx="2097464" cy="20781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hmad\Downloads\pic of manual\gasket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4264" y="4724401"/>
            <a:ext cx="2035404" cy="213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94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841375"/>
          </a:xfrm>
        </p:spPr>
        <p:txBody>
          <a:bodyPr/>
          <a:lstStyle/>
          <a:p>
            <a:r>
              <a:rPr lang="en-US" dirty="0" smtClean="0"/>
              <a:t>Different gasket and flange size</a:t>
            </a:r>
            <a:endParaRPr lang="fa-IR" dirty="0"/>
          </a:p>
        </p:txBody>
      </p:sp>
      <p:graphicFrame>
        <p:nvGraphicFramePr>
          <p:cNvPr id="5" name="Table 4"/>
          <p:cNvGraphicFramePr>
            <a:graphicFrameLocks noGrp="1"/>
          </p:cNvGraphicFramePr>
          <p:nvPr>
            <p:extLst>
              <p:ext uri="{D42A27DB-BD31-4B8C-83A1-F6EECF244321}">
                <p14:modId xmlns:p14="http://schemas.microsoft.com/office/powerpoint/2010/main" val="4115065287"/>
              </p:ext>
            </p:extLst>
          </p:nvPr>
        </p:nvGraphicFramePr>
        <p:xfrm>
          <a:off x="914400" y="2133601"/>
          <a:ext cx="7315200" cy="4602480"/>
        </p:xfrm>
        <a:graphic>
          <a:graphicData uri="http://schemas.openxmlformats.org/drawingml/2006/table">
            <a:tbl>
              <a:tblPr rtl="1" firstRow="1" bandRow="1">
                <a:tableStyleId>{5C22544A-7EE6-4342-B048-85BDC9FD1C3A}</a:tableStyleId>
              </a:tblPr>
              <a:tblGrid>
                <a:gridCol w="1828800"/>
                <a:gridCol w="1828800"/>
                <a:gridCol w="1828800"/>
                <a:gridCol w="1828800"/>
              </a:tblGrid>
              <a:tr h="523240">
                <a:tc>
                  <a:txBody>
                    <a:bodyPr/>
                    <a:lstStyle/>
                    <a:p>
                      <a:pPr algn="ctr" rtl="1"/>
                      <a:r>
                        <a:rPr lang="en-US" sz="2400" dirty="0" smtClean="0"/>
                        <a:t>Bolt</a:t>
                      </a:r>
                      <a:r>
                        <a:rPr lang="en-US" sz="2400" baseline="0" dirty="0" smtClean="0"/>
                        <a:t> QTY</a:t>
                      </a:r>
                      <a:endParaRPr lang="fa-IR" sz="2400" dirty="0"/>
                    </a:p>
                  </a:txBody>
                  <a:tcPr/>
                </a:tc>
                <a:tc>
                  <a:txBody>
                    <a:bodyPr/>
                    <a:lstStyle/>
                    <a:p>
                      <a:pPr algn="ctr" rtl="1"/>
                      <a:r>
                        <a:rPr lang="en-US" sz="2400" dirty="0" smtClean="0"/>
                        <a:t>Bolt size</a:t>
                      </a:r>
                      <a:endParaRPr lang="fa-IR" sz="2400" dirty="0"/>
                    </a:p>
                  </a:txBody>
                  <a:tcPr/>
                </a:tc>
                <a:tc>
                  <a:txBody>
                    <a:bodyPr/>
                    <a:lstStyle/>
                    <a:p>
                      <a:pPr algn="ctr" rtl="1"/>
                      <a:r>
                        <a:rPr lang="en-US" sz="2400" dirty="0" smtClean="0"/>
                        <a:t>Gasket</a:t>
                      </a:r>
                      <a:endParaRPr lang="fa-IR" sz="2400" dirty="0"/>
                    </a:p>
                  </a:txBody>
                  <a:tcPr/>
                </a:tc>
                <a:tc>
                  <a:txBody>
                    <a:bodyPr/>
                    <a:lstStyle/>
                    <a:p>
                      <a:pPr algn="ctr" rtl="1"/>
                      <a:r>
                        <a:rPr lang="en-US" sz="2400" dirty="0" smtClean="0"/>
                        <a:t>Flange size</a:t>
                      </a:r>
                      <a:endParaRPr lang="fa-IR" sz="2400" dirty="0"/>
                    </a:p>
                  </a:txBody>
                  <a:tcPr/>
                </a:tc>
              </a:tr>
              <a:tr h="370840">
                <a:tc>
                  <a:txBody>
                    <a:bodyPr/>
                    <a:lstStyle/>
                    <a:p>
                      <a:pPr algn="ctr" rtl="1"/>
                      <a:r>
                        <a:rPr lang="en-US" dirty="0" smtClean="0"/>
                        <a:t>8</a:t>
                      </a:r>
                      <a:endParaRPr lang="fa-IR" dirty="0"/>
                    </a:p>
                  </a:txBody>
                  <a:tcPr/>
                </a:tc>
                <a:tc>
                  <a:txBody>
                    <a:bodyPr/>
                    <a:lstStyle/>
                    <a:p>
                      <a:pPr algn="ctr" rtl="1"/>
                      <a:r>
                        <a:rPr lang="en-US" dirty="0" smtClean="0"/>
                        <a:t>5/8”</a:t>
                      </a:r>
                      <a:endParaRPr lang="fa-IR" dirty="0"/>
                    </a:p>
                  </a:txBody>
                  <a:tcPr/>
                </a:tc>
                <a:tc>
                  <a:txBody>
                    <a:bodyPr/>
                    <a:lstStyle/>
                    <a:p>
                      <a:pPr algn="ctr" rtl="1"/>
                      <a:r>
                        <a:rPr lang="en-US" dirty="0" smtClean="0"/>
                        <a:t>RX</a:t>
                      </a:r>
                      <a:r>
                        <a:rPr lang="en-US" baseline="0" dirty="0" smtClean="0"/>
                        <a:t> 23</a:t>
                      </a:r>
                      <a:endParaRPr lang="fa-IR" dirty="0"/>
                    </a:p>
                  </a:txBody>
                  <a:tcPr/>
                </a:tc>
                <a:tc>
                  <a:txBody>
                    <a:bodyPr/>
                    <a:lstStyle/>
                    <a:p>
                      <a:pPr rtl="1"/>
                      <a:r>
                        <a:rPr lang="en-US" dirty="0" smtClean="0"/>
                        <a:t>2”  3000 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7/8”</a:t>
                      </a:r>
                      <a:endParaRPr lang="fa-IR" dirty="0"/>
                    </a:p>
                  </a:txBody>
                  <a:tcPr/>
                </a:tc>
                <a:tc>
                  <a:txBody>
                    <a:bodyPr/>
                    <a:lstStyle/>
                    <a:p>
                      <a:pPr algn="ctr" rtl="1"/>
                      <a:r>
                        <a:rPr lang="en-US" dirty="0" smtClean="0"/>
                        <a:t>RX 24</a:t>
                      </a:r>
                      <a:endParaRPr lang="fa-IR" dirty="0"/>
                    </a:p>
                  </a:txBody>
                  <a:tcPr/>
                </a:tc>
                <a:tc>
                  <a:txBody>
                    <a:bodyPr/>
                    <a:lstStyle/>
                    <a:p>
                      <a:pPr rtl="1"/>
                      <a:r>
                        <a:rPr lang="en-US" dirty="0" smtClean="0"/>
                        <a:t>2”  5000 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3/4”</a:t>
                      </a:r>
                      <a:endParaRPr lang="fa-IR" dirty="0"/>
                    </a:p>
                  </a:txBody>
                  <a:tcPr/>
                </a:tc>
                <a:tc>
                  <a:txBody>
                    <a:bodyPr/>
                    <a:lstStyle/>
                    <a:p>
                      <a:pPr algn="ctr" rtl="1"/>
                      <a:r>
                        <a:rPr lang="en-US" dirty="0" smtClean="0"/>
                        <a:t>BX 152</a:t>
                      </a:r>
                      <a:endParaRPr lang="fa-IR" dirty="0"/>
                    </a:p>
                  </a:txBody>
                  <a:tcPr/>
                </a:tc>
                <a:tc>
                  <a:txBody>
                    <a:bodyPr/>
                    <a:lstStyle/>
                    <a:p>
                      <a:pPr rtl="1"/>
                      <a:r>
                        <a:rPr lang="en-US" dirty="0" smtClean="0"/>
                        <a:t>2”</a:t>
                      </a:r>
                      <a:r>
                        <a:rPr lang="en-US" baseline="0" dirty="0" smtClean="0"/>
                        <a:t>  10000 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7/8”</a:t>
                      </a:r>
                      <a:endParaRPr lang="fa-IR" dirty="0"/>
                    </a:p>
                  </a:txBody>
                  <a:tcPr/>
                </a:tc>
                <a:tc>
                  <a:txBody>
                    <a:bodyPr/>
                    <a:lstStyle/>
                    <a:p>
                      <a:pPr algn="ctr" rtl="1"/>
                      <a:r>
                        <a:rPr lang="en-US" dirty="0" smtClean="0"/>
                        <a:t>RX 31 </a:t>
                      </a:r>
                      <a:endParaRPr lang="fa-IR" dirty="0"/>
                    </a:p>
                  </a:txBody>
                  <a:tcPr/>
                </a:tc>
                <a:tc>
                  <a:txBody>
                    <a:bodyPr/>
                    <a:lstStyle/>
                    <a:p>
                      <a:pPr rtl="1"/>
                      <a:r>
                        <a:rPr lang="en-US" dirty="0" smtClean="0"/>
                        <a:t>3”  3000</a:t>
                      </a:r>
                      <a:r>
                        <a:rPr lang="en-US" baseline="0" dirty="0" smtClean="0"/>
                        <a:t>  </a:t>
                      </a:r>
                      <a:r>
                        <a:rPr lang="en-US" dirty="0" smtClean="0"/>
                        <a:t>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1 1/8”</a:t>
                      </a:r>
                      <a:endParaRPr lang="fa-IR" dirty="0"/>
                    </a:p>
                  </a:txBody>
                  <a:tcPr/>
                </a:tc>
                <a:tc>
                  <a:txBody>
                    <a:bodyPr/>
                    <a:lstStyle/>
                    <a:p>
                      <a:pPr algn="ctr" rtl="1"/>
                      <a:r>
                        <a:rPr lang="en-US" dirty="0" smtClean="0"/>
                        <a:t>RX 35</a:t>
                      </a:r>
                      <a:endParaRPr lang="fa-IR" dirty="0"/>
                    </a:p>
                  </a:txBody>
                  <a:tcPr/>
                </a:tc>
                <a:tc>
                  <a:txBody>
                    <a:bodyPr/>
                    <a:lstStyle/>
                    <a:p>
                      <a:pPr rtl="1"/>
                      <a:r>
                        <a:rPr lang="en-US" dirty="0" smtClean="0"/>
                        <a:t>3”  5000  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1”</a:t>
                      </a:r>
                      <a:endParaRPr lang="fa-IR" dirty="0"/>
                    </a:p>
                  </a:txBody>
                  <a:tcPr/>
                </a:tc>
                <a:tc>
                  <a:txBody>
                    <a:bodyPr/>
                    <a:lstStyle/>
                    <a:p>
                      <a:pPr algn="ctr" rtl="1"/>
                      <a:r>
                        <a:rPr lang="en-US" dirty="0" smtClean="0"/>
                        <a:t>BX 154</a:t>
                      </a:r>
                      <a:endParaRPr lang="fa-IR" dirty="0"/>
                    </a:p>
                  </a:txBody>
                  <a:tcPr/>
                </a:tc>
                <a:tc>
                  <a:txBody>
                    <a:bodyPr/>
                    <a:lstStyle/>
                    <a:p>
                      <a:pPr rtl="1"/>
                      <a:r>
                        <a:rPr lang="en-US" dirty="0" smtClean="0"/>
                        <a:t>3</a:t>
                      </a:r>
                      <a:r>
                        <a:rPr lang="en-US" smtClean="0"/>
                        <a:t>” </a:t>
                      </a:r>
                      <a:r>
                        <a:rPr lang="en-US" smtClean="0"/>
                        <a:t>10000</a:t>
                      </a:r>
                      <a:r>
                        <a:rPr lang="en-US" baseline="0" smtClean="0"/>
                        <a:t> </a:t>
                      </a:r>
                      <a:r>
                        <a:rPr lang="en-US" smtClean="0"/>
                        <a:t> </a:t>
                      </a:r>
                      <a:r>
                        <a:rPr lang="en-US" dirty="0" smtClean="0"/>
                        <a:t>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1 ¼”</a:t>
                      </a:r>
                      <a:endParaRPr lang="fa-IR" dirty="0"/>
                    </a:p>
                  </a:txBody>
                  <a:tcPr/>
                </a:tc>
                <a:tc>
                  <a:txBody>
                    <a:bodyPr/>
                    <a:lstStyle/>
                    <a:p>
                      <a:pPr algn="ctr" rtl="1"/>
                      <a:r>
                        <a:rPr lang="en-US" dirty="0" smtClean="0"/>
                        <a:t>RX 39</a:t>
                      </a:r>
                      <a:endParaRPr lang="fa-IR" dirty="0"/>
                    </a:p>
                  </a:txBody>
                  <a:tcPr/>
                </a:tc>
                <a:tc>
                  <a:txBody>
                    <a:bodyPr/>
                    <a:lstStyle/>
                    <a:p>
                      <a:pPr rtl="1"/>
                      <a:r>
                        <a:rPr lang="en-US" dirty="0" smtClean="0"/>
                        <a:t>4” 5000</a:t>
                      </a:r>
                      <a:r>
                        <a:rPr lang="en-US" baseline="0" dirty="0" smtClean="0"/>
                        <a:t> </a:t>
                      </a:r>
                      <a:r>
                        <a:rPr lang="en-US" dirty="0" smtClean="0"/>
                        <a:t> psi</a:t>
                      </a:r>
                      <a:endParaRPr lang="fa-IR" dirty="0"/>
                    </a:p>
                  </a:txBody>
                  <a:tcPr/>
                </a:tc>
              </a:tr>
              <a:tr h="370840">
                <a:tc>
                  <a:txBody>
                    <a:bodyPr/>
                    <a:lstStyle/>
                    <a:p>
                      <a:pPr algn="ctr" rtl="1"/>
                      <a:r>
                        <a:rPr lang="en-US" dirty="0" smtClean="0"/>
                        <a:t>8</a:t>
                      </a:r>
                      <a:endParaRPr lang="fa-IR" dirty="0"/>
                    </a:p>
                  </a:txBody>
                  <a:tcPr/>
                </a:tc>
                <a:tc>
                  <a:txBody>
                    <a:bodyPr/>
                    <a:lstStyle/>
                    <a:p>
                      <a:pPr algn="ctr" rtl="1"/>
                      <a:r>
                        <a:rPr lang="en-US" dirty="0" smtClean="0"/>
                        <a:t>1 1/8”</a:t>
                      </a:r>
                      <a:endParaRPr lang="fa-IR"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BX 155</a:t>
                      </a:r>
                      <a:endParaRPr lang="fa-IR" dirty="0" smtClean="0"/>
                    </a:p>
                  </a:txBody>
                  <a:tcPr/>
                </a:tc>
                <a:tc>
                  <a:txBody>
                    <a:bodyPr/>
                    <a:lstStyle/>
                    <a:p>
                      <a:pPr rtl="1"/>
                      <a:r>
                        <a:rPr lang="en-US" dirty="0" smtClean="0"/>
                        <a:t>4” </a:t>
                      </a:r>
                      <a:r>
                        <a:rPr lang="en-US" dirty="0" smtClean="0"/>
                        <a:t>10000</a:t>
                      </a:r>
                      <a:r>
                        <a:rPr lang="en-US" baseline="0" dirty="0" smtClean="0"/>
                        <a:t> </a:t>
                      </a:r>
                      <a:r>
                        <a:rPr lang="en-US" dirty="0" smtClean="0"/>
                        <a:t> </a:t>
                      </a:r>
                      <a:r>
                        <a:rPr lang="en-US" dirty="0" smtClean="0"/>
                        <a:t>psi</a:t>
                      </a:r>
                      <a:endParaRPr lang="fa-IR" dirty="0"/>
                    </a:p>
                  </a:txBody>
                  <a:tcPr/>
                </a:tc>
              </a:tr>
              <a:tr h="370840">
                <a:tc>
                  <a:txBody>
                    <a:bodyPr/>
                    <a:lstStyle/>
                    <a:p>
                      <a:pPr algn="ctr" rtl="1"/>
                      <a:r>
                        <a:rPr lang="en-US" dirty="0" smtClean="0"/>
                        <a:t>12</a:t>
                      </a:r>
                      <a:endParaRPr lang="fa-IR" dirty="0"/>
                    </a:p>
                  </a:txBody>
                  <a:tcPr/>
                </a:tc>
                <a:tc>
                  <a:txBody>
                    <a:bodyPr/>
                    <a:lstStyle/>
                    <a:p>
                      <a:pPr algn="ctr" rtl="1"/>
                      <a:r>
                        <a:rPr lang="en-US" dirty="0" smtClean="0"/>
                        <a:t>1 1/8” </a:t>
                      </a:r>
                      <a:endParaRPr lang="fa-IR" dirty="0"/>
                    </a:p>
                  </a:txBody>
                  <a:tcPr/>
                </a:tc>
                <a:tc>
                  <a:txBody>
                    <a:bodyPr/>
                    <a:lstStyle/>
                    <a:p>
                      <a:pPr algn="ctr" rtl="1"/>
                      <a:r>
                        <a:rPr lang="en-US" dirty="0" smtClean="0"/>
                        <a:t>RX 45</a:t>
                      </a:r>
                      <a:endParaRPr lang="fa-IR" dirty="0"/>
                    </a:p>
                  </a:txBody>
                  <a:tcPr/>
                </a:tc>
                <a:tc>
                  <a:txBody>
                    <a:bodyPr/>
                    <a:lstStyle/>
                    <a:p>
                      <a:pPr rtl="1"/>
                      <a:r>
                        <a:rPr lang="en-US" dirty="0" smtClean="0"/>
                        <a:t>6” 3000 </a:t>
                      </a:r>
                      <a:r>
                        <a:rPr lang="en-US" baseline="0" dirty="0" smtClean="0"/>
                        <a:t> psi</a:t>
                      </a:r>
                      <a:endParaRPr lang="fa-IR" dirty="0"/>
                    </a:p>
                  </a:txBody>
                  <a:tcPr/>
                </a:tc>
              </a:tr>
              <a:tr h="370840">
                <a:tc>
                  <a:txBody>
                    <a:bodyPr/>
                    <a:lstStyle/>
                    <a:p>
                      <a:pPr algn="ctr" rtl="1"/>
                      <a:r>
                        <a:rPr lang="en-US" dirty="0" smtClean="0"/>
                        <a:t>12</a:t>
                      </a:r>
                      <a:endParaRPr lang="fa-IR" dirty="0"/>
                    </a:p>
                  </a:txBody>
                  <a:tcPr/>
                </a:tc>
                <a:tc>
                  <a:txBody>
                    <a:bodyPr/>
                    <a:lstStyle/>
                    <a:p>
                      <a:pPr algn="ctr" rtl="1"/>
                      <a:r>
                        <a:rPr lang="en-US" dirty="0" smtClean="0"/>
                        <a:t>1 3/8”</a:t>
                      </a:r>
                      <a:endParaRPr lang="fa-IR" dirty="0"/>
                    </a:p>
                  </a:txBody>
                  <a:tcPr/>
                </a:tc>
                <a:tc>
                  <a:txBody>
                    <a:bodyPr/>
                    <a:lstStyle/>
                    <a:p>
                      <a:pPr algn="ctr" rtl="1"/>
                      <a:r>
                        <a:rPr lang="en-US" dirty="0" smtClean="0"/>
                        <a:t>RX 46</a:t>
                      </a:r>
                      <a:endParaRPr lang="fa-IR" dirty="0"/>
                    </a:p>
                  </a:txBody>
                  <a:tcPr/>
                </a:tc>
                <a:tc>
                  <a:txBody>
                    <a:bodyPr/>
                    <a:lstStyle/>
                    <a:p>
                      <a:pPr rtl="1"/>
                      <a:r>
                        <a:rPr lang="en-US" dirty="0" smtClean="0"/>
                        <a:t>6” 5000</a:t>
                      </a:r>
                      <a:r>
                        <a:rPr lang="en-US" baseline="0" dirty="0" smtClean="0"/>
                        <a:t>  </a:t>
                      </a:r>
                      <a:r>
                        <a:rPr lang="en-US" dirty="0" smtClean="0"/>
                        <a:t>psi</a:t>
                      </a:r>
                      <a:endParaRPr lang="fa-IR" dirty="0"/>
                    </a:p>
                  </a:txBody>
                  <a:tcPr/>
                </a:tc>
              </a:tr>
              <a:tr h="370840">
                <a:tc>
                  <a:txBody>
                    <a:bodyPr/>
                    <a:lstStyle/>
                    <a:p>
                      <a:pPr algn="ctr" rtl="1"/>
                      <a:r>
                        <a:rPr lang="en-US" dirty="0" smtClean="0"/>
                        <a:t>12</a:t>
                      </a:r>
                      <a:endParaRPr lang="fa-IR" dirty="0"/>
                    </a:p>
                  </a:txBody>
                  <a:tcPr/>
                </a:tc>
                <a:tc>
                  <a:txBody>
                    <a:bodyPr/>
                    <a:lstStyle/>
                    <a:p>
                      <a:pPr algn="ctr" rtl="1"/>
                      <a:r>
                        <a:rPr lang="en-US" dirty="0" smtClean="0"/>
                        <a:t>1 ½” </a:t>
                      </a:r>
                      <a:endParaRPr lang="fa-IR" dirty="0"/>
                    </a:p>
                  </a:txBody>
                  <a:tcPr/>
                </a:tc>
                <a:tc>
                  <a:txBody>
                    <a:bodyPr/>
                    <a:lstStyle/>
                    <a:p>
                      <a:pPr algn="ctr" rtl="1"/>
                      <a:r>
                        <a:rPr lang="en-US" dirty="0" smtClean="0"/>
                        <a:t>BX 156</a:t>
                      </a:r>
                      <a:endParaRPr lang="fa-IR" dirty="0"/>
                    </a:p>
                  </a:txBody>
                  <a:tcPr/>
                </a:tc>
                <a:tc>
                  <a:txBody>
                    <a:bodyPr/>
                    <a:lstStyle/>
                    <a:p>
                      <a:pPr rtl="1"/>
                      <a:r>
                        <a:rPr lang="en-US" dirty="0" smtClean="0"/>
                        <a:t>6” 10000 psi</a:t>
                      </a:r>
                      <a:endParaRPr lang="fa-IR" dirty="0"/>
                    </a:p>
                  </a:txBody>
                  <a:tcPr/>
                </a:tc>
              </a:tr>
            </a:tbl>
          </a:graphicData>
        </a:graphic>
      </p:graphicFrame>
    </p:spTree>
    <p:extLst>
      <p:ext uri="{BB962C8B-B14F-4D97-AF65-F5344CB8AC3E}">
        <p14:creationId xmlns:p14="http://schemas.microsoft.com/office/powerpoint/2010/main" val="413030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7772400" cy="688975"/>
          </a:xfrm>
        </p:spPr>
        <p:txBody>
          <a:bodyPr/>
          <a:lstStyle/>
          <a:p>
            <a:r>
              <a:rPr lang="en-US" b="1" dirty="0" smtClean="0"/>
              <a:t>Objective</a:t>
            </a:r>
            <a:endParaRPr lang="fa-IR" b="1" dirty="0"/>
          </a:p>
        </p:txBody>
      </p:sp>
      <p:sp>
        <p:nvSpPr>
          <p:cNvPr id="3" name="Subtitle 2"/>
          <p:cNvSpPr>
            <a:spLocks noGrp="1"/>
          </p:cNvSpPr>
          <p:nvPr>
            <p:ph type="subTitle" idx="1"/>
          </p:nvPr>
        </p:nvSpPr>
        <p:spPr>
          <a:xfrm>
            <a:off x="76200" y="2286000"/>
            <a:ext cx="8305800" cy="3810000"/>
          </a:xfrm>
        </p:spPr>
        <p:txBody>
          <a:bodyPr/>
          <a:lstStyle/>
          <a:p>
            <a:pPr algn="l"/>
            <a:r>
              <a:rPr lang="en-US" sz="2400" b="1" dirty="0"/>
              <a:t>It should be clearly understood by every </a:t>
            </a:r>
            <a:r>
              <a:rPr lang="en-US" sz="2400" b="1" dirty="0" smtClean="0"/>
              <a:t>oil and gas crew </a:t>
            </a:r>
            <a:r>
              <a:rPr lang="en-US" sz="2400" b="1" dirty="0"/>
              <a:t>member that the objective is to </a:t>
            </a:r>
            <a:r>
              <a:rPr lang="en-US" sz="2400" b="1" dirty="0" smtClean="0"/>
              <a:t>drill or work over </a:t>
            </a:r>
            <a:r>
              <a:rPr lang="en-US" sz="2400" b="1" dirty="0"/>
              <a:t>a well safely and to prevent the blowouts for the following reasons:</a:t>
            </a:r>
          </a:p>
          <a:p>
            <a:pPr algn="l"/>
            <a:r>
              <a:rPr lang="en-US" sz="2400" b="1" dirty="0"/>
              <a:t> </a:t>
            </a:r>
          </a:p>
          <a:p>
            <a:pPr lvl="0" algn="l"/>
            <a:r>
              <a:rPr lang="en-US" sz="2400" b="1" dirty="0"/>
              <a:t>To save lives</a:t>
            </a:r>
          </a:p>
          <a:p>
            <a:pPr lvl="0" algn="l"/>
            <a:r>
              <a:rPr lang="en-US" sz="2400" b="1" dirty="0"/>
              <a:t>To save equipment </a:t>
            </a:r>
          </a:p>
          <a:p>
            <a:pPr lvl="0" algn="l"/>
            <a:r>
              <a:rPr lang="en-US" sz="2400" b="1" dirty="0"/>
              <a:t>To save oil and gas</a:t>
            </a:r>
          </a:p>
          <a:p>
            <a:pPr lvl="0" algn="l"/>
            <a:r>
              <a:rPr lang="en-US" sz="2400" b="1" dirty="0"/>
              <a:t>To save the environment </a:t>
            </a:r>
          </a:p>
          <a:p>
            <a:pPr algn="l"/>
            <a:endParaRPr lang="fa-IR" sz="2400" b="1" dirty="0"/>
          </a:p>
        </p:txBody>
      </p:sp>
    </p:spTree>
    <p:extLst>
      <p:ext uri="{BB962C8B-B14F-4D97-AF65-F5344CB8AC3E}">
        <p14:creationId xmlns:p14="http://schemas.microsoft.com/office/powerpoint/2010/main" val="420539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1752600"/>
          </a:xfrm>
        </p:spPr>
        <p:txBody>
          <a:bodyPr/>
          <a:lstStyle/>
          <a:p>
            <a:r>
              <a:rPr lang="en-US" sz="7200" b="1" dirty="0" smtClean="0"/>
              <a:t>Thank you</a:t>
            </a:r>
            <a:endParaRPr lang="fa-IR" sz="7200" b="1" dirty="0"/>
          </a:p>
        </p:txBody>
      </p:sp>
    </p:spTree>
    <p:extLst>
      <p:ext uri="{BB962C8B-B14F-4D97-AF65-F5344CB8AC3E}">
        <p14:creationId xmlns:p14="http://schemas.microsoft.com/office/powerpoint/2010/main" val="2715600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066800"/>
            <a:ext cx="8991600" cy="5943600"/>
          </a:xfrm>
        </p:spPr>
        <p:txBody>
          <a:bodyPr/>
          <a:lstStyle/>
          <a:p>
            <a:r>
              <a:rPr lang="en-US" sz="2400" b="1" dirty="0"/>
              <a:t>Abbreviations Used in this Document</a:t>
            </a:r>
          </a:p>
          <a:p>
            <a:pPr algn="l"/>
            <a:r>
              <a:rPr lang="en-US" sz="2000" b="1" dirty="0" err="1"/>
              <a:t>bbl</a:t>
            </a:r>
            <a:r>
              <a:rPr lang="en-US" sz="2000" b="1" dirty="0"/>
              <a:t> = Barrels (US)</a:t>
            </a:r>
          </a:p>
          <a:p>
            <a:pPr algn="l"/>
            <a:r>
              <a:rPr lang="en-US" sz="2000" b="1" dirty="0" err="1" smtClean="0"/>
              <a:t>bbl</a:t>
            </a:r>
            <a:r>
              <a:rPr lang="en-US" sz="2000" b="1" dirty="0" smtClean="0"/>
              <a:t>/min </a:t>
            </a:r>
            <a:r>
              <a:rPr lang="en-US" sz="2000" b="1" dirty="0"/>
              <a:t>= Barrels (US) per minute</a:t>
            </a:r>
          </a:p>
          <a:p>
            <a:pPr algn="l"/>
            <a:r>
              <a:rPr lang="en-US" sz="2000" b="1" dirty="0" smtClean="0"/>
              <a:t>BHP </a:t>
            </a:r>
            <a:r>
              <a:rPr lang="en-US" sz="2000" b="1" dirty="0"/>
              <a:t>= Bottom Hole Pressure</a:t>
            </a:r>
          </a:p>
          <a:p>
            <a:pPr algn="l"/>
            <a:r>
              <a:rPr lang="en-US" sz="2000" b="1" dirty="0"/>
              <a:t>BOP = Blowout Preventer</a:t>
            </a:r>
          </a:p>
          <a:p>
            <a:pPr algn="l"/>
            <a:r>
              <a:rPr lang="en-US" sz="2000" b="1" dirty="0" err="1"/>
              <a:t>ft</a:t>
            </a:r>
            <a:r>
              <a:rPr lang="en-US" sz="2000" b="1" dirty="0"/>
              <a:t> = Feet</a:t>
            </a:r>
          </a:p>
          <a:p>
            <a:pPr algn="l"/>
            <a:r>
              <a:rPr lang="en-US" sz="2000" b="1" dirty="0" err="1" smtClean="0"/>
              <a:t>ft</a:t>
            </a:r>
            <a:r>
              <a:rPr lang="en-US" sz="2000" b="1" dirty="0" smtClean="0"/>
              <a:t>/min </a:t>
            </a:r>
            <a:r>
              <a:rPr lang="en-US" sz="2000" b="1" dirty="0"/>
              <a:t>= Feet per minute</a:t>
            </a:r>
          </a:p>
          <a:p>
            <a:pPr algn="l"/>
            <a:r>
              <a:rPr lang="en-US" sz="2000" b="1" dirty="0" err="1"/>
              <a:t>lb</a:t>
            </a:r>
            <a:r>
              <a:rPr lang="en-US" sz="2000" b="1" dirty="0"/>
              <a:t>/</a:t>
            </a:r>
            <a:r>
              <a:rPr lang="en-US" sz="2000" b="1" dirty="0" err="1"/>
              <a:t>bbl</a:t>
            </a:r>
            <a:r>
              <a:rPr lang="en-US" sz="2000" b="1" dirty="0"/>
              <a:t> = Pounds per barrel</a:t>
            </a:r>
          </a:p>
          <a:p>
            <a:pPr algn="l"/>
            <a:r>
              <a:rPr lang="en-US" sz="2000" b="1" dirty="0"/>
              <a:t>LOT = Leak-off Test</a:t>
            </a:r>
          </a:p>
          <a:p>
            <a:pPr algn="l"/>
            <a:r>
              <a:rPr lang="en-US" sz="2000" b="1" dirty="0"/>
              <a:t>MAASP = Maximum Allowable Annular Surface Pressure</a:t>
            </a:r>
          </a:p>
          <a:p>
            <a:pPr algn="l"/>
            <a:r>
              <a:rPr lang="en-US" sz="2000" b="1" dirty="0" err="1" smtClean="0"/>
              <a:t>ppg</a:t>
            </a:r>
            <a:r>
              <a:rPr lang="en-US" sz="2000" b="1" dirty="0" smtClean="0"/>
              <a:t> </a:t>
            </a:r>
            <a:r>
              <a:rPr lang="en-US" sz="2000" b="1" dirty="0"/>
              <a:t>= Pounds per gallon</a:t>
            </a:r>
          </a:p>
          <a:p>
            <a:pPr algn="l"/>
            <a:r>
              <a:rPr lang="it-IT" sz="2000" b="1" dirty="0"/>
              <a:t>psi = Pounds per square inch</a:t>
            </a:r>
          </a:p>
          <a:p>
            <a:pPr algn="l"/>
            <a:r>
              <a:rPr lang="en-US" sz="2000" b="1" dirty="0"/>
              <a:t>psi/</a:t>
            </a:r>
            <a:r>
              <a:rPr lang="en-US" sz="2000" b="1" dirty="0" err="1"/>
              <a:t>ft</a:t>
            </a:r>
            <a:r>
              <a:rPr lang="en-US" sz="2000" b="1" dirty="0"/>
              <a:t> = Pounds per square inch per foot</a:t>
            </a:r>
          </a:p>
          <a:p>
            <a:pPr algn="l"/>
            <a:r>
              <a:rPr lang="en-US" sz="2000" b="1" dirty="0"/>
              <a:t>psi/</a:t>
            </a:r>
            <a:r>
              <a:rPr lang="en-US" sz="2000" b="1" dirty="0" err="1"/>
              <a:t>hr</a:t>
            </a:r>
            <a:r>
              <a:rPr lang="en-US" sz="2000" b="1" dirty="0"/>
              <a:t> = Pounds per square inch per hour</a:t>
            </a:r>
          </a:p>
          <a:p>
            <a:pPr algn="l"/>
            <a:r>
              <a:rPr lang="en-US" sz="2000" b="1" dirty="0" smtClean="0"/>
              <a:t>TVD </a:t>
            </a:r>
            <a:r>
              <a:rPr lang="en-US" sz="2000" b="1" dirty="0"/>
              <a:t>= True Vertical Depth</a:t>
            </a:r>
          </a:p>
          <a:p>
            <a:pPr algn="l"/>
            <a:r>
              <a:rPr lang="en-US" sz="2000" b="1" dirty="0"/>
              <a:t>0.052 = Constant factor</a:t>
            </a:r>
            <a:endParaRPr lang="fa-IR" sz="2000" dirty="0"/>
          </a:p>
        </p:txBody>
      </p:sp>
    </p:spTree>
    <p:extLst>
      <p:ext uri="{BB962C8B-B14F-4D97-AF65-F5344CB8AC3E}">
        <p14:creationId xmlns:p14="http://schemas.microsoft.com/office/powerpoint/2010/main" val="138655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143000"/>
            <a:ext cx="8686800" cy="5105400"/>
          </a:xfrm>
        </p:spPr>
        <p:txBody>
          <a:bodyPr/>
          <a:lstStyle/>
          <a:p>
            <a:r>
              <a:rPr lang="en-US" b="1" dirty="0"/>
              <a:t>Hydrostatic </a:t>
            </a:r>
            <a:r>
              <a:rPr lang="en-US" b="1" dirty="0" smtClean="0"/>
              <a:t>Pressure</a:t>
            </a:r>
            <a:endParaRPr lang="en-US" b="1" dirty="0"/>
          </a:p>
          <a:p>
            <a:pPr algn="l"/>
            <a:r>
              <a:rPr lang="en-US" sz="2400" b="1" dirty="0"/>
              <a:t>Hydrostatic pressure is the pressure exerted by the weight of a column of </a:t>
            </a:r>
            <a:r>
              <a:rPr lang="en-US" sz="2400" b="1" dirty="0" smtClean="0"/>
              <a:t>fluid. The size and shape of the fluid column don’t affect the magnitude of this pressure. </a:t>
            </a:r>
            <a:r>
              <a:rPr lang="en-US" sz="2400" b="1" dirty="0"/>
              <a:t>Hydrostatic pressure (HP) depends only on the density of the fluid and the height of the column of fluid.</a:t>
            </a:r>
          </a:p>
          <a:p>
            <a:r>
              <a:rPr lang="en-US" sz="2800" b="1" dirty="0" smtClean="0">
                <a:solidFill>
                  <a:srgbClr val="C00000"/>
                </a:solidFill>
              </a:rPr>
              <a:t>HP=Mud Density (</a:t>
            </a:r>
            <a:r>
              <a:rPr lang="en-US" sz="2800" b="1" dirty="0" err="1" smtClean="0">
                <a:solidFill>
                  <a:srgbClr val="C00000"/>
                </a:solidFill>
              </a:rPr>
              <a:t>ppg</a:t>
            </a:r>
            <a:r>
              <a:rPr lang="en-US" sz="2800" b="1" dirty="0" smtClean="0">
                <a:solidFill>
                  <a:srgbClr val="C00000"/>
                </a:solidFill>
              </a:rPr>
              <a:t>)x </a:t>
            </a:r>
            <a:r>
              <a:rPr lang="en-US" sz="2800" b="1" dirty="0">
                <a:solidFill>
                  <a:srgbClr val="C00000"/>
                </a:solidFill>
              </a:rPr>
              <a:t>0.052 x TVD </a:t>
            </a:r>
            <a:r>
              <a:rPr lang="en-US" sz="2800" b="1" dirty="0" err="1" smtClean="0">
                <a:solidFill>
                  <a:srgbClr val="C00000"/>
                </a:solidFill>
              </a:rPr>
              <a:t>ft</a:t>
            </a:r>
            <a:endParaRPr lang="en-US" sz="2800" b="1" dirty="0" smtClean="0">
              <a:solidFill>
                <a:srgbClr val="C00000"/>
              </a:solidFill>
            </a:endParaRPr>
          </a:p>
          <a:p>
            <a:pPr algn="l"/>
            <a:r>
              <a:rPr lang="en-US" sz="2400" b="1" i="1" dirty="0" smtClean="0"/>
              <a:t>Example : </a:t>
            </a:r>
            <a:endParaRPr lang="en-US" sz="2400" b="1" dirty="0"/>
          </a:p>
          <a:p>
            <a:pPr algn="l"/>
            <a:r>
              <a:rPr lang="en-US" sz="2400" b="1" dirty="0"/>
              <a:t>Given Mud weight = 8.34 </a:t>
            </a:r>
            <a:r>
              <a:rPr lang="en-US" sz="2400" b="1" dirty="0" err="1"/>
              <a:t>ppg</a:t>
            </a:r>
            <a:r>
              <a:rPr lang="en-US" sz="2400" b="1" dirty="0"/>
              <a:t>, depth = 10,000'. Calculate hydrostatic pressure which is exerted by mud.</a:t>
            </a:r>
          </a:p>
          <a:p>
            <a:pPr algn="l"/>
            <a:r>
              <a:rPr lang="en-US" sz="2400" b="1" dirty="0"/>
              <a:t> </a:t>
            </a:r>
            <a:r>
              <a:rPr lang="en-US" sz="2400" b="1" i="1" dirty="0" smtClean="0"/>
              <a:t>Solution </a:t>
            </a:r>
            <a:r>
              <a:rPr lang="en-US" sz="2400" b="1" dirty="0"/>
              <a:t> </a:t>
            </a:r>
            <a:r>
              <a:rPr lang="en-US" sz="2400" b="1" dirty="0" smtClean="0"/>
              <a:t>                   HP </a:t>
            </a:r>
            <a:r>
              <a:rPr lang="en-US" sz="2400" b="1" dirty="0"/>
              <a:t>=TVD . MW .  0.052 </a:t>
            </a:r>
          </a:p>
          <a:p>
            <a:pPr algn="l"/>
            <a:r>
              <a:rPr lang="en-US" sz="2400" b="1" dirty="0"/>
              <a:t>              </a:t>
            </a:r>
            <a:r>
              <a:rPr lang="en-US" sz="2400" b="1" dirty="0" smtClean="0"/>
              <a:t>                       HP </a:t>
            </a:r>
            <a:r>
              <a:rPr lang="en-US" sz="2400" b="1" dirty="0"/>
              <a:t>= 10,000 . 8.34 . 0.052 = 4337 psi </a:t>
            </a:r>
          </a:p>
          <a:p>
            <a:pPr algn="l"/>
            <a:endParaRPr lang="fa-IR" sz="2400" b="1" dirty="0"/>
          </a:p>
        </p:txBody>
      </p:sp>
    </p:spTree>
    <p:extLst>
      <p:ext uri="{BB962C8B-B14F-4D97-AF65-F5344CB8AC3E}">
        <p14:creationId xmlns:p14="http://schemas.microsoft.com/office/powerpoint/2010/main" val="1621072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143000"/>
            <a:ext cx="8915400" cy="5334000"/>
          </a:xfrm>
        </p:spPr>
        <p:txBody>
          <a:bodyPr/>
          <a:lstStyle/>
          <a:p>
            <a:r>
              <a:rPr lang="en-US" b="1" dirty="0"/>
              <a:t>Pressure Gradient </a:t>
            </a:r>
          </a:p>
          <a:p>
            <a:pPr algn="l"/>
            <a:r>
              <a:rPr lang="en-US" sz="2400" b="1" dirty="0"/>
              <a:t>Pressure gradient is defined as the pressure increment per unit foot of depth. Water, for example, will increase the hydrostatic pressure by 0.433 psi for every foot of hole</a:t>
            </a:r>
            <a:r>
              <a:rPr lang="en-US" sz="2400" b="1" dirty="0" smtClean="0"/>
              <a:t>.</a:t>
            </a:r>
            <a:endParaRPr lang="en-US" sz="2400" b="1" dirty="0"/>
          </a:p>
          <a:p>
            <a:pPr algn="l"/>
            <a:r>
              <a:rPr lang="en-US" sz="2400" b="1" dirty="0"/>
              <a:t>HP = TVD . MW . 0.052  </a:t>
            </a:r>
            <a:endParaRPr lang="en-US" sz="2400" b="1" dirty="0" smtClean="0"/>
          </a:p>
          <a:p>
            <a:r>
              <a:rPr lang="en-US" sz="2400" b="1" dirty="0" smtClean="0"/>
              <a:t> </a:t>
            </a:r>
            <a:r>
              <a:rPr lang="en-US" sz="2800" b="1" dirty="0" smtClean="0">
                <a:solidFill>
                  <a:srgbClr val="C00000"/>
                </a:solidFill>
              </a:rPr>
              <a:t>Pressure </a:t>
            </a:r>
            <a:r>
              <a:rPr lang="en-US" sz="2800" b="1" dirty="0">
                <a:solidFill>
                  <a:srgbClr val="C00000"/>
                </a:solidFill>
              </a:rPr>
              <a:t>Gradient = MW . 0.052  (psi/</a:t>
            </a:r>
            <a:r>
              <a:rPr lang="en-US" sz="2800" b="1" dirty="0" err="1">
                <a:solidFill>
                  <a:srgbClr val="C00000"/>
                </a:solidFill>
              </a:rPr>
              <a:t>ft</a:t>
            </a:r>
            <a:r>
              <a:rPr lang="en-US" sz="2400" b="1" dirty="0"/>
              <a:t>)  		</a:t>
            </a:r>
            <a:endParaRPr lang="en-US" sz="2400" b="1" dirty="0" smtClean="0"/>
          </a:p>
          <a:p>
            <a:pPr algn="l"/>
            <a:r>
              <a:rPr lang="en-US" sz="2400" b="1" dirty="0" smtClean="0"/>
              <a:t>Can </a:t>
            </a:r>
            <a:r>
              <a:rPr lang="en-US" sz="2400" b="1" dirty="0"/>
              <a:t>be written </a:t>
            </a:r>
            <a:r>
              <a:rPr lang="en-US" sz="2400" b="1" dirty="0" smtClean="0"/>
              <a:t>   HP </a:t>
            </a:r>
            <a:r>
              <a:rPr lang="en-US" sz="2400" b="1" dirty="0"/>
              <a:t>= TVD . Pressure Gradient  		</a:t>
            </a:r>
          </a:p>
          <a:p>
            <a:pPr algn="l"/>
            <a:r>
              <a:rPr lang="en-US" sz="2800" dirty="0" smtClean="0"/>
              <a:t>Example</a:t>
            </a:r>
            <a:r>
              <a:rPr lang="en-US" sz="2800" b="1" i="1" dirty="0" smtClean="0"/>
              <a:t> 2</a:t>
            </a:r>
            <a:r>
              <a:rPr lang="en-US" sz="2400" b="1" i="1" dirty="0" smtClean="0"/>
              <a:t>:   </a:t>
            </a:r>
            <a:r>
              <a:rPr lang="en-US" sz="2400" b="1" dirty="0" smtClean="0"/>
              <a:t>Given </a:t>
            </a:r>
            <a:r>
              <a:rPr lang="en-US" sz="2400" b="1" dirty="0"/>
              <a:t>MW = 10.3 </a:t>
            </a:r>
            <a:r>
              <a:rPr lang="en-US" sz="2400" b="1" dirty="0" err="1"/>
              <a:t>ppg</a:t>
            </a:r>
            <a:r>
              <a:rPr lang="en-US" sz="2400" b="1" dirty="0"/>
              <a:t>, depth = 11000' </a:t>
            </a:r>
            <a:endParaRPr lang="en-US" sz="2400" b="1" u="sng" dirty="0"/>
          </a:p>
          <a:p>
            <a:pPr algn="l"/>
            <a:r>
              <a:rPr lang="en-US" sz="2400" b="1" dirty="0"/>
              <a:t>Find </a:t>
            </a:r>
            <a:r>
              <a:rPr lang="en-US" sz="2400" b="1" dirty="0" smtClean="0"/>
              <a:t>?</a:t>
            </a:r>
            <a:r>
              <a:rPr lang="en-US" sz="2400" b="1" dirty="0"/>
              <a:t>	a) P</a:t>
            </a:r>
            <a:r>
              <a:rPr lang="en-US" sz="2400" b="1" i="1" dirty="0"/>
              <a:t>r</a:t>
            </a:r>
            <a:r>
              <a:rPr lang="en-US" sz="2400" b="1" dirty="0"/>
              <a:t>essure Gradient </a:t>
            </a:r>
            <a:r>
              <a:rPr lang="en-US" sz="2400" b="1" dirty="0" smtClean="0"/>
              <a:t>     b</a:t>
            </a:r>
            <a:r>
              <a:rPr lang="en-US" sz="2400" b="1" dirty="0"/>
              <a:t>) Hydrostatic Pressure </a:t>
            </a:r>
          </a:p>
          <a:p>
            <a:pPr algn="l"/>
            <a:r>
              <a:rPr lang="en-US" sz="2400" b="1" i="1" dirty="0"/>
              <a:t>Solution </a:t>
            </a:r>
            <a:endParaRPr lang="en-US" sz="2400" b="1" dirty="0"/>
          </a:p>
          <a:p>
            <a:pPr algn="l"/>
            <a:r>
              <a:rPr lang="en-US" sz="2400" b="1" dirty="0"/>
              <a:t>a) Pressure Gradient = 10.3 . 0.052 = 0.536 psi/</a:t>
            </a:r>
            <a:r>
              <a:rPr lang="en-US" sz="2400" b="1" dirty="0" err="1"/>
              <a:t>ft</a:t>
            </a:r>
            <a:r>
              <a:rPr lang="en-US" sz="2400" b="1" dirty="0"/>
              <a:t> </a:t>
            </a:r>
          </a:p>
          <a:p>
            <a:pPr algn="l"/>
            <a:r>
              <a:rPr lang="en-US" sz="2400" b="1" i="1" dirty="0"/>
              <a:t> b) Hydrostatic Pressure = 11000' . 0.536 = 5892 psi </a:t>
            </a:r>
            <a:endParaRPr lang="en-US" sz="2400" b="1" dirty="0"/>
          </a:p>
          <a:p>
            <a:pPr algn="l"/>
            <a:r>
              <a:rPr lang="en-US" sz="2400" b="1" dirty="0"/>
              <a:t> </a:t>
            </a:r>
            <a:endParaRPr lang="en-US" sz="2400" b="1" u="sng" dirty="0"/>
          </a:p>
        </p:txBody>
      </p:sp>
    </p:spTree>
    <p:extLst>
      <p:ext uri="{BB962C8B-B14F-4D97-AF65-F5344CB8AC3E}">
        <p14:creationId xmlns:p14="http://schemas.microsoft.com/office/powerpoint/2010/main" val="291646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1"/>
            <a:ext cx="7772400" cy="685799"/>
          </a:xfrm>
        </p:spPr>
        <p:txBody>
          <a:bodyPr/>
          <a:lstStyle/>
          <a:p>
            <a:r>
              <a:rPr lang="en-US" dirty="0" smtClean="0"/>
              <a:t>NISOC Formation Gradient</a:t>
            </a:r>
            <a:endParaRPr lang="fa-IR" dirty="0"/>
          </a:p>
        </p:txBody>
      </p:sp>
      <p:sp>
        <p:nvSpPr>
          <p:cNvPr id="3" name="Subtitle 2"/>
          <p:cNvSpPr>
            <a:spLocks noGrp="1"/>
          </p:cNvSpPr>
          <p:nvPr>
            <p:ph type="subTitle" idx="1"/>
          </p:nvPr>
        </p:nvSpPr>
        <p:spPr>
          <a:xfrm>
            <a:off x="0" y="1981200"/>
            <a:ext cx="8991600" cy="4876800"/>
          </a:xfrm>
        </p:spPr>
        <p:txBody>
          <a:bodyPr/>
          <a:lstStyle/>
          <a:p>
            <a:r>
              <a:rPr lang="en-US" dirty="0" smtClean="0"/>
              <a:t> </a:t>
            </a:r>
            <a:endParaRPr lang="fa-IR" dirty="0"/>
          </a:p>
        </p:txBody>
      </p:sp>
      <p:graphicFrame>
        <p:nvGraphicFramePr>
          <p:cNvPr id="4" name="Table 3"/>
          <p:cNvGraphicFramePr>
            <a:graphicFrameLocks noGrp="1"/>
          </p:cNvGraphicFramePr>
          <p:nvPr>
            <p:extLst>
              <p:ext uri="{D42A27DB-BD31-4B8C-83A1-F6EECF244321}">
                <p14:modId xmlns:p14="http://schemas.microsoft.com/office/powerpoint/2010/main" val="3926651828"/>
              </p:ext>
            </p:extLst>
          </p:nvPr>
        </p:nvGraphicFramePr>
        <p:xfrm>
          <a:off x="457200" y="2362200"/>
          <a:ext cx="8077200" cy="4343395"/>
        </p:xfrm>
        <a:graphic>
          <a:graphicData uri="http://schemas.openxmlformats.org/drawingml/2006/table">
            <a:tbl>
              <a:tblPr rtl="1" firstRow="1" bandRow="1">
                <a:tableStyleId>{5C22544A-7EE6-4342-B048-85BDC9FD1C3A}</a:tableStyleId>
              </a:tblPr>
              <a:tblGrid>
                <a:gridCol w="2019300"/>
                <a:gridCol w="2019300"/>
                <a:gridCol w="2019300"/>
                <a:gridCol w="2019300"/>
              </a:tblGrid>
              <a:tr h="620485">
                <a:tc>
                  <a:txBody>
                    <a:bodyPr/>
                    <a:lstStyle/>
                    <a:p>
                      <a:pPr algn="ctr" rtl="1"/>
                      <a:r>
                        <a:rPr lang="en-US" dirty="0" smtClean="0"/>
                        <a:t>Fracture Pressure</a:t>
                      </a:r>
                      <a:endParaRPr lang="fa-IR" dirty="0"/>
                    </a:p>
                  </a:txBody>
                  <a:tcPr/>
                </a:tc>
                <a:tc>
                  <a:txBody>
                    <a:bodyPr/>
                    <a:lstStyle/>
                    <a:p>
                      <a:pPr algn="ctr" rtl="1"/>
                      <a:r>
                        <a:rPr lang="en-US" dirty="0" smtClean="0"/>
                        <a:t>Mud Pressure</a:t>
                      </a:r>
                      <a:endParaRPr lang="fa-IR" dirty="0"/>
                    </a:p>
                  </a:txBody>
                  <a:tcPr/>
                </a:tc>
                <a:tc>
                  <a:txBody>
                    <a:bodyPr/>
                    <a:lstStyle/>
                    <a:p>
                      <a:pPr algn="ctr" rtl="1"/>
                      <a:r>
                        <a:rPr lang="en-US" dirty="0" smtClean="0"/>
                        <a:t>Pore Pressure</a:t>
                      </a:r>
                      <a:endParaRPr lang="fa-IR" dirty="0"/>
                    </a:p>
                  </a:txBody>
                  <a:tcPr/>
                </a:tc>
                <a:tc>
                  <a:txBody>
                    <a:bodyPr/>
                    <a:lstStyle/>
                    <a:p>
                      <a:pPr algn="ctr" rtl="1"/>
                      <a:r>
                        <a:rPr lang="en-US" dirty="0" smtClean="0"/>
                        <a:t>Formation</a:t>
                      </a:r>
                      <a:endParaRPr lang="fa-IR" dirty="0"/>
                    </a:p>
                  </a:txBody>
                  <a:tcPr/>
                </a:tc>
              </a:tr>
              <a:tr h="620485">
                <a:tc>
                  <a:txBody>
                    <a:bodyPr/>
                    <a:lstStyle/>
                    <a:p>
                      <a:pPr algn="ctr" rtl="1"/>
                      <a:r>
                        <a:rPr lang="en-US" dirty="0" smtClean="0"/>
                        <a:t>0.680</a:t>
                      </a:r>
                      <a:endParaRPr lang="fa-IR" dirty="0"/>
                    </a:p>
                  </a:txBody>
                  <a:tcPr/>
                </a:tc>
                <a:tc>
                  <a:txBody>
                    <a:bodyPr/>
                    <a:lstStyle/>
                    <a:p>
                      <a:pPr algn="ctr" rtl="1"/>
                      <a:r>
                        <a:rPr lang="en-US" dirty="0" smtClean="0"/>
                        <a:t>0.450</a:t>
                      </a:r>
                      <a:endParaRPr lang="fa-IR" dirty="0"/>
                    </a:p>
                  </a:txBody>
                  <a:tcPr/>
                </a:tc>
                <a:tc>
                  <a:txBody>
                    <a:bodyPr/>
                    <a:lstStyle/>
                    <a:p>
                      <a:pPr algn="ctr" rtl="1"/>
                      <a:r>
                        <a:rPr lang="en-US" dirty="0" smtClean="0"/>
                        <a:t>0.433</a:t>
                      </a:r>
                      <a:endParaRPr lang="fa-IR" dirty="0"/>
                    </a:p>
                  </a:txBody>
                  <a:tcPr/>
                </a:tc>
                <a:tc>
                  <a:txBody>
                    <a:bodyPr/>
                    <a:lstStyle/>
                    <a:p>
                      <a:pPr rtl="1"/>
                      <a:r>
                        <a:rPr lang="en-US" dirty="0" err="1" smtClean="0"/>
                        <a:t>Aghajari</a:t>
                      </a:r>
                      <a:endParaRPr lang="fa-IR" dirty="0"/>
                    </a:p>
                  </a:txBody>
                  <a:tcPr/>
                </a:tc>
              </a:tr>
              <a:tr h="620485">
                <a:tc>
                  <a:txBody>
                    <a:bodyPr/>
                    <a:lstStyle/>
                    <a:p>
                      <a:pPr algn="ctr" rtl="1"/>
                      <a:r>
                        <a:rPr lang="en-US" dirty="0" smtClean="0"/>
                        <a:t>0.700</a:t>
                      </a:r>
                      <a:endParaRPr lang="fa-IR" dirty="0"/>
                    </a:p>
                  </a:txBody>
                  <a:tcPr/>
                </a:tc>
                <a:tc>
                  <a:txBody>
                    <a:bodyPr/>
                    <a:lstStyle/>
                    <a:p>
                      <a:pPr algn="ctr" rtl="1"/>
                      <a:r>
                        <a:rPr lang="en-US" dirty="0" smtClean="0"/>
                        <a:t>0.479</a:t>
                      </a:r>
                      <a:endParaRPr lang="fa-IR" dirty="0"/>
                    </a:p>
                  </a:txBody>
                  <a:tcPr/>
                </a:tc>
                <a:tc>
                  <a:txBody>
                    <a:bodyPr/>
                    <a:lstStyle/>
                    <a:p>
                      <a:pPr algn="ctr" rtl="1"/>
                      <a:r>
                        <a:rPr lang="en-US" dirty="0" smtClean="0"/>
                        <a:t>0.465</a:t>
                      </a:r>
                      <a:endParaRPr lang="fa-IR" dirty="0"/>
                    </a:p>
                  </a:txBody>
                  <a:tcPr/>
                </a:tc>
                <a:tc>
                  <a:txBody>
                    <a:bodyPr/>
                    <a:lstStyle/>
                    <a:p>
                      <a:pPr rtl="1"/>
                      <a:r>
                        <a:rPr lang="en-US" dirty="0" err="1" smtClean="0"/>
                        <a:t>Mishan</a:t>
                      </a:r>
                      <a:endParaRPr lang="fa-IR" dirty="0"/>
                    </a:p>
                  </a:txBody>
                  <a:tcPr/>
                </a:tc>
              </a:tr>
              <a:tr h="620485">
                <a:tc>
                  <a:txBody>
                    <a:bodyPr/>
                    <a:lstStyle/>
                    <a:p>
                      <a:pPr algn="ctr" rtl="1"/>
                      <a:r>
                        <a:rPr lang="en-US" dirty="0" smtClean="0"/>
                        <a:t>1.1</a:t>
                      </a:r>
                      <a:endParaRPr lang="fa-IR" dirty="0"/>
                    </a:p>
                  </a:txBody>
                  <a:tcPr/>
                </a:tc>
                <a:tc>
                  <a:txBody>
                    <a:bodyPr/>
                    <a:lstStyle/>
                    <a:p>
                      <a:pPr algn="ctr" rtl="1"/>
                      <a:r>
                        <a:rPr lang="en-US" dirty="0" smtClean="0"/>
                        <a:t>0.85-1.1</a:t>
                      </a:r>
                      <a:endParaRPr lang="fa-IR" dirty="0"/>
                    </a:p>
                  </a:txBody>
                  <a:tcPr/>
                </a:tc>
                <a:tc>
                  <a:txBody>
                    <a:bodyPr/>
                    <a:lstStyle/>
                    <a:p>
                      <a:pPr algn="ctr" rtl="1"/>
                      <a:r>
                        <a:rPr lang="en-US" dirty="0" smtClean="0"/>
                        <a:t>0.8-1.0</a:t>
                      </a:r>
                      <a:endParaRPr lang="fa-IR" dirty="0"/>
                    </a:p>
                  </a:txBody>
                  <a:tcPr/>
                </a:tc>
                <a:tc>
                  <a:txBody>
                    <a:bodyPr/>
                    <a:lstStyle/>
                    <a:p>
                      <a:pPr rtl="1"/>
                      <a:r>
                        <a:rPr lang="en-US" dirty="0" err="1" smtClean="0"/>
                        <a:t>Gachsaran</a:t>
                      </a:r>
                      <a:endParaRPr lang="fa-IR" dirty="0"/>
                    </a:p>
                  </a:txBody>
                  <a:tcPr/>
                </a:tc>
              </a:tr>
              <a:tr h="620485">
                <a:tc>
                  <a:txBody>
                    <a:bodyPr/>
                    <a:lstStyle/>
                    <a:p>
                      <a:pPr algn="ctr" rtl="1"/>
                      <a:r>
                        <a:rPr lang="en-US" dirty="0" smtClean="0"/>
                        <a:t>0.74</a:t>
                      </a:r>
                      <a:endParaRPr lang="fa-IR" dirty="0"/>
                    </a:p>
                  </a:txBody>
                  <a:tcPr/>
                </a:tc>
                <a:tc>
                  <a:txBody>
                    <a:bodyPr/>
                    <a:lstStyle/>
                    <a:p>
                      <a:pPr algn="ctr" rtl="1"/>
                      <a:r>
                        <a:rPr lang="en-US" dirty="0" smtClean="0"/>
                        <a:t>0.43-0.56</a:t>
                      </a:r>
                      <a:endParaRPr lang="fa-IR" dirty="0"/>
                    </a:p>
                  </a:txBody>
                  <a:tcPr/>
                </a:tc>
                <a:tc>
                  <a:txBody>
                    <a:bodyPr/>
                    <a:lstStyle/>
                    <a:p>
                      <a:pPr algn="ctr" rtl="1"/>
                      <a:r>
                        <a:rPr lang="en-US" dirty="0" smtClean="0"/>
                        <a:t>0.24-0.49</a:t>
                      </a:r>
                      <a:endParaRPr lang="fa-IR" dirty="0"/>
                    </a:p>
                  </a:txBody>
                  <a:tcPr/>
                </a:tc>
                <a:tc>
                  <a:txBody>
                    <a:bodyPr/>
                    <a:lstStyle/>
                    <a:p>
                      <a:pPr rtl="1"/>
                      <a:r>
                        <a:rPr lang="en-US" dirty="0" err="1" smtClean="0"/>
                        <a:t>Asmari</a:t>
                      </a:r>
                      <a:endParaRPr lang="fa-IR" dirty="0"/>
                    </a:p>
                  </a:txBody>
                  <a:tcPr/>
                </a:tc>
              </a:tr>
              <a:tr h="620485">
                <a:tc>
                  <a:txBody>
                    <a:bodyPr/>
                    <a:lstStyle/>
                    <a:p>
                      <a:pPr algn="ctr" rtl="1"/>
                      <a:r>
                        <a:rPr lang="en-US" dirty="0" smtClean="0"/>
                        <a:t>0.8</a:t>
                      </a:r>
                      <a:endParaRPr lang="fa-IR" dirty="0"/>
                    </a:p>
                  </a:txBody>
                  <a:tcPr/>
                </a:tc>
                <a:tc>
                  <a:txBody>
                    <a:bodyPr/>
                    <a:lstStyle/>
                    <a:p>
                      <a:pPr algn="ctr" rtl="1"/>
                      <a:r>
                        <a:rPr lang="en-US" dirty="0" smtClean="0"/>
                        <a:t>0.52-0.56</a:t>
                      </a:r>
                      <a:endParaRPr lang="fa-IR" dirty="0"/>
                    </a:p>
                  </a:txBody>
                  <a:tcPr/>
                </a:tc>
                <a:tc>
                  <a:txBody>
                    <a:bodyPr/>
                    <a:lstStyle/>
                    <a:p>
                      <a:pPr algn="ctr" rtl="1"/>
                      <a:r>
                        <a:rPr lang="en-US" dirty="0" smtClean="0"/>
                        <a:t>0.5-0.54</a:t>
                      </a:r>
                      <a:endParaRPr lang="fa-IR" dirty="0"/>
                    </a:p>
                  </a:txBody>
                  <a:tcPr/>
                </a:tc>
                <a:tc>
                  <a:txBody>
                    <a:bodyPr/>
                    <a:lstStyle/>
                    <a:p>
                      <a:pPr rtl="1"/>
                      <a:r>
                        <a:rPr lang="en-US" dirty="0" err="1" smtClean="0"/>
                        <a:t>Pabdeh</a:t>
                      </a:r>
                      <a:endParaRPr lang="fa-IR" dirty="0"/>
                    </a:p>
                  </a:txBody>
                  <a:tcPr/>
                </a:tc>
              </a:tr>
              <a:tr h="620485">
                <a:tc>
                  <a:txBody>
                    <a:bodyPr/>
                    <a:lstStyle/>
                    <a:p>
                      <a:pPr algn="ctr" rtl="1"/>
                      <a:r>
                        <a:rPr lang="en-US" dirty="0" smtClean="0"/>
                        <a:t>0.74</a:t>
                      </a:r>
                      <a:endParaRPr lang="fa-IR" dirty="0"/>
                    </a:p>
                  </a:txBody>
                  <a:tcPr/>
                </a:tc>
                <a:tc>
                  <a:txBody>
                    <a:bodyPr/>
                    <a:lstStyle/>
                    <a:p>
                      <a:pPr algn="ctr" rtl="1"/>
                      <a:r>
                        <a:rPr lang="en-US" dirty="0" smtClean="0"/>
                        <a:t>0.56</a:t>
                      </a:r>
                      <a:endParaRPr lang="fa-IR" dirty="0"/>
                    </a:p>
                  </a:txBody>
                  <a:tcPr/>
                </a:tc>
                <a:tc>
                  <a:txBody>
                    <a:bodyPr/>
                    <a:lstStyle/>
                    <a:p>
                      <a:pPr algn="ctr" rtl="1"/>
                      <a:r>
                        <a:rPr lang="en-US" dirty="0" smtClean="0"/>
                        <a:t>0.54</a:t>
                      </a:r>
                      <a:endParaRPr lang="fa-IR" dirty="0"/>
                    </a:p>
                  </a:txBody>
                  <a:tcPr/>
                </a:tc>
                <a:tc>
                  <a:txBody>
                    <a:bodyPr/>
                    <a:lstStyle/>
                    <a:p>
                      <a:pPr rtl="1"/>
                      <a:r>
                        <a:rPr lang="en-US" dirty="0" err="1" smtClean="0"/>
                        <a:t>Ilam</a:t>
                      </a:r>
                      <a:r>
                        <a:rPr lang="en-US" dirty="0" smtClean="0"/>
                        <a:t> &amp; </a:t>
                      </a:r>
                      <a:r>
                        <a:rPr lang="en-US" dirty="0" err="1" smtClean="0"/>
                        <a:t>Sarvak</a:t>
                      </a:r>
                      <a:endParaRPr lang="fa-IR" dirty="0"/>
                    </a:p>
                  </a:txBody>
                  <a:tcPr/>
                </a:tc>
              </a:tr>
            </a:tbl>
          </a:graphicData>
        </a:graphic>
      </p:graphicFrame>
    </p:spTree>
    <p:extLst>
      <p:ext uri="{BB962C8B-B14F-4D97-AF65-F5344CB8AC3E}">
        <p14:creationId xmlns:p14="http://schemas.microsoft.com/office/powerpoint/2010/main" val="2268200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14" y="1143000"/>
            <a:ext cx="9144000" cy="5486400"/>
          </a:xfrm>
        </p:spPr>
        <p:txBody>
          <a:bodyPr/>
          <a:lstStyle/>
          <a:p>
            <a:r>
              <a:rPr lang="en-US" b="1" dirty="0" smtClean="0"/>
              <a:t>Bottom </a:t>
            </a:r>
            <a:r>
              <a:rPr lang="en-US" b="1" dirty="0"/>
              <a:t>Hole Pressure</a:t>
            </a:r>
            <a:r>
              <a:rPr lang="en-US" b="1" u="sng" dirty="0"/>
              <a:t> </a:t>
            </a:r>
            <a:endParaRPr lang="en-US" b="1" dirty="0"/>
          </a:p>
          <a:p>
            <a:pPr algn="l"/>
            <a:r>
              <a:rPr lang="en-US" sz="2400" b="1" dirty="0"/>
              <a:t>Bottom Hole Pressure is defined as the pressure exerted at the bottom of the hole. During drilling operations while drilling a well, pressure is imposed on the walls or at the bottom of the hole. Most of this pressure comes from the hydrostatic pressure of the mud column. However, the pressure required to pump the mud up the annulus also acting on the bottom of </a:t>
            </a:r>
            <a:r>
              <a:rPr lang="en-US" sz="2400" b="1" dirty="0" smtClean="0"/>
              <a:t>the </a:t>
            </a:r>
            <a:r>
              <a:rPr lang="en-US" sz="2400" b="1" dirty="0"/>
              <a:t>hole</a:t>
            </a:r>
            <a:r>
              <a:rPr lang="en-US" sz="2400" b="1" dirty="0" smtClean="0"/>
              <a:t>.</a:t>
            </a:r>
          </a:p>
          <a:p>
            <a:pPr algn="l"/>
            <a:endParaRPr lang="en-US" sz="2400" b="1" dirty="0"/>
          </a:p>
          <a:p>
            <a:pPr algn="l"/>
            <a:r>
              <a:rPr lang="en-US" sz="2800" b="1" dirty="0" smtClean="0"/>
              <a:t>              </a:t>
            </a:r>
            <a:r>
              <a:rPr lang="en-US" b="1" dirty="0" smtClean="0">
                <a:solidFill>
                  <a:srgbClr val="C00000"/>
                </a:solidFill>
              </a:rPr>
              <a:t>P</a:t>
            </a:r>
            <a:r>
              <a:rPr lang="en-US" sz="1200" b="1" dirty="0" smtClean="0">
                <a:solidFill>
                  <a:srgbClr val="C00000"/>
                </a:solidFill>
              </a:rPr>
              <a:t>BHP</a:t>
            </a:r>
            <a:r>
              <a:rPr lang="en-US" b="1" dirty="0" smtClean="0">
                <a:solidFill>
                  <a:srgbClr val="C00000"/>
                </a:solidFill>
              </a:rPr>
              <a:t>= 0.052* MW (</a:t>
            </a:r>
            <a:r>
              <a:rPr lang="en-US" b="1" dirty="0" err="1" smtClean="0">
                <a:solidFill>
                  <a:srgbClr val="C00000"/>
                </a:solidFill>
              </a:rPr>
              <a:t>ppg</a:t>
            </a:r>
            <a:r>
              <a:rPr lang="en-US" b="1" dirty="0" smtClean="0">
                <a:solidFill>
                  <a:srgbClr val="C00000"/>
                </a:solidFill>
              </a:rPr>
              <a:t>)*TVD(</a:t>
            </a:r>
            <a:r>
              <a:rPr lang="en-US" b="1" dirty="0" err="1" smtClean="0">
                <a:solidFill>
                  <a:srgbClr val="C00000"/>
                </a:solidFill>
              </a:rPr>
              <a:t>ft</a:t>
            </a:r>
            <a:r>
              <a:rPr lang="en-US" b="1" dirty="0" smtClean="0">
                <a:solidFill>
                  <a:srgbClr val="C00000"/>
                </a:solidFill>
              </a:rPr>
              <a:t>)</a:t>
            </a:r>
            <a:endParaRPr lang="en-US" sz="2400" b="1" dirty="0" smtClean="0">
              <a:solidFill>
                <a:srgbClr val="C00000"/>
              </a:solidFill>
            </a:endParaRPr>
          </a:p>
        </p:txBody>
      </p:sp>
    </p:spTree>
    <p:extLst>
      <p:ext uri="{BB962C8B-B14F-4D97-AF65-F5344CB8AC3E}">
        <p14:creationId xmlns:p14="http://schemas.microsoft.com/office/powerpoint/2010/main" val="2674109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143000"/>
            <a:ext cx="8991600" cy="5715000"/>
          </a:xfrm>
        </p:spPr>
        <p:txBody>
          <a:bodyPr/>
          <a:lstStyle/>
          <a:p>
            <a:r>
              <a:rPr lang="en-US" b="1" dirty="0"/>
              <a:t>Normal Formation </a:t>
            </a:r>
            <a:r>
              <a:rPr lang="en-US" b="1" dirty="0" smtClean="0"/>
              <a:t>Pressure(Balance)</a:t>
            </a:r>
            <a:r>
              <a:rPr lang="en-US" b="1" u="sng" dirty="0" smtClean="0"/>
              <a:t> </a:t>
            </a:r>
            <a:r>
              <a:rPr lang="en-US" b="1" dirty="0" smtClean="0"/>
              <a:t> </a:t>
            </a:r>
            <a:endParaRPr lang="en-US" b="1" dirty="0"/>
          </a:p>
          <a:p>
            <a:pPr algn="l"/>
            <a:r>
              <a:rPr lang="en-US" sz="2400" b="1" dirty="0"/>
              <a:t>Formation Pressure (FP) is the pressure contained inside the rock pore space. In the simplest case, the pressure is due to the hydrostatic pressure of formation fluid above the depth of interest. Salt water is a common formation fluid that weights 9 </a:t>
            </a:r>
            <a:r>
              <a:rPr lang="en-US" sz="2400" b="1" dirty="0" err="1"/>
              <a:t>ppg</a:t>
            </a:r>
            <a:r>
              <a:rPr lang="en-US" sz="2400" b="1" dirty="0"/>
              <a:t>. Therefore, the formation pressure gradient is 9 </a:t>
            </a:r>
            <a:r>
              <a:rPr lang="en-US" sz="2400" b="1" dirty="0" err="1"/>
              <a:t>ppg</a:t>
            </a:r>
            <a:r>
              <a:rPr lang="en-US" sz="2400" b="1" dirty="0"/>
              <a:t> . 0.052 = 0.465 psi/ft. By convention, a Formation Pressure (FP) gradient 0.465 is considered normal. The pressure information containing salt water is found by multiplying depth by 0.465. Again, as in all hydrostatic pressure calculations, the depth should be true vertical depth (TVD) for directional wells. </a:t>
            </a:r>
            <a:endParaRPr lang="en-US" sz="2400" b="1" dirty="0" smtClean="0"/>
          </a:p>
          <a:p>
            <a:pPr algn="l"/>
            <a:r>
              <a:rPr lang="en-US" sz="2400" b="1" dirty="0"/>
              <a:t> </a:t>
            </a:r>
            <a:r>
              <a:rPr lang="en-US" sz="2400" b="1" dirty="0" smtClean="0"/>
              <a:t> </a:t>
            </a:r>
          </a:p>
          <a:p>
            <a:pPr algn="l"/>
            <a:r>
              <a:rPr lang="en-US" sz="2400" b="1" dirty="0"/>
              <a:t> </a:t>
            </a:r>
            <a:r>
              <a:rPr lang="en-US" sz="2400" b="1" dirty="0" smtClean="0"/>
              <a:t>                                  </a:t>
            </a:r>
            <a:r>
              <a:rPr lang="en-US" b="1" dirty="0" smtClean="0">
                <a:solidFill>
                  <a:srgbClr val="FF0000"/>
                </a:solidFill>
              </a:rPr>
              <a:t>P</a:t>
            </a:r>
            <a:r>
              <a:rPr lang="en-US" sz="1400" b="1" dirty="0" smtClean="0">
                <a:solidFill>
                  <a:srgbClr val="FF0000"/>
                </a:solidFill>
              </a:rPr>
              <a:t>FP </a:t>
            </a:r>
            <a:r>
              <a:rPr lang="en-US" sz="2400" b="1" dirty="0" smtClean="0">
                <a:solidFill>
                  <a:srgbClr val="FF0000"/>
                </a:solidFill>
              </a:rPr>
              <a:t> =  </a:t>
            </a:r>
            <a:r>
              <a:rPr lang="en-US" b="1" dirty="0" smtClean="0">
                <a:solidFill>
                  <a:srgbClr val="FF0000"/>
                </a:solidFill>
              </a:rPr>
              <a:t>P</a:t>
            </a:r>
            <a:r>
              <a:rPr lang="en-US" sz="2400" b="1" dirty="0" smtClean="0">
                <a:solidFill>
                  <a:srgbClr val="FF0000"/>
                </a:solidFill>
              </a:rPr>
              <a:t> </a:t>
            </a:r>
            <a:r>
              <a:rPr lang="en-US" sz="1400" b="1" dirty="0" smtClean="0">
                <a:solidFill>
                  <a:srgbClr val="FF0000"/>
                </a:solidFill>
              </a:rPr>
              <a:t>HP</a:t>
            </a:r>
            <a:endParaRPr lang="fa-IR" sz="1400" b="1" dirty="0">
              <a:solidFill>
                <a:srgbClr val="FF0000"/>
              </a:solidFill>
            </a:endParaRPr>
          </a:p>
        </p:txBody>
      </p:sp>
    </p:spTree>
    <p:extLst>
      <p:ext uri="{BB962C8B-B14F-4D97-AF65-F5344CB8AC3E}">
        <p14:creationId xmlns:p14="http://schemas.microsoft.com/office/powerpoint/2010/main" val="2212550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with new HEA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1948</Words>
  <Application>Microsoft Office PowerPoint</Application>
  <PresentationFormat>On-screen Show (4:3)</PresentationFormat>
  <Paragraphs>236</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Presentation with new HEADER</vt:lpstr>
      <vt:lpstr>PowerPoint Presentation</vt:lpstr>
      <vt:lpstr>PowerPoint Presentation</vt:lpstr>
      <vt:lpstr>Objective</vt:lpstr>
      <vt:lpstr>PowerPoint Presentation</vt:lpstr>
      <vt:lpstr>PowerPoint Presentation</vt:lpstr>
      <vt:lpstr>PowerPoint Presentation</vt:lpstr>
      <vt:lpstr>NISOC Formation Gradient</vt:lpstr>
      <vt:lpstr>PowerPoint Presentation</vt:lpstr>
      <vt:lpstr>PowerPoint Presentation</vt:lpstr>
      <vt:lpstr>PowerPoint Presentation</vt:lpstr>
      <vt:lpstr>PowerPoint Presentation</vt:lpstr>
      <vt:lpstr>Fracturing  Formation Below Shoe </vt:lpstr>
      <vt:lpstr>Well Capacity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Warning Signs of Kicks </vt:lpstr>
      <vt:lpstr>Well Killing Method</vt:lpstr>
      <vt:lpstr>PowerPoint Presentation</vt:lpstr>
      <vt:lpstr>PowerPoint Presentation</vt:lpstr>
      <vt:lpstr>Function</vt:lpstr>
      <vt:lpstr>Flange</vt:lpstr>
      <vt:lpstr>Flange</vt:lpstr>
      <vt:lpstr>Gasket</vt:lpstr>
      <vt:lpstr>Different gasket and flange size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Ahmad</cp:lastModifiedBy>
  <cp:revision>59</cp:revision>
  <dcterms:created xsi:type="dcterms:W3CDTF">2015-11-14T18:01:41Z</dcterms:created>
  <dcterms:modified xsi:type="dcterms:W3CDTF">2016-04-17T06:33:26Z</dcterms:modified>
</cp:coreProperties>
</file>