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0"/>
  </p:notesMasterIdLst>
  <p:handoutMasterIdLst>
    <p:handoutMasterId r:id="rId41"/>
  </p:handout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90" r:id="rId29"/>
    <p:sldId id="291" r:id="rId30"/>
    <p:sldId id="292" r:id="rId31"/>
    <p:sldId id="293" r:id="rId32"/>
    <p:sldId id="294" r:id="rId33"/>
    <p:sldId id="337" r:id="rId34"/>
    <p:sldId id="297" r:id="rId35"/>
    <p:sldId id="298" r:id="rId36"/>
    <p:sldId id="329" r:id="rId37"/>
    <p:sldId id="336" r:id="rId38"/>
    <p:sldId id="33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434" autoAdjust="0"/>
  </p:normalViewPr>
  <p:slideViewPr>
    <p:cSldViewPr snapToGrid="0" showGuides="1">
      <p:cViewPr varScale="1">
        <p:scale>
          <a:sx n="74" d="100"/>
          <a:sy n="74" d="100"/>
        </p:scale>
        <p:origin x="6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440DA-2467-4D08-B722-1EACAC86A828}" type="datetimeFigureOut">
              <a:rPr lang="en-GB" smtClean="0"/>
              <a:t>29/04/2018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71E110-0D63-457B-B2EC-DD9173207DE7}" type="slidenum">
              <a:rPr lang="en-GB" smtClean="0"/>
              <a:t>‹#›</a:t>
            </a:fld>
            <a:endParaRPr lang="en-GB"/>
          </a:p>
        </p:txBody>
      </p:sp>
    </p:spTree>
    <p:extLst>
      <p:ext uri="{BB962C8B-B14F-4D97-AF65-F5344CB8AC3E}">
        <p14:creationId xmlns:p14="http://schemas.microsoft.com/office/powerpoint/2010/main" val="16712950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9F0E-183C-476A-934F-13D2367E132E}" type="datetimeFigureOut">
              <a:rPr lang="en-GB" smtClean="0"/>
              <a:t>29/04/2018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BDC25-5E10-47DF-A4B1-D65FFEAEF417}" type="slidenum">
              <a:rPr lang="en-GB" smtClean="0"/>
              <a:t>‹#›</a:t>
            </a:fld>
            <a:endParaRPr lang="en-GB"/>
          </a:p>
        </p:txBody>
      </p:sp>
    </p:spTree>
    <p:extLst>
      <p:ext uri="{BB962C8B-B14F-4D97-AF65-F5344CB8AC3E}">
        <p14:creationId xmlns:p14="http://schemas.microsoft.com/office/powerpoint/2010/main" val="111648434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E9BDC25-5E10-47DF-A4B1-D65FFEAEF417}" type="slidenum">
              <a:rPr lang="en-GB" smtClean="0"/>
              <a:t>1</a:t>
            </a:fld>
            <a:endParaRPr lang="en-GB"/>
          </a:p>
        </p:txBody>
      </p:sp>
      <p:sp>
        <p:nvSpPr>
          <p:cNvPr id="5" name="Header Placeholder 4"/>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400001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FE9BDC25-5E10-47DF-A4B1-D65FFEAEF417}" type="slidenum">
              <a:rPr lang="en-GB" smtClean="0"/>
              <a:t>3</a:t>
            </a:fld>
            <a:endParaRPr lang="en-GB"/>
          </a:p>
        </p:txBody>
      </p:sp>
    </p:spTree>
    <p:extLst>
      <p:ext uri="{BB962C8B-B14F-4D97-AF65-F5344CB8AC3E}">
        <p14:creationId xmlns:p14="http://schemas.microsoft.com/office/powerpoint/2010/main" val="3538470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3D19820-92E1-4E9A-8748-B74521E3372F}" type="datetime1">
              <a:rPr lang="en-US" smtClean="0"/>
              <a:t>4/29/2018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48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8A00A-6C65-490B-9E1D-6EA304D76C0C}"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720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8C60A2-40B8-47AC-A81B-EC1A05906FF0}" type="datetime1">
              <a:rPr lang="en-US" smtClean="0"/>
              <a:t>4/29/2018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58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3A1485B-8B9C-4731-BA66-D0B968E0BD45}" type="datetime1">
              <a:rPr lang="en-US" smtClean="0"/>
              <a:t>4/29/2018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132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D5757F-D884-4346-8231-1D39EBFD92E1}" type="datetime1">
              <a:rPr lang="en-US" smtClean="0"/>
              <a:t>4/29/2018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10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675C30-14AE-4F68-AB68-F13CD4022409}" type="datetime1">
              <a:rPr lang="en-US" smtClean="0"/>
              <a:t>4/29/2018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28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D4B1B66-3A98-4658-99C4-FD433FE0B89E}" type="datetime1">
              <a:rPr lang="en-US" smtClean="0"/>
              <a:t>4/29/2018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12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5CB9AB-54BA-45AB-BCCD-7E98DCCF30D5}"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68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ABCC856-5489-484F-984C-AE37D8D5876F}" type="datetime1">
              <a:rPr lang="en-US" smtClean="0"/>
              <a:t>4/29/2018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83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BEA81-1148-47A8-9F5E-22C3B3B952A9}"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242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4A303BC-2D22-4520-BFDC-0A1723ECA67E}" type="datetime1">
              <a:rPr lang="en-US" smtClean="0"/>
              <a:t>4/29/2018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820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F3B136-B89A-4ED3-B320-B9F7E0AA3FC3}"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87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9ED7F5-A4D0-4967-8AE3-47BC6E5F1956}" type="datetime1">
              <a:rPr lang="en-US" smtClean="0"/>
              <a:t>4/29/2018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9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CB9C8E-0861-4404-A1B4-C813C5C79390}" type="datetime1">
              <a:rPr lang="en-US" smtClean="0"/>
              <a:t>4/29/2018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30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62EC8-6A1C-4505-BC2F-D63C7CC3CBFA}" type="datetime1">
              <a:rPr lang="en-US" smtClean="0"/>
              <a:t>4/29/2018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90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2C535-639B-43A1-88FA-8A7BF7915DCD}"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7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A9EFF-C0BB-4752-BDCC-A707E5DE7F79}"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44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B35349-FEC7-40B1-8F61-8BCE67755D22}" type="datetime1">
              <a:rPr lang="en-US" smtClean="0"/>
              <a:t>4/29/2018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808522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494312"/>
            <a:ext cx="9448800" cy="1557980"/>
          </a:xfrm>
        </p:spPr>
        <p:txBody>
          <a:bodyPr>
            <a:normAutofit fontScale="90000"/>
          </a:bodyPr>
          <a:lstStyle/>
          <a:p>
            <a:r>
              <a:rPr lang="en-US" dirty="0" smtClean="0">
                <a:latin typeface="Times New Roman" panose="02020603050405020304" pitchFamily="18" charset="0"/>
                <a:cs typeface="Times New Roman" panose="02020603050405020304" pitchFamily="18" charset="0"/>
              </a:rPr>
              <a:t>Maintenance and use of ctu DB-Under reamer</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27657" y="3258717"/>
            <a:ext cx="9448800" cy="3084129"/>
          </a:xfrm>
        </p:spPr>
        <p:txBody>
          <a:bodyPr>
            <a:normAutofit/>
          </a:bodyPr>
          <a:lstStyle/>
          <a:p>
            <a:pPr algn="ctr"/>
            <a:endParaRPr lang="en-US" dirty="0" smtClean="0"/>
          </a:p>
          <a:p>
            <a:pPr algn="ctr"/>
            <a:r>
              <a:rPr lang="en-US" sz="2400" b="1" dirty="0" smtClean="0"/>
              <a:t>        By </a:t>
            </a:r>
            <a:r>
              <a:rPr lang="en-US" b="1" dirty="0" smtClean="0"/>
              <a:t>:</a:t>
            </a:r>
          </a:p>
          <a:p>
            <a:pPr algn="ctr"/>
            <a:endParaRPr lang="en-US" sz="600" b="1" dirty="0" smtClean="0"/>
          </a:p>
          <a:p>
            <a:pPr algn="ctr"/>
            <a:r>
              <a:rPr lang="en-US" sz="2400" b="1" dirty="0" smtClean="0">
                <a:latin typeface="Times New Roman" panose="02020603050405020304" pitchFamily="18" charset="0"/>
                <a:cs typeface="Times New Roman" panose="02020603050405020304" pitchFamily="18" charset="0"/>
              </a:rPr>
              <a:t>         Mahdi  </a:t>
            </a:r>
            <a:r>
              <a:rPr lang="en-US" sz="2600" b="1" dirty="0" smtClean="0">
                <a:latin typeface="Times New Roman" panose="02020603050405020304" pitchFamily="18" charset="0"/>
                <a:cs typeface="Times New Roman" panose="02020603050405020304" pitchFamily="18" charset="0"/>
              </a:rPr>
              <a:t>Sheikh</a:t>
            </a:r>
            <a:r>
              <a:rPr lang="en-US" sz="2400" b="1" dirty="0" smtClean="0">
                <a:latin typeface="Times New Roman" panose="02020603050405020304" pitchFamily="18" charset="0"/>
                <a:cs typeface="Times New Roman" panose="02020603050405020304" pitchFamily="18" charset="0"/>
              </a:rPr>
              <a:t> Zare</a:t>
            </a:r>
          </a:p>
          <a:p>
            <a:pPr algn="ctr"/>
            <a:endParaRPr lang="en-US" sz="3200" dirty="0" smtClean="0"/>
          </a:p>
          <a:p>
            <a:r>
              <a:rPr lang="en-US" b="1" dirty="0" smtClean="0">
                <a:latin typeface="Times New Roman" panose="02020603050405020304" pitchFamily="18" charset="0"/>
                <a:cs typeface="Times New Roman" panose="02020603050405020304" pitchFamily="18" charset="0"/>
              </a:rPr>
              <a:t>                                                                 Summer 2018</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0" y="-38636"/>
            <a:ext cx="12191999" cy="1326523"/>
          </a:xfrm>
          <a:prstGeom prst="rect">
            <a:avLst/>
          </a:prstGeom>
        </p:spPr>
      </p:pic>
    </p:spTree>
    <p:extLst>
      <p:ext uri="{BB962C8B-B14F-4D97-AF65-F5344CB8AC3E}">
        <p14:creationId xmlns:p14="http://schemas.microsoft.com/office/powerpoint/2010/main" val="1009073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71" y="1091368"/>
            <a:ext cx="8610600" cy="892917"/>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sp>
        <p:nvSpPr>
          <p:cNvPr id="6" name="TextBox 5"/>
          <p:cNvSpPr txBox="1"/>
          <p:nvPr/>
        </p:nvSpPr>
        <p:spPr>
          <a:xfrm>
            <a:off x="528562" y="2226869"/>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528562" y="2697131"/>
            <a:ext cx="10386763" cy="369332"/>
          </a:xfrm>
          <a:prstGeom prst="rect">
            <a:avLst/>
          </a:prstGeom>
          <a:noFill/>
        </p:spPr>
        <p:txBody>
          <a:bodyPr wrap="square" rtlCol="0">
            <a:spAutoFit/>
          </a:bodyPr>
          <a:lstStyle/>
          <a:p>
            <a:r>
              <a:rPr lang="en-GB" dirty="0" smtClean="0"/>
              <a:t>3-1-3 </a:t>
            </a:r>
            <a:r>
              <a:rPr lang="en-GB" dirty="0"/>
              <a:t>Remove the face </a:t>
            </a:r>
            <a:r>
              <a:rPr lang="en-GB" dirty="0" smtClean="0"/>
              <a:t>cutter [28 ]</a:t>
            </a:r>
            <a:endParaRPr lang="en-GB" dirty="0"/>
          </a:p>
        </p:txBody>
      </p:sp>
      <p:cxnSp>
        <p:nvCxnSpPr>
          <p:cNvPr id="9" name="AutoShape 2"/>
          <p:cNvCxnSpPr>
            <a:cxnSpLocks noChangeShapeType="1"/>
          </p:cNvCxnSpPr>
          <p:nvPr/>
        </p:nvCxnSpPr>
        <p:spPr bwMode="auto">
          <a:xfrm rot="5400000" flipH="1" flipV="1">
            <a:off x="4320071" y="5904025"/>
            <a:ext cx="1044000" cy="46800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3" name="Content Placeholder 2"/>
          <p:cNvSpPr>
            <a:spLocks noGrp="1"/>
          </p:cNvSpPr>
          <p:nvPr>
            <p:ph idx="1"/>
          </p:nvPr>
        </p:nvSpPr>
        <p:spPr>
          <a:xfrm>
            <a:off x="685800" y="3339825"/>
            <a:ext cx="10820400" cy="3320200"/>
          </a:xfrm>
        </p:spPr>
        <p:txBody>
          <a:bodyPr/>
          <a:lstStyle/>
          <a:p>
            <a:endParaRPr lang="en-GB" dirty="0"/>
          </a:p>
        </p:txBody>
      </p:sp>
    </p:spTree>
    <p:extLst>
      <p:ext uri="{BB962C8B-B14F-4D97-AF65-F5344CB8AC3E}">
        <p14:creationId xmlns:p14="http://schemas.microsoft.com/office/powerpoint/2010/main" val="3835983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64" y="1184856"/>
            <a:ext cx="8610600" cy="1068299"/>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5" name="Picture 4"/>
          <p:cNvPicPr>
            <a:picLocks noChangeAspect="1"/>
          </p:cNvPicPr>
          <p:nvPr/>
        </p:nvPicPr>
        <p:blipFill>
          <a:blip r:embed="rId2"/>
          <a:stretch>
            <a:fillRect/>
          </a:stretch>
        </p:blipFill>
        <p:spPr>
          <a:xfrm>
            <a:off x="0" y="0"/>
            <a:ext cx="12192000" cy="1184856"/>
          </a:xfrm>
          <a:prstGeom prst="rect">
            <a:avLst/>
          </a:prstGeom>
        </p:spPr>
      </p:pic>
      <p:sp>
        <p:nvSpPr>
          <p:cNvPr id="6" name="TextBox 5"/>
          <p:cNvSpPr txBox="1"/>
          <p:nvPr/>
        </p:nvSpPr>
        <p:spPr>
          <a:xfrm>
            <a:off x="815165" y="1998172"/>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815165" y="2398282"/>
            <a:ext cx="10386763" cy="646331"/>
          </a:xfrm>
          <a:prstGeom prst="rect">
            <a:avLst/>
          </a:prstGeom>
          <a:noFill/>
        </p:spPr>
        <p:txBody>
          <a:bodyPr wrap="square" rtlCol="0">
            <a:spAutoFit/>
          </a:bodyPr>
          <a:lstStyle/>
          <a:p>
            <a:r>
              <a:rPr lang="en-GB" dirty="0" smtClean="0"/>
              <a:t>3-1-4 </a:t>
            </a:r>
            <a:r>
              <a:rPr lang="en-GB" dirty="0"/>
              <a:t>Loosen the lower </a:t>
            </a:r>
            <a:r>
              <a:rPr lang="en-GB" dirty="0" smtClean="0"/>
              <a:t>body </a:t>
            </a:r>
            <a:r>
              <a:rPr lang="en-GB" dirty="0"/>
              <a:t>until the blade pin holes align with the pin holes on the lower </a:t>
            </a:r>
            <a:r>
              <a:rPr lang="en-GB" dirty="0" smtClean="0"/>
              <a:t>body.</a:t>
            </a:r>
            <a:endParaRPr lang="en-GB" dirty="0"/>
          </a:p>
        </p:txBody>
      </p:sp>
      <p:sp>
        <p:nvSpPr>
          <p:cNvPr id="4" name="Content Placeholder 3"/>
          <p:cNvSpPr>
            <a:spLocks noGrp="1"/>
          </p:cNvSpPr>
          <p:nvPr>
            <p:ph idx="1"/>
          </p:nvPr>
        </p:nvSpPr>
        <p:spPr>
          <a:xfrm>
            <a:off x="685800" y="3211598"/>
            <a:ext cx="10820400" cy="3433901"/>
          </a:xfrm>
        </p:spPr>
        <p:txBody>
          <a:bodyPr/>
          <a:lstStyle/>
          <a:p>
            <a:endParaRPr lang="en-GB" dirty="0"/>
          </a:p>
        </p:txBody>
      </p:sp>
    </p:spTree>
    <p:extLst>
      <p:ext uri="{BB962C8B-B14F-4D97-AF65-F5344CB8AC3E}">
        <p14:creationId xmlns:p14="http://schemas.microsoft.com/office/powerpoint/2010/main" val="3653331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67" y="1572061"/>
            <a:ext cx="8610600" cy="567717"/>
          </a:xfrm>
        </p:spPr>
        <p:txBody>
          <a:bodyPr>
            <a:normAutofit fontScale="90000"/>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sp>
        <p:nvSpPr>
          <p:cNvPr id="6" name="TextBox 5"/>
          <p:cNvSpPr txBox="1"/>
          <p:nvPr/>
        </p:nvSpPr>
        <p:spPr>
          <a:xfrm>
            <a:off x="855331" y="2240525"/>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855331" y="2605220"/>
            <a:ext cx="10386763" cy="369332"/>
          </a:xfrm>
          <a:prstGeom prst="rect">
            <a:avLst/>
          </a:prstGeom>
          <a:noFill/>
        </p:spPr>
        <p:txBody>
          <a:bodyPr wrap="square" rtlCol="0">
            <a:spAutoFit/>
          </a:bodyPr>
          <a:lstStyle/>
          <a:p>
            <a:r>
              <a:rPr lang="en-GB" dirty="0" smtClean="0"/>
              <a:t>3-1-5 </a:t>
            </a:r>
            <a:r>
              <a:rPr lang="en-GB" dirty="0"/>
              <a:t>Remove a total of three cutter </a:t>
            </a:r>
            <a:r>
              <a:rPr lang="en-GB" dirty="0" smtClean="0"/>
              <a:t>blades with remove blade pin [24]</a:t>
            </a:r>
            <a:endParaRPr lang="en-GB" dirty="0"/>
          </a:p>
        </p:txBody>
      </p:sp>
      <p:cxnSp>
        <p:nvCxnSpPr>
          <p:cNvPr id="11" name="AutoShape 2"/>
          <p:cNvCxnSpPr>
            <a:cxnSpLocks noChangeShapeType="1"/>
          </p:cNvCxnSpPr>
          <p:nvPr/>
        </p:nvCxnSpPr>
        <p:spPr bwMode="auto">
          <a:xfrm flipV="1">
            <a:off x="5936775" y="5886024"/>
            <a:ext cx="0" cy="600386"/>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12" name="AutoShape 2"/>
          <p:cNvCxnSpPr>
            <a:cxnSpLocks noChangeShapeType="1"/>
          </p:cNvCxnSpPr>
          <p:nvPr/>
        </p:nvCxnSpPr>
        <p:spPr bwMode="auto">
          <a:xfrm flipV="1">
            <a:off x="7485908" y="5254388"/>
            <a:ext cx="0" cy="816212"/>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4" name="Content Placeholder 3"/>
          <p:cNvSpPr>
            <a:spLocks noGrp="1"/>
          </p:cNvSpPr>
          <p:nvPr>
            <p:ph idx="1"/>
          </p:nvPr>
        </p:nvSpPr>
        <p:spPr>
          <a:xfrm>
            <a:off x="685800" y="3330423"/>
            <a:ext cx="10820400" cy="3155987"/>
          </a:xfrm>
        </p:spPr>
        <p:txBody>
          <a:bodyPr/>
          <a:lstStyle/>
          <a:p>
            <a:endParaRPr lang="en-GB" dirty="0"/>
          </a:p>
        </p:txBody>
      </p:sp>
    </p:spTree>
    <p:extLst>
      <p:ext uri="{BB962C8B-B14F-4D97-AF65-F5344CB8AC3E}">
        <p14:creationId xmlns:p14="http://schemas.microsoft.com/office/powerpoint/2010/main" val="58937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71" y="1405709"/>
            <a:ext cx="8610600" cy="796578"/>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sp>
        <p:nvSpPr>
          <p:cNvPr id="6" name="TextBox 5"/>
          <p:cNvSpPr txBox="1"/>
          <p:nvPr/>
        </p:nvSpPr>
        <p:spPr>
          <a:xfrm>
            <a:off x="547267" y="1956011"/>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443207" y="2408435"/>
            <a:ext cx="10386763" cy="369332"/>
          </a:xfrm>
          <a:prstGeom prst="rect">
            <a:avLst/>
          </a:prstGeom>
          <a:noFill/>
        </p:spPr>
        <p:txBody>
          <a:bodyPr wrap="square" rtlCol="0">
            <a:spAutoFit/>
          </a:bodyPr>
          <a:lstStyle/>
          <a:p>
            <a:r>
              <a:rPr lang="en-GB" dirty="0" smtClean="0"/>
              <a:t>3-1-6 </a:t>
            </a:r>
            <a:r>
              <a:rPr lang="en-GB" dirty="0"/>
              <a:t>Remove the lower </a:t>
            </a:r>
            <a:r>
              <a:rPr lang="en-GB" dirty="0" smtClean="0"/>
              <a:t>body [13]</a:t>
            </a:r>
            <a:endParaRPr lang="en-GB" dirty="0"/>
          </a:p>
        </p:txBody>
      </p:sp>
      <p:cxnSp>
        <p:nvCxnSpPr>
          <p:cNvPr id="12" name="Straight Arrow Connector 11"/>
          <p:cNvCxnSpPr/>
          <p:nvPr/>
        </p:nvCxnSpPr>
        <p:spPr>
          <a:xfrm flipH="1" flipV="1">
            <a:off x="6362164" y="5908305"/>
            <a:ext cx="566670" cy="537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Content Placeholder 3"/>
          <p:cNvSpPr>
            <a:spLocks noGrp="1"/>
          </p:cNvSpPr>
          <p:nvPr>
            <p:ph idx="1"/>
          </p:nvPr>
        </p:nvSpPr>
        <p:spPr>
          <a:xfrm>
            <a:off x="443207" y="3156169"/>
            <a:ext cx="10820400" cy="2763926"/>
          </a:xfrm>
        </p:spPr>
        <p:txBody>
          <a:bodyPr/>
          <a:lstStyle/>
          <a:p>
            <a:endParaRPr lang="en-GB" dirty="0"/>
          </a:p>
        </p:txBody>
      </p:sp>
    </p:spTree>
    <p:extLst>
      <p:ext uri="{BB962C8B-B14F-4D97-AF65-F5344CB8AC3E}">
        <p14:creationId xmlns:p14="http://schemas.microsoft.com/office/powerpoint/2010/main" val="1399915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3" y="1094672"/>
            <a:ext cx="8610600" cy="1094736"/>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cxnSp>
        <p:nvCxnSpPr>
          <p:cNvPr id="9" name="Straight Arrow Connector 8"/>
          <p:cNvCxnSpPr/>
          <p:nvPr/>
        </p:nvCxnSpPr>
        <p:spPr>
          <a:xfrm flipH="1">
            <a:off x="7618822" y="4112428"/>
            <a:ext cx="0" cy="57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6100292" y="3937117"/>
            <a:ext cx="1" cy="69492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55331" y="2000675"/>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5" name="TextBox 14"/>
          <p:cNvSpPr txBox="1"/>
          <p:nvPr/>
        </p:nvSpPr>
        <p:spPr>
          <a:xfrm>
            <a:off x="855331" y="2473488"/>
            <a:ext cx="10386763" cy="369332"/>
          </a:xfrm>
          <a:prstGeom prst="rect">
            <a:avLst/>
          </a:prstGeom>
          <a:noFill/>
        </p:spPr>
        <p:txBody>
          <a:bodyPr wrap="square" rtlCol="0">
            <a:spAutoFit/>
          </a:bodyPr>
          <a:lstStyle/>
          <a:p>
            <a:r>
              <a:rPr lang="en-GB" dirty="0" smtClean="0"/>
              <a:t>3-1-7 </a:t>
            </a:r>
            <a:r>
              <a:rPr lang="en-GB" dirty="0"/>
              <a:t>Remove </a:t>
            </a:r>
            <a:r>
              <a:rPr lang="en-GB" dirty="0" smtClean="0"/>
              <a:t>the Top sub [1] set screw [2].</a:t>
            </a:r>
            <a:endParaRPr lang="en-GB" dirty="0"/>
          </a:p>
        </p:txBody>
      </p:sp>
      <p:sp>
        <p:nvSpPr>
          <p:cNvPr id="3" name="Content Placeholder 2"/>
          <p:cNvSpPr>
            <a:spLocks noGrp="1"/>
          </p:cNvSpPr>
          <p:nvPr>
            <p:ph idx="1"/>
          </p:nvPr>
        </p:nvSpPr>
        <p:spPr>
          <a:xfrm>
            <a:off x="567743" y="2915523"/>
            <a:ext cx="10820400" cy="3760108"/>
          </a:xfrm>
        </p:spPr>
        <p:txBody>
          <a:bodyPr/>
          <a:lstStyle/>
          <a:p>
            <a:endParaRPr lang="en-GB" dirty="0"/>
          </a:p>
        </p:txBody>
      </p:sp>
    </p:spTree>
    <p:extLst>
      <p:ext uri="{BB962C8B-B14F-4D97-AF65-F5344CB8AC3E}">
        <p14:creationId xmlns:p14="http://schemas.microsoft.com/office/powerpoint/2010/main" val="209191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34809"/>
            <a:ext cx="8610600" cy="787174"/>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sp>
        <p:nvSpPr>
          <p:cNvPr id="6" name="TextBox 5"/>
          <p:cNvSpPr txBox="1"/>
          <p:nvPr/>
        </p:nvSpPr>
        <p:spPr>
          <a:xfrm>
            <a:off x="829573" y="2021983"/>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8" name="TextBox 7"/>
          <p:cNvSpPr txBox="1"/>
          <p:nvPr/>
        </p:nvSpPr>
        <p:spPr>
          <a:xfrm>
            <a:off x="829573" y="2439825"/>
            <a:ext cx="10386763" cy="369332"/>
          </a:xfrm>
          <a:prstGeom prst="rect">
            <a:avLst/>
          </a:prstGeom>
          <a:noFill/>
        </p:spPr>
        <p:txBody>
          <a:bodyPr wrap="square" rtlCol="0">
            <a:spAutoFit/>
          </a:bodyPr>
          <a:lstStyle/>
          <a:p>
            <a:r>
              <a:rPr lang="en-GB" dirty="0" smtClean="0"/>
              <a:t>3-1-8 </a:t>
            </a:r>
            <a:r>
              <a:rPr lang="en-GB" dirty="0"/>
              <a:t>Remove </a:t>
            </a:r>
            <a:r>
              <a:rPr lang="en-GB" dirty="0" smtClean="0"/>
              <a:t>the Top sub [1]and spring [5]from drive sleeve[6]. </a:t>
            </a:r>
            <a:endParaRPr lang="en-GB" dirty="0"/>
          </a:p>
        </p:txBody>
      </p:sp>
      <p:cxnSp>
        <p:nvCxnSpPr>
          <p:cNvPr id="12" name="Straight Arrow Connector 11"/>
          <p:cNvCxnSpPr/>
          <p:nvPr/>
        </p:nvCxnSpPr>
        <p:spPr>
          <a:xfrm flipV="1">
            <a:off x="5548158" y="5718220"/>
            <a:ext cx="2636" cy="583429"/>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7897970" y="3832129"/>
            <a:ext cx="589207" cy="662598"/>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4284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1220368"/>
            <a:ext cx="8610600" cy="917525"/>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5" name="Picture 4"/>
          <p:cNvPicPr>
            <a:picLocks noChangeAspect="1"/>
          </p:cNvPicPr>
          <p:nvPr/>
        </p:nvPicPr>
        <p:blipFill>
          <a:blip r:embed="rId2"/>
          <a:stretch>
            <a:fillRect/>
          </a:stretch>
        </p:blipFill>
        <p:spPr>
          <a:xfrm>
            <a:off x="0" y="-38636"/>
            <a:ext cx="12192000" cy="1155963"/>
          </a:xfrm>
          <a:prstGeom prst="rect">
            <a:avLst/>
          </a:prstGeom>
        </p:spPr>
      </p:pic>
      <p:sp>
        <p:nvSpPr>
          <p:cNvPr id="8" name="TextBox 7"/>
          <p:cNvSpPr txBox="1"/>
          <p:nvPr/>
        </p:nvSpPr>
        <p:spPr>
          <a:xfrm>
            <a:off x="829573" y="2021983"/>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9" name="TextBox 8"/>
          <p:cNvSpPr txBox="1"/>
          <p:nvPr/>
        </p:nvSpPr>
        <p:spPr>
          <a:xfrm>
            <a:off x="829573" y="2455502"/>
            <a:ext cx="10386763" cy="646331"/>
          </a:xfrm>
          <a:prstGeom prst="rect">
            <a:avLst/>
          </a:prstGeom>
          <a:noFill/>
        </p:spPr>
        <p:txBody>
          <a:bodyPr wrap="square" rtlCol="0">
            <a:spAutoFit/>
          </a:bodyPr>
          <a:lstStyle/>
          <a:p>
            <a:r>
              <a:rPr lang="en-GB" dirty="0" smtClean="0"/>
              <a:t>3-1-9 </a:t>
            </a:r>
            <a:r>
              <a:rPr lang="en-GB" dirty="0"/>
              <a:t>Remove the small drive </a:t>
            </a:r>
            <a:r>
              <a:rPr lang="en-GB" dirty="0" smtClean="0"/>
              <a:t>pin [19A (3ea)] </a:t>
            </a:r>
            <a:r>
              <a:rPr lang="en-GB" dirty="0"/>
              <a:t>that connects the nozzle holder and the </a:t>
            </a:r>
            <a:r>
              <a:rPr lang="en-GB" dirty="0" smtClean="0"/>
              <a:t>mandrel [4]</a:t>
            </a:r>
            <a:endParaRPr lang="en-GB" dirty="0"/>
          </a:p>
        </p:txBody>
      </p:sp>
      <p:cxnSp>
        <p:nvCxnSpPr>
          <p:cNvPr id="12" name="Straight Arrow Connector 11"/>
          <p:cNvCxnSpPr/>
          <p:nvPr/>
        </p:nvCxnSpPr>
        <p:spPr>
          <a:xfrm flipV="1">
            <a:off x="4466333" y="5790854"/>
            <a:ext cx="2636" cy="504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49809" y="4110665"/>
            <a:ext cx="0" cy="76290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4053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645" y="1228013"/>
            <a:ext cx="8610600" cy="1090185"/>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5" name="TextBox 4"/>
          <p:cNvSpPr txBox="1"/>
          <p:nvPr/>
        </p:nvSpPr>
        <p:spPr>
          <a:xfrm>
            <a:off x="829573" y="2021983"/>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6" name="TextBox 5"/>
          <p:cNvSpPr txBox="1"/>
          <p:nvPr/>
        </p:nvSpPr>
        <p:spPr>
          <a:xfrm>
            <a:off x="829573" y="2455502"/>
            <a:ext cx="10386763" cy="369332"/>
          </a:xfrm>
          <a:prstGeom prst="rect">
            <a:avLst/>
          </a:prstGeom>
          <a:noFill/>
        </p:spPr>
        <p:txBody>
          <a:bodyPr wrap="square" rtlCol="0">
            <a:spAutoFit/>
          </a:bodyPr>
          <a:lstStyle/>
          <a:p>
            <a:r>
              <a:rPr lang="en-GB" dirty="0" smtClean="0"/>
              <a:t>3-1-9 </a:t>
            </a:r>
            <a:r>
              <a:rPr lang="en-GB" dirty="0"/>
              <a:t>Remove nozzle </a:t>
            </a:r>
            <a:r>
              <a:rPr lang="en-GB" dirty="0" smtClean="0"/>
              <a:t>carrier [14]</a:t>
            </a:r>
            <a:endParaRPr lang="en-GB" dirty="0"/>
          </a:p>
        </p:txBody>
      </p:sp>
      <p:cxnSp>
        <p:nvCxnSpPr>
          <p:cNvPr id="11" name="Straight Arrow Connector 10"/>
          <p:cNvCxnSpPr/>
          <p:nvPr/>
        </p:nvCxnSpPr>
        <p:spPr>
          <a:xfrm flipV="1">
            <a:off x="6096000" y="6020420"/>
            <a:ext cx="0" cy="425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5783618" y="3786096"/>
            <a:ext cx="0" cy="690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8081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87" y="1228013"/>
            <a:ext cx="8610600" cy="1051547"/>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6" name="TextBox 5"/>
          <p:cNvSpPr txBox="1"/>
          <p:nvPr/>
        </p:nvSpPr>
        <p:spPr>
          <a:xfrm>
            <a:off x="829573" y="2021983"/>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844189" y="2559863"/>
            <a:ext cx="10386763" cy="369332"/>
          </a:xfrm>
          <a:prstGeom prst="rect">
            <a:avLst/>
          </a:prstGeom>
          <a:noFill/>
        </p:spPr>
        <p:txBody>
          <a:bodyPr wrap="square" rtlCol="0">
            <a:spAutoFit/>
          </a:bodyPr>
          <a:lstStyle/>
          <a:p>
            <a:r>
              <a:rPr lang="en-GB" dirty="0" smtClean="0"/>
              <a:t>3-1-11 </a:t>
            </a:r>
            <a:r>
              <a:rPr lang="en-GB" dirty="0"/>
              <a:t>Remove the drive </a:t>
            </a:r>
            <a:r>
              <a:rPr lang="en-GB" dirty="0" smtClean="0"/>
              <a:t>pin [6]</a:t>
            </a:r>
            <a:endParaRPr lang="en-GB" dirty="0"/>
          </a:p>
        </p:txBody>
      </p:sp>
      <p:cxnSp>
        <p:nvCxnSpPr>
          <p:cNvPr id="10" name="Straight Arrow Connector 9"/>
          <p:cNvCxnSpPr/>
          <p:nvPr/>
        </p:nvCxnSpPr>
        <p:spPr>
          <a:xfrm flipH="1">
            <a:off x="5874476" y="3816506"/>
            <a:ext cx="1" cy="948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8541408" y="5090374"/>
            <a:ext cx="10164" cy="1178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6818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5" name="Content Placeholder 2"/>
          <p:cNvSpPr>
            <a:spLocks noGrp="1"/>
          </p:cNvSpPr>
          <p:nvPr>
            <p:ph type="title"/>
          </p:nvPr>
        </p:nvSpPr>
        <p:spPr>
          <a:xfrm>
            <a:off x="319088" y="1362076"/>
            <a:ext cx="8610600" cy="827332"/>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sp>
        <p:nvSpPr>
          <p:cNvPr id="6" name="TextBox 5"/>
          <p:cNvSpPr txBox="1"/>
          <p:nvPr/>
        </p:nvSpPr>
        <p:spPr>
          <a:xfrm>
            <a:off x="829573" y="2021983"/>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829573" y="2434157"/>
            <a:ext cx="10386763" cy="369332"/>
          </a:xfrm>
          <a:prstGeom prst="rect">
            <a:avLst/>
          </a:prstGeom>
          <a:noFill/>
        </p:spPr>
        <p:txBody>
          <a:bodyPr wrap="square" rtlCol="0">
            <a:spAutoFit/>
          </a:bodyPr>
          <a:lstStyle/>
          <a:p>
            <a:r>
              <a:rPr lang="en-GB" dirty="0" smtClean="0"/>
              <a:t>3-1-11 remove the </a:t>
            </a:r>
            <a:r>
              <a:rPr lang="en-GB" dirty="0"/>
              <a:t>large drive </a:t>
            </a:r>
            <a:r>
              <a:rPr lang="en-GB" dirty="0" smtClean="0"/>
              <a:t>pins [9(3ea)]</a:t>
            </a:r>
            <a:endParaRPr lang="en-GB" dirty="0"/>
          </a:p>
        </p:txBody>
      </p:sp>
    </p:spTree>
    <p:extLst>
      <p:ext uri="{BB962C8B-B14F-4D97-AF65-F5344CB8AC3E}">
        <p14:creationId xmlns:p14="http://schemas.microsoft.com/office/powerpoint/2010/main" val="40866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313645"/>
            <a:ext cx="8610600" cy="811369"/>
          </a:xfrm>
        </p:spPr>
        <p:txBody>
          <a:bodyPr/>
          <a:lstStyle/>
          <a:p>
            <a:pPr algn="l"/>
            <a:r>
              <a:rPr lang="en-US" dirty="0" smtClean="0">
                <a:latin typeface="Times New Roman" panose="02020603050405020304" pitchFamily="18" charset="0"/>
                <a:cs typeface="Times New Roman" panose="02020603050405020304" pitchFamily="18" charset="0"/>
              </a:rPr>
              <a:t> work content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546" y="2472745"/>
            <a:ext cx="11689453" cy="4788000"/>
          </a:xfrm>
        </p:spPr>
        <p:txBody>
          <a:bodyPr>
            <a:normAutofit/>
          </a:bodyPr>
          <a:lstStyle/>
          <a:p>
            <a:r>
              <a:rPr lang="en-US" b="1" dirty="0" smtClean="0">
                <a:latin typeface="Times New Roman" panose="02020603050405020304" pitchFamily="18" charset="0"/>
                <a:cs typeface="Times New Roman" panose="02020603050405020304" pitchFamily="18" charset="0"/>
              </a:rPr>
              <a:t>Overview</a:t>
            </a:r>
          </a:p>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preparation</a:t>
            </a:r>
          </a:p>
          <a:p>
            <a:pPr marL="0" indent="0">
              <a:buNone/>
            </a:pPr>
            <a:endParaRPr lang="en-US" sz="800" b="1" dirty="0">
              <a:latin typeface="Times New Roman" panose="02020603050405020304" pitchFamily="18" charset="0"/>
              <a:cs typeface="Times New Roman" panose="02020603050405020304" pitchFamily="18" charset="0"/>
            </a:endParaRPr>
          </a:p>
          <a:p>
            <a:pPr marL="0" indent="0">
              <a:buNone/>
            </a:pPr>
            <a:endParaRPr lang="en-US" sz="800" b="1" dirty="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Tool </a:t>
            </a:r>
            <a:r>
              <a:rPr lang="en-GB" sz="2400" b="1" dirty="0">
                <a:latin typeface="Times New Roman" panose="02020603050405020304" pitchFamily="18" charset="0"/>
                <a:cs typeface="Times New Roman" panose="02020603050405020304" pitchFamily="18" charset="0"/>
              </a:rPr>
              <a:t>maintenance </a:t>
            </a:r>
            <a:r>
              <a:rPr lang="en-GB" sz="2400" b="1" dirty="0" smtClean="0">
                <a:latin typeface="Times New Roman" panose="02020603050405020304" pitchFamily="18" charset="0"/>
                <a:cs typeface="Times New Roman" panose="02020603050405020304" pitchFamily="18" charset="0"/>
              </a:rPr>
              <a:t>process</a:t>
            </a:r>
          </a:p>
          <a:p>
            <a:pPr marL="0" indent="0">
              <a:buNone/>
            </a:pPr>
            <a:endParaRPr lang="en-US" b="1" dirty="0" smtClean="0">
              <a:latin typeface="Times New Roman" panose="02020603050405020304" pitchFamily="18" charset="0"/>
              <a:cs typeface="Times New Roman" panose="02020603050405020304" pitchFamily="18" charset="0"/>
            </a:endParaRPr>
          </a:p>
          <a:p>
            <a:r>
              <a:rPr lang="en-GB" sz="2000" b="1" dirty="0" smtClean="0"/>
              <a:t>End </a:t>
            </a:r>
            <a:r>
              <a:rPr lang="en-GB" sz="2000" b="1" dirty="0"/>
              <a:t>of maintenance</a:t>
            </a:r>
            <a:endParaRPr lang="en-GB"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38637"/>
            <a:ext cx="12191999" cy="1171978"/>
          </a:xfrm>
          <a:prstGeom prst="rect">
            <a:avLst/>
          </a:prstGeom>
        </p:spPr>
      </p:pic>
    </p:spTree>
    <p:extLst>
      <p:ext uri="{BB962C8B-B14F-4D97-AF65-F5344CB8AC3E}">
        <p14:creationId xmlns:p14="http://schemas.microsoft.com/office/powerpoint/2010/main" val="871420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88" y="1195718"/>
            <a:ext cx="8610600" cy="1326390"/>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13" name="TextBox 12"/>
          <p:cNvSpPr txBox="1"/>
          <p:nvPr/>
        </p:nvSpPr>
        <p:spPr>
          <a:xfrm>
            <a:off x="675026" y="2873971"/>
            <a:ext cx="10386763" cy="369332"/>
          </a:xfrm>
          <a:prstGeom prst="rect">
            <a:avLst/>
          </a:prstGeom>
          <a:noFill/>
        </p:spPr>
        <p:txBody>
          <a:bodyPr wrap="square" rtlCol="0">
            <a:spAutoFit/>
          </a:bodyPr>
          <a:lstStyle/>
          <a:p>
            <a:r>
              <a:rPr lang="en-GB" dirty="0" smtClean="0"/>
              <a:t>3-1-11 </a:t>
            </a:r>
            <a:r>
              <a:rPr lang="en-GB" dirty="0"/>
              <a:t>Remove the </a:t>
            </a:r>
            <a:r>
              <a:rPr lang="en-GB" dirty="0" smtClean="0"/>
              <a:t>mandrel [4]</a:t>
            </a:r>
            <a:endParaRPr lang="en-GB" dirty="0"/>
          </a:p>
        </p:txBody>
      </p:sp>
      <p:sp>
        <p:nvSpPr>
          <p:cNvPr id="14" name="TextBox 13"/>
          <p:cNvSpPr txBox="1"/>
          <p:nvPr/>
        </p:nvSpPr>
        <p:spPr>
          <a:xfrm>
            <a:off x="675026" y="2440498"/>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Tree>
    <p:extLst>
      <p:ext uri="{BB962C8B-B14F-4D97-AF65-F5344CB8AC3E}">
        <p14:creationId xmlns:p14="http://schemas.microsoft.com/office/powerpoint/2010/main" val="3074222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5" name="Content Placeholder 2"/>
          <p:cNvSpPr>
            <a:spLocks noGrp="1"/>
          </p:cNvSpPr>
          <p:nvPr>
            <p:ph type="title"/>
          </p:nvPr>
        </p:nvSpPr>
        <p:spPr>
          <a:xfrm>
            <a:off x="950354" y="1323986"/>
            <a:ext cx="8610600" cy="775867"/>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sp>
        <p:nvSpPr>
          <p:cNvPr id="7" name="TextBox 6"/>
          <p:cNvSpPr txBox="1"/>
          <p:nvPr/>
        </p:nvSpPr>
        <p:spPr>
          <a:xfrm>
            <a:off x="675026" y="2355049"/>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8" name="TextBox 7"/>
          <p:cNvSpPr txBox="1"/>
          <p:nvPr/>
        </p:nvSpPr>
        <p:spPr>
          <a:xfrm>
            <a:off x="675026" y="2864034"/>
            <a:ext cx="10386763" cy="369332"/>
          </a:xfrm>
          <a:prstGeom prst="rect">
            <a:avLst/>
          </a:prstGeom>
          <a:noFill/>
        </p:spPr>
        <p:txBody>
          <a:bodyPr wrap="square" rtlCol="0">
            <a:spAutoFit/>
          </a:bodyPr>
          <a:lstStyle/>
          <a:p>
            <a:r>
              <a:rPr lang="en-GB" dirty="0" smtClean="0"/>
              <a:t>3-1-1</a:t>
            </a:r>
            <a:r>
              <a:rPr lang="fa-IR" dirty="0" smtClean="0"/>
              <a:t>2</a:t>
            </a:r>
            <a:r>
              <a:rPr lang="en-GB" dirty="0" smtClean="0"/>
              <a:t> </a:t>
            </a:r>
            <a:r>
              <a:rPr lang="en-GB" dirty="0"/>
              <a:t>Place the components neatly</a:t>
            </a:r>
          </a:p>
        </p:txBody>
      </p:sp>
    </p:spTree>
    <p:extLst>
      <p:ext uri="{BB962C8B-B14F-4D97-AF65-F5344CB8AC3E}">
        <p14:creationId xmlns:p14="http://schemas.microsoft.com/office/powerpoint/2010/main" val="4072921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91" y="1292406"/>
            <a:ext cx="8610600" cy="974275"/>
          </a:xfrm>
        </p:spPr>
        <p:txBody>
          <a:bodyPr/>
          <a:lstStyle/>
          <a:p>
            <a:pPr algn="l"/>
            <a:endParaRPr lang="en-GB" dirty="0"/>
          </a:p>
        </p:txBody>
      </p:sp>
      <p:pic>
        <p:nvPicPr>
          <p:cNvPr id="4" name="Picture 3"/>
          <p:cNvPicPr>
            <a:picLocks noChangeAspect="1"/>
          </p:cNvPicPr>
          <p:nvPr/>
        </p:nvPicPr>
        <p:blipFill>
          <a:blip r:embed="rId2"/>
          <a:stretch>
            <a:fillRect/>
          </a:stretch>
        </p:blipFill>
        <p:spPr>
          <a:xfrm>
            <a:off x="0" y="-25757"/>
            <a:ext cx="12192000" cy="1155963"/>
          </a:xfrm>
          <a:prstGeom prst="rect">
            <a:avLst/>
          </a:prstGeom>
        </p:spPr>
      </p:pic>
      <p:sp>
        <p:nvSpPr>
          <p:cNvPr id="3" name="Rectangle 2"/>
          <p:cNvSpPr/>
          <p:nvPr/>
        </p:nvSpPr>
        <p:spPr>
          <a:xfrm>
            <a:off x="130455" y="2562869"/>
            <a:ext cx="3877985" cy="373757"/>
          </a:xfrm>
          <a:prstGeom prst="rect">
            <a:avLst/>
          </a:prstGeom>
        </p:spPr>
        <p:txBody>
          <a:bodyPr wrap="none">
            <a:spAutoFit/>
          </a:bodyPr>
          <a:lstStyle/>
          <a:p>
            <a:pPr indent="457200" algn="r">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3-2 Check list and maintenance</a:t>
            </a:r>
            <a:endParaRPr lang="en-GB" dirty="0">
              <a:effectLst/>
              <a:latin typeface="Calibri" panose="020F0502020204030204" pitchFamily="34" charset="0"/>
              <a:ea typeface="SimSun" panose="02010600030101010101" pitchFamily="2" charset="-122"/>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081037533"/>
              </p:ext>
            </p:extLst>
          </p:nvPr>
        </p:nvGraphicFramePr>
        <p:xfrm>
          <a:off x="2315571" y="3137610"/>
          <a:ext cx="6446292" cy="2223756"/>
        </p:xfrm>
        <a:graphic>
          <a:graphicData uri="http://schemas.openxmlformats.org/drawingml/2006/table">
            <a:tbl>
              <a:tblPr>
                <a:tableStyleId>{775DCB02-9BB8-47FD-8907-85C794F793BA}</a:tableStyleId>
              </a:tblPr>
              <a:tblGrid>
                <a:gridCol w="537190"/>
                <a:gridCol w="2711323"/>
                <a:gridCol w="914716"/>
                <a:gridCol w="2283063"/>
              </a:tblGrid>
              <a:tr h="444027">
                <a:tc>
                  <a:txBody>
                    <a:bodyPr/>
                    <a:lstStyle/>
                    <a:p>
                      <a:pPr algn="ctr">
                        <a:lnSpc>
                          <a:spcPct val="107000"/>
                        </a:lnSpc>
                        <a:spcAft>
                          <a:spcPts val="0"/>
                        </a:spcAft>
                      </a:pPr>
                      <a:r>
                        <a:rPr lang="en-US" sz="1800" b="1" kern="100" dirty="0">
                          <a:effectLst/>
                          <a:latin typeface="Times New Roman" panose="02020603050405020304" pitchFamily="18" charset="0"/>
                          <a:cs typeface="Times New Roman" panose="02020603050405020304" pitchFamily="18" charset="0"/>
                        </a:rPr>
                        <a:t>No</a:t>
                      </a:r>
                      <a:endParaRPr lang="en-GB" sz="14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dirty="0">
                          <a:effectLst/>
                          <a:latin typeface="Times New Roman" panose="02020603050405020304" pitchFamily="18" charset="0"/>
                          <a:cs typeface="Times New Roman" panose="02020603050405020304" pitchFamily="18" charset="0"/>
                        </a:rPr>
                        <a:t>Check item</a:t>
                      </a:r>
                      <a:endParaRPr lang="en-GB" sz="14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a:effectLst/>
                          <a:latin typeface="Times New Roman" panose="02020603050405020304" pitchFamily="18" charset="0"/>
                          <a:cs typeface="Times New Roman" panose="02020603050405020304" pitchFamily="18" charset="0"/>
                        </a:rPr>
                        <a:t>Quantity</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dirty="0">
                          <a:effectLst/>
                          <a:latin typeface="Times New Roman" panose="02020603050405020304" pitchFamily="18" charset="0"/>
                          <a:cs typeface="Times New Roman" panose="02020603050405020304" pitchFamily="18" charset="0"/>
                        </a:rPr>
                        <a:t>Note</a:t>
                      </a:r>
                      <a:endParaRPr lang="en-GB" sz="14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447648">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1</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O-</a:t>
                      </a:r>
                      <a:r>
                        <a:rPr lang="en-GB" sz="1400" b="1" kern="100">
                          <a:effectLst/>
                          <a:latin typeface="Times New Roman" panose="02020603050405020304" pitchFamily="18" charset="0"/>
                          <a:cs typeface="Times New Roman" panose="02020603050405020304" pitchFamily="18" charset="0"/>
                        </a:rPr>
                        <a:t>Ring</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14ea</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 </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444027">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2</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a:effectLst/>
                          <a:latin typeface="Times New Roman" panose="02020603050405020304" pitchFamily="18" charset="0"/>
                          <a:cs typeface="Times New Roman" panose="02020603050405020304" pitchFamily="18" charset="0"/>
                        </a:rPr>
                        <a:t>spring</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1ea</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 </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444027">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3</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a:effectLst/>
                          <a:latin typeface="Times New Roman" panose="02020603050405020304" pitchFamily="18" charset="0"/>
                          <a:cs typeface="Times New Roman" panose="02020603050405020304" pitchFamily="18" charset="0"/>
                        </a:rPr>
                        <a:t>Steel ball</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1ea</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 </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444027">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4</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400" b="1" kern="100">
                          <a:effectLst/>
                          <a:latin typeface="Times New Roman" panose="02020603050405020304" pitchFamily="18" charset="0"/>
                          <a:cs typeface="Times New Roman" panose="02020603050405020304" pitchFamily="18" charset="0"/>
                        </a:rPr>
                        <a:t>Pin</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12ea</a:t>
                      </a:r>
                      <a:endParaRPr lang="en-GB" sz="14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b="1" kern="100" dirty="0">
                          <a:effectLst/>
                          <a:latin typeface="Times New Roman" panose="02020603050405020304" pitchFamily="18" charset="0"/>
                          <a:cs typeface="Times New Roman" panose="02020603050405020304" pitchFamily="18" charset="0"/>
                        </a:rPr>
                        <a:t> </a:t>
                      </a:r>
                      <a:endParaRPr lang="en-GB" sz="14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12" name="Rectangle 11"/>
          <p:cNvSpPr/>
          <p:nvPr/>
        </p:nvSpPr>
        <p:spPr>
          <a:xfrm>
            <a:off x="996834" y="5562351"/>
            <a:ext cx="8611190" cy="787652"/>
          </a:xfrm>
          <a:prstGeom prst="rect">
            <a:avLst/>
          </a:prstGeom>
        </p:spPr>
        <p:txBody>
          <a:bodyPr wrap="square">
            <a:spAutoFit/>
          </a:bodyPr>
          <a:lstStyle/>
          <a:p>
            <a:pPr indent="457200">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a. If any of the above accessories is damaged, replace the new one directly</a:t>
            </a:r>
            <a:endParaRPr lang="en-GB" dirty="0">
              <a:latin typeface="Calibri" panose="020F0502020204030204" pitchFamily="34" charset="0"/>
              <a:ea typeface="SimSun" panose="02010600030101010101" pitchFamily="2" charset="-122"/>
              <a:cs typeface="Arial" panose="020B0604020202020204" pitchFamily="34" charset="0"/>
            </a:endParaRPr>
          </a:p>
          <a:p>
            <a:pPr indent="457200">
              <a:lnSpc>
                <a:spcPct val="107000"/>
              </a:lnSpc>
              <a:spcAft>
                <a:spcPts val="800"/>
              </a:spcAft>
            </a:pPr>
            <a:r>
              <a:rPr lang="en-GB" dirty="0">
                <a:latin typeface="Arial" panose="020B0604020202020204" pitchFamily="34" charset="0"/>
                <a:ea typeface="SimSun" panose="02010600030101010101" pitchFamily="2" charset="-122"/>
                <a:cs typeface="Arial" panose="020B0604020202020204" pitchFamily="34" charset="0"/>
              </a:rPr>
              <a:t>b. Use clean cotton yarn to clean the tool ensure all accessories are clean</a:t>
            </a:r>
            <a:endParaRPr lang="en-GB"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565592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32" y="1447048"/>
            <a:ext cx="8610600" cy="884123"/>
          </a:xfrm>
        </p:spPr>
        <p:txBody>
          <a:bodyPr/>
          <a:lstStyle/>
          <a:p>
            <a:pPr algn="l"/>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13" name="TextBox 12"/>
          <p:cNvSpPr txBox="1"/>
          <p:nvPr/>
        </p:nvSpPr>
        <p:spPr>
          <a:xfrm>
            <a:off x="902618" y="2873255"/>
            <a:ext cx="10386763" cy="646331"/>
          </a:xfrm>
          <a:prstGeom prst="rect">
            <a:avLst/>
          </a:prstGeom>
          <a:noFill/>
        </p:spPr>
        <p:txBody>
          <a:bodyPr wrap="square" rtlCol="0">
            <a:spAutoFit/>
          </a:bodyPr>
          <a:lstStyle/>
          <a:p>
            <a:r>
              <a:rPr lang="en-GB" dirty="0" smtClean="0"/>
              <a:t>3-3-1 </a:t>
            </a:r>
            <a:r>
              <a:rPr lang="en-GB" dirty="0"/>
              <a:t>Fix the upper </a:t>
            </a:r>
            <a:r>
              <a:rPr lang="en-GB" dirty="0" smtClean="0"/>
              <a:t>body </a:t>
            </a:r>
            <a:r>
              <a:rPr lang="en-GB" dirty="0"/>
              <a:t>on the </a:t>
            </a:r>
            <a:r>
              <a:rPr lang="en-GB" dirty="0" err="1"/>
              <a:t>vise</a:t>
            </a:r>
            <a:r>
              <a:rPr lang="en-GB" dirty="0"/>
              <a:t>.</a:t>
            </a:r>
          </a:p>
          <a:p>
            <a:endParaRPr lang="en-GB" dirty="0"/>
          </a:p>
        </p:txBody>
      </p:sp>
      <p:sp>
        <p:nvSpPr>
          <p:cNvPr id="14" name="TextBox 13"/>
          <p:cNvSpPr txBox="1"/>
          <p:nvPr/>
        </p:nvSpPr>
        <p:spPr>
          <a:xfrm>
            <a:off x="912253" y="2444098"/>
            <a:ext cx="4340804" cy="400110"/>
          </a:xfrm>
          <a:prstGeom prst="rect">
            <a:avLst/>
          </a:prstGeom>
          <a:noFill/>
        </p:spPr>
        <p:txBody>
          <a:bodyPr wrap="square" rtlCol="0">
            <a:spAutoFit/>
          </a:bodyPr>
          <a:lstStyle/>
          <a:p>
            <a:r>
              <a:rPr lang="en-GB" sz="2000" dirty="0"/>
              <a:t>3-3 installation steps</a:t>
            </a:r>
          </a:p>
        </p:txBody>
      </p:sp>
    </p:spTree>
    <p:extLst>
      <p:ext uri="{BB962C8B-B14F-4D97-AF65-F5344CB8AC3E}">
        <p14:creationId xmlns:p14="http://schemas.microsoft.com/office/powerpoint/2010/main" val="936394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585" y="1485003"/>
            <a:ext cx="8610600" cy="659346"/>
          </a:xfrm>
        </p:spPr>
        <p:txBody>
          <a:bodyPr/>
          <a:lstStyle/>
          <a:p>
            <a:pPr algn="l"/>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12" name="TextBox 11"/>
          <p:cNvSpPr txBox="1"/>
          <p:nvPr/>
        </p:nvSpPr>
        <p:spPr>
          <a:xfrm>
            <a:off x="777585" y="2789632"/>
            <a:ext cx="10386763" cy="369332"/>
          </a:xfrm>
          <a:prstGeom prst="rect">
            <a:avLst/>
          </a:prstGeom>
          <a:noFill/>
        </p:spPr>
        <p:txBody>
          <a:bodyPr wrap="square" rtlCol="0">
            <a:spAutoFit/>
          </a:bodyPr>
          <a:lstStyle/>
          <a:p>
            <a:r>
              <a:rPr lang="en-GB" dirty="0" smtClean="0"/>
              <a:t>3-3-2 put </a:t>
            </a:r>
            <a:r>
              <a:rPr lang="en-GB" dirty="0"/>
              <a:t>the mandrel into the upper </a:t>
            </a:r>
            <a:r>
              <a:rPr lang="en-GB" dirty="0" smtClean="0"/>
              <a:t>body </a:t>
            </a:r>
            <a:endParaRPr lang="en-GB" dirty="0"/>
          </a:p>
        </p:txBody>
      </p:sp>
      <p:sp>
        <p:nvSpPr>
          <p:cNvPr id="13" name="TextBox 12"/>
          <p:cNvSpPr txBox="1"/>
          <p:nvPr/>
        </p:nvSpPr>
        <p:spPr>
          <a:xfrm>
            <a:off x="777585" y="2337700"/>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3-3 </a:t>
            </a:r>
            <a:r>
              <a:rPr lang="en-GB" sz="2000" dirty="0"/>
              <a:t>installation steps</a:t>
            </a:r>
          </a:p>
        </p:txBody>
      </p:sp>
    </p:spTree>
    <p:extLst>
      <p:ext uri="{BB962C8B-B14F-4D97-AF65-F5344CB8AC3E}">
        <p14:creationId xmlns:p14="http://schemas.microsoft.com/office/powerpoint/2010/main" val="3013967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78133"/>
            <a:ext cx="8610600" cy="909306"/>
          </a:xfrm>
        </p:spPr>
        <p:txBody>
          <a:bodyPr/>
          <a:lstStyle/>
          <a:p>
            <a:pPr algn="l"/>
            <a:endParaRPr lang="en-GB"/>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6" name="TextBox 5"/>
          <p:cNvSpPr txBox="1"/>
          <p:nvPr/>
        </p:nvSpPr>
        <p:spPr>
          <a:xfrm>
            <a:off x="777585" y="2221245"/>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731692" y="2655845"/>
            <a:ext cx="10728615" cy="369332"/>
          </a:xfrm>
          <a:prstGeom prst="rect">
            <a:avLst/>
          </a:prstGeom>
          <a:noFill/>
        </p:spPr>
        <p:txBody>
          <a:bodyPr wrap="square" rtlCol="0">
            <a:spAutoFit/>
          </a:bodyPr>
          <a:lstStyle/>
          <a:p>
            <a:r>
              <a:rPr lang="en-GB" dirty="0"/>
              <a:t>3-3-2 Grease the large drive pin and install the large drive pin along the groove in the spindle</a:t>
            </a:r>
          </a:p>
        </p:txBody>
      </p:sp>
      <p:sp>
        <p:nvSpPr>
          <p:cNvPr id="3" name="Content Placeholder 2"/>
          <p:cNvSpPr>
            <a:spLocks noGrp="1"/>
          </p:cNvSpPr>
          <p:nvPr>
            <p:ph idx="1"/>
          </p:nvPr>
        </p:nvSpPr>
        <p:spPr>
          <a:xfrm>
            <a:off x="777585" y="3428999"/>
            <a:ext cx="10820400" cy="3164983"/>
          </a:xfrm>
        </p:spPr>
        <p:txBody>
          <a:bodyPr/>
          <a:lstStyle/>
          <a:p>
            <a:endParaRPr lang="en-GB" dirty="0"/>
          </a:p>
        </p:txBody>
      </p:sp>
    </p:spTree>
    <p:extLst>
      <p:ext uri="{BB962C8B-B14F-4D97-AF65-F5344CB8AC3E}">
        <p14:creationId xmlns:p14="http://schemas.microsoft.com/office/powerpoint/2010/main" val="2927890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312" y="1408317"/>
            <a:ext cx="8610600" cy="575030"/>
          </a:xfrm>
        </p:spPr>
        <p:txBody>
          <a:bodyPr>
            <a:normAutofit fontScale="90000"/>
          </a:bodyPr>
          <a:lstStyle/>
          <a:p>
            <a:pPr algn="l"/>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12" name="TextBox 11"/>
          <p:cNvSpPr txBox="1"/>
          <p:nvPr/>
        </p:nvSpPr>
        <p:spPr>
          <a:xfrm>
            <a:off x="657808" y="2061719"/>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3-3 Removal </a:t>
            </a:r>
            <a:r>
              <a:rPr lang="en-GB" sz="2000" dirty="0">
                <a:latin typeface="Times New Roman" panose="02020603050405020304" pitchFamily="18" charset="0"/>
                <a:cs typeface="Times New Roman" panose="02020603050405020304" pitchFamily="18" charset="0"/>
              </a:rPr>
              <a:t>steps</a:t>
            </a:r>
          </a:p>
        </p:txBody>
      </p:sp>
      <p:sp>
        <p:nvSpPr>
          <p:cNvPr id="13" name="TextBox 12"/>
          <p:cNvSpPr txBox="1"/>
          <p:nvPr/>
        </p:nvSpPr>
        <p:spPr>
          <a:xfrm>
            <a:off x="618468" y="2487080"/>
            <a:ext cx="11498688" cy="646331"/>
          </a:xfrm>
          <a:prstGeom prst="rect">
            <a:avLst/>
          </a:prstGeom>
          <a:noFill/>
        </p:spPr>
        <p:txBody>
          <a:bodyPr wrap="square" rtlCol="0">
            <a:spAutoFit/>
          </a:bodyPr>
          <a:lstStyle/>
          <a:p>
            <a:r>
              <a:rPr lang="en-GB" dirty="0"/>
              <a:t>3-3-3 push the mandrel into the upper </a:t>
            </a:r>
            <a:r>
              <a:rPr lang="en-GB" dirty="0" smtClean="0"/>
              <a:t>body, </a:t>
            </a:r>
            <a:r>
              <a:rPr lang="en-GB" dirty="0"/>
              <a:t>note that the pin should be stuck in the pin groove of the upper </a:t>
            </a:r>
            <a:r>
              <a:rPr lang="en-GB" dirty="0" smtClean="0"/>
              <a:t>body, </a:t>
            </a:r>
            <a:r>
              <a:rPr lang="en-GB" dirty="0"/>
              <a:t>and put the rotary mandrel into place after pushing it into position</a:t>
            </a:r>
          </a:p>
        </p:txBody>
      </p:sp>
    </p:spTree>
    <p:extLst>
      <p:ext uri="{BB962C8B-B14F-4D97-AF65-F5344CB8AC3E}">
        <p14:creationId xmlns:p14="http://schemas.microsoft.com/office/powerpoint/2010/main" val="3967173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784" y="1436185"/>
            <a:ext cx="8292353" cy="632935"/>
          </a:xfrm>
        </p:spPr>
        <p:txBody>
          <a:bodyPr>
            <a:normAutofit fontScale="90000"/>
          </a:bodyPr>
          <a:lstStyle/>
          <a:p>
            <a:endParaRPr lang="en-GB" dirty="0"/>
          </a:p>
        </p:txBody>
      </p:sp>
      <p:pic>
        <p:nvPicPr>
          <p:cNvPr id="4" name="Picture 3"/>
          <p:cNvPicPr>
            <a:picLocks noChangeAspect="1"/>
          </p:cNvPicPr>
          <p:nvPr/>
        </p:nvPicPr>
        <p:blipFill>
          <a:blip r:embed="rId2"/>
          <a:stretch>
            <a:fillRect/>
          </a:stretch>
        </p:blipFill>
        <p:spPr>
          <a:xfrm>
            <a:off x="0" y="-12878"/>
            <a:ext cx="12192000" cy="1155963"/>
          </a:xfrm>
          <a:prstGeom prst="rect">
            <a:avLst/>
          </a:prstGeom>
        </p:spPr>
      </p:pic>
      <p:sp>
        <p:nvSpPr>
          <p:cNvPr id="11" name="TextBox 10"/>
          <p:cNvSpPr txBox="1"/>
          <p:nvPr/>
        </p:nvSpPr>
        <p:spPr>
          <a:xfrm>
            <a:off x="710784" y="2226880"/>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a:t>
            </a:r>
            <a:endParaRPr lang="en-GB"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10784" y="2664383"/>
            <a:ext cx="10386763" cy="369332"/>
          </a:xfrm>
          <a:prstGeom prst="rect">
            <a:avLst/>
          </a:prstGeom>
          <a:noFill/>
        </p:spPr>
        <p:txBody>
          <a:bodyPr wrap="square" rtlCol="0">
            <a:spAutoFit/>
          </a:bodyPr>
          <a:lstStyle/>
          <a:p>
            <a:r>
              <a:rPr lang="en-US" dirty="0" smtClean="0"/>
              <a:t>3-4 </a:t>
            </a:r>
            <a:r>
              <a:rPr lang="en-GB" dirty="0"/>
              <a:t>Mounting drive </a:t>
            </a:r>
            <a:r>
              <a:rPr lang="en-GB" dirty="0" smtClean="0"/>
              <a:t>sleeve [6]</a:t>
            </a:r>
            <a:endParaRPr lang="en-GB" dirty="0"/>
          </a:p>
        </p:txBody>
      </p:sp>
      <p:sp>
        <p:nvSpPr>
          <p:cNvPr id="10" name="Rectangle 5"/>
          <p:cNvSpPr>
            <a:spLocks noChangeArrowheads="1"/>
          </p:cNvSpPr>
          <p:nvPr/>
        </p:nvSpPr>
        <p:spPr bwMode="auto">
          <a:xfrm>
            <a:off x="2379023" y="2610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51550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9" name="TextBox 8"/>
          <p:cNvSpPr txBox="1"/>
          <p:nvPr/>
        </p:nvSpPr>
        <p:spPr>
          <a:xfrm>
            <a:off x="823512" y="2219466"/>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1" name="TextBox 10"/>
          <p:cNvSpPr txBox="1"/>
          <p:nvPr/>
        </p:nvSpPr>
        <p:spPr>
          <a:xfrm>
            <a:off x="823512" y="2601757"/>
            <a:ext cx="10386763" cy="369332"/>
          </a:xfrm>
          <a:prstGeom prst="rect">
            <a:avLst/>
          </a:prstGeom>
          <a:noFill/>
        </p:spPr>
        <p:txBody>
          <a:bodyPr wrap="square" rtlCol="0">
            <a:spAutoFit/>
          </a:bodyPr>
          <a:lstStyle/>
          <a:p>
            <a:r>
              <a:rPr lang="en-GB" dirty="0" smtClean="0"/>
              <a:t>3-3-5 Install </a:t>
            </a:r>
            <a:r>
              <a:rPr lang="en-GB" dirty="0"/>
              <a:t>the </a:t>
            </a:r>
            <a:r>
              <a:rPr lang="en-GB" dirty="0" smtClean="0"/>
              <a:t>top sub [1]</a:t>
            </a:r>
            <a:endParaRPr lang="en-GB" dirty="0"/>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710077" y="3429000"/>
            <a:ext cx="6613632" cy="3429000"/>
          </a:xfrm>
          <a:prstGeom prst="rect">
            <a:avLst/>
          </a:prstGeom>
          <a:noFill/>
          <a:ln>
            <a:noFill/>
          </a:ln>
        </p:spPr>
      </p:pic>
      <p:sp>
        <p:nvSpPr>
          <p:cNvPr id="13" name="Rectangular Callout 12"/>
          <p:cNvSpPr>
            <a:spLocks noChangeArrowheads="1"/>
          </p:cNvSpPr>
          <p:nvPr/>
        </p:nvSpPr>
        <p:spPr bwMode="auto">
          <a:xfrm>
            <a:off x="7200900" y="4494004"/>
            <a:ext cx="1415066" cy="322695"/>
          </a:xfrm>
          <a:prstGeom prst="wedgeRectCallout">
            <a:avLst>
              <a:gd name="adj1" fmla="val -35268"/>
              <a:gd name="adj2" fmla="val 225195"/>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dirty="0" smtClean="0">
                <a:solidFill>
                  <a:srgbClr val="222222"/>
                </a:solidFill>
                <a:effectLst/>
                <a:latin typeface="Arial" panose="020B0604020202020204" pitchFamily="34" charset="0"/>
                <a:ea typeface="SimSun" panose="02010600030101010101" pitchFamily="2" charset="-122"/>
                <a:cs typeface="Arial" panose="020B0604020202020204" pitchFamily="34" charset="0"/>
              </a:rPr>
              <a:t>          Top sub [1]</a:t>
            </a:r>
            <a:endParaRPr lang="en-GB" sz="1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59723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35" y="1463665"/>
            <a:ext cx="8610600" cy="732480"/>
          </a:xfrm>
        </p:spPr>
        <p:txBody>
          <a:bodyPr/>
          <a:lstStyle/>
          <a:p>
            <a:pPr algn="l"/>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12" name="TextBox 11"/>
          <p:cNvSpPr txBox="1"/>
          <p:nvPr/>
        </p:nvSpPr>
        <p:spPr>
          <a:xfrm>
            <a:off x="742829" y="2306488"/>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3" name="TextBox 12"/>
          <p:cNvSpPr txBox="1"/>
          <p:nvPr/>
        </p:nvSpPr>
        <p:spPr>
          <a:xfrm>
            <a:off x="742829" y="2700805"/>
            <a:ext cx="10386763" cy="369332"/>
          </a:xfrm>
          <a:prstGeom prst="rect">
            <a:avLst/>
          </a:prstGeom>
          <a:noFill/>
        </p:spPr>
        <p:txBody>
          <a:bodyPr wrap="square" rtlCol="0">
            <a:spAutoFit/>
          </a:bodyPr>
          <a:lstStyle/>
          <a:p>
            <a:r>
              <a:rPr lang="en-GB" dirty="0"/>
              <a:t>3-3-5 Install the </a:t>
            </a:r>
            <a:r>
              <a:rPr lang="en-GB" dirty="0" smtClean="0"/>
              <a:t>top sub[1] fastening set screw[2]</a:t>
            </a:r>
            <a:endParaRPr lang="en-GB" dirty="0"/>
          </a:p>
        </p:txBody>
      </p:sp>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2704562" y="3464455"/>
            <a:ext cx="6027313" cy="3393546"/>
          </a:xfrm>
          <a:prstGeom prst="rect">
            <a:avLst/>
          </a:prstGeom>
          <a:noFill/>
          <a:ln>
            <a:noFill/>
          </a:ln>
          <a:effectLst/>
        </p:spPr>
      </p:pic>
      <p:sp>
        <p:nvSpPr>
          <p:cNvPr id="15" name="Rectangular Callout 14"/>
          <p:cNvSpPr>
            <a:spLocks noChangeArrowheads="1"/>
          </p:cNvSpPr>
          <p:nvPr/>
        </p:nvSpPr>
        <p:spPr bwMode="auto">
          <a:xfrm>
            <a:off x="6336406" y="4163495"/>
            <a:ext cx="1764405" cy="387089"/>
          </a:xfrm>
          <a:prstGeom prst="wedgeRectCallout">
            <a:avLst>
              <a:gd name="adj1" fmla="val -64817"/>
              <a:gd name="adj2" fmla="val 169276"/>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dirty="0" smtClean="0">
                <a:solidFill>
                  <a:srgbClr val="222222"/>
                </a:solidFill>
                <a:effectLst/>
                <a:latin typeface="Arial" panose="020B0604020202020204" pitchFamily="34" charset="0"/>
                <a:ea typeface="SimSun" panose="02010600030101010101" pitchFamily="2" charset="-122"/>
                <a:cs typeface="Arial" panose="020B0604020202020204" pitchFamily="34" charset="0"/>
              </a:rPr>
              <a:t>Fastening Set screw [2]</a:t>
            </a:r>
            <a:endParaRPr lang="en-GB" sz="1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983874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88" y="1012482"/>
            <a:ext cx="8610600" cy="1293028"/>
          </a:xfrm>
        </p:spPr>
        <p:txBody>
          <a:bodyPr>
            <a:normAutofit/>
          </a:bodyPr>
          <a:lstStyle/>
          <a:p>
            <a:pPr algn="l"/>
            <a:r>
              <a:rPr lang="en-US" sz="3200" dirty="0"/>
              <a:t>preparation</a:t>
            </a:r>
            <a:endParaRPr lang="en-GB" sz="3200" dirty="0"/>
          </a:p>
        </p:txBody>
      </p:sp>
      <p:sp>
        <p:nvSpPr>
          <p:cNvPr id="3" name="Content Placeholder 2"/>
          <p:cNvSpPr>
            <a:spLocks noGrp="1"/>
          </p:cNvSpPr>
          <p:nvPr>
            <p:ph idx="1"/>
          </p:nvPr>
        </p:nvSpPr>
        <p:spPr>
          <a:xfrm>
            <a:off x="397098" y="1996034"/>
            <a:ext cx="10820400" cy="4024125"/>
          </a:xfrm>
        </p:spPr>
        <p:txBody>
          <a:bodyPr/>
          <a:lstStyle/>
          <a:p>
            <a:r>
              <a:rPr lang="en-GB" dirty="0" smtClean="0"/>
              <a:t>2-4 </a:t>
            </a:r>
            <a:r>
              <a:rPr lang="en-GB" dirty="0"/>
              <a:t>prepare the assembly </a:t>
            </a:r>
            <a:r>
              <a:rPr lang="en-GB" dirty="0" smtClean="0"/>
              <a:t>drawing</a:t>
            </a:r>
          </a:p>
          <a:p>
            <a:pPr marL="0" indent="0">
              <a:buNone/>
            </a:pPr>
            <a:r>
              <a:rPr lang="en-US" dirty="0" smtClean="0"/>
              <a:t> </a:t>
            </a:r>
            <a:endParaRPr lang="en-GB" dirty="0"/>
          </a:p>
        </p:txBody>
      </p:sp>
      <p:pic>
        <p:nvPicPr>
          <p:cNvPr id="5" name="Picture 4"/>
          <p:cNvPicPr>
            <a:picLocks noChangeAspect="1"/>
          </p:cNvPicPr>
          <p:nvPr/>
        </p:nvPicPr>
        <p:blipFill>
          <a:blip r:embed="rId3"/>
          <a:stretch>
            <a:fillRect/>
          </a:stretch>
        </p:blipFill>
        <p:spPr>
          <a:xfrm>
            <a:off x="0" y="0"/>
            <a:ext cx="12192000" cy="1107583"/>
          </a:xfrm>
          <a:prstGeom prst="rect">
            <a:avLst/>
          </a:prstGeom>
        </p:spPr>
      </p:pic>
    </p:spTree>
    <p:extLst>
      <p:ext uri="{BB962C8B-B14F-4D97-AF65-F5344CB8AC3E}">
        <p14:creationId xmlns:p14="http://schemas.microsoft.com/office/powerpoint/2010/main" val="1021611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cxnSp>
        <p:nvCxnSpPr>
          <p:cNvPr id="9" name="AutoShape 6"/>
          <p:cNvCxnSpPr>
            <a:cxnSpLocks noChangeShapeType="1"/>
          </p:cNvCxnSpPr>
          <p:nvPr/>
        </p:nvCxnSpPr>
        <p:spPr bwMode="auto">
          <a:xfrm flipH="1" flipV="1">
            <a:off x="6096000" y="5499279"/>
            <a:ext cx="12879" cy="84516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AutoShape 6"/>
          <p:cNvCxnSpPr>
            <a:cxnSpLocks noChangeShapeType="1"/>
          </p:cNvCxnSpPr>
          <p:nvPr/>
        </p:nvCxnSpPr>
        <p:spPr bwMode="auto">
          <a:xfrm>
            <a:off x="7008233" y="4386739"/>
            <a:ext cx="0" cy="71414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AutoShape 6"/>
          <p:cNvCxnSpPr>
            <a:cxnSpLocks noChangeShapeType="1"/>
          </p:cNvCxnSpPr>
          <p:nvPr/>
        </p:nvCxnSpPr>
        <p:spPr bwMode="auto">
          <a:xfrm>
            <a:off x="7764288" y="3853881"/>
            <a:ext cx="17292" cy="1152000"/>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 name="TextBox 11"/>
          <p:cNvSpPr txBox="1"/>
          <p:nvPr/>
        </p:nvSpPr>
        <p:spPr>
          <a:xfrm>
            <a:off x="514229" y="2057401"/>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3" name="TextBox 12"/>
          <p:cNvSpPr txBox="1"/>
          <p:nvPr/>
        </p:nvSpPr>
        <p:spPr>
          <a:xfrm>
            <a:off x="514229" y="2473264"/>
            <a:ext cx="10386763" cy="369332"/>
          </a:xfrm>
          <a:prstGeom prst="rect">
            <a:avLst/>
          </a:prstGeom>
          <a:noFill/>
        </p:spPr>
        <p:txBody>
          <a:bodyPr wrap="square" rtlCol="0">
            <a:spAutoFit/>
          </a:bodyPr>
          <a:lstStyle/>
          <a:p>
            <a:r>
              <a:rPr lang="en-GB" dirty="0"/>
              <a:t>3-3-5 Connect the lower </a:t>
            </a:r>
            <a:r>
              <a:rPr lang="en-GB" dirty="0" smtClean="0"/>
              <a:t>body[13] </a:t>
            </a:r>
            <a:r>
              <a:rPr lang="en-GB" dirty="0"/>
              <a:t>onto the nozzle seat and the upper </a:t>
            </a:r>
            <a:r>
              <a:rPr lang="en-GB" dirty="0" smtClean="0"/>
              <a:t>body[10].</a:t>
            </a:r>
            <a:endParaRPr lang="en-GB" dirty="0"/>
          </a:p>
        </p:txBody>
      </p:sp>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397585"/>
            <a:ext cx="6390068" cy="3449092"/>
          </a:xfrm>
          <a:prstGeom prst="rect">
            <a:avLst/>
          </a:prstGeom>
          <a:noFill/>
          <a:ln>
            <a:noFill/>
          </a:ln>
        </p:spPr>
      </p:pic>
      <p:sp>
        <p:nvSpPr>
          <p:cNvPr id="15" name="Left Arrow 14"/>
          <p:cNvSpPr/>
          <p:nvPr/>
        </p:nvSpPr>
        <p:spPr>
          <a:xfrm>
            <a:off x="6788713" y="4386739"/>
            <a:ext cx="1170431" cy="3723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Rectangular Callout 15"/>
          <p:cNvSpPr>
            <a:spLocks noChangeArrowheads="1"/>
          </p:cNvSpPr>
          <p:nvPr/>
        </p:nvSpPr>
        <p:spPr bwMode="auto">
          <a:xfrm>
            <a:off x="5120039" y="3618029"/>
            <a:ext cx="1977680" cy="365028"/>
          </a:xfrm>
          <a:prstGeom prst="wedgeRectCallout">
            <a:avLst>
              <a:gd name="adj1" fmla="val -44629"/>
              <a:gd name="adj2" fmla="val 285706"/>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dirty="0" smtClean="0">
                <a:solidFill>
                  <a:srgbClr val="222222"/>
                </a:solidFill>
                <a:latin typeface="Arial" panose="020B0604020202020204" pitchFamily="34" charset="0"/>
                <a:ea typeface="SimSun" panose="02010600030101010101" pitchFamily="2" charset="-122"/>
                <a:cs typeface="Arial" panose="020B0604020202020204" pitchFamily="34" charset="0"/>
              </a:rPr>
              <a:t>Upper body[10]</a:t>
            </a:r>
            <a:r>
              <a:rPr lang="en-GB" sz="1100" dirty="0" smtClean="0">
                <a:solidFill>
                  <a:srgbClr val="222222"/>
                </a:solidFill>
                <a:effectLst/>
                <a:latin typeface="Arial" panose="020B0604020202020204" pitchFamily="34" charset="0"/>
                <a:ea typeface="SimSun" panose="02010600030101010101" pitchFamily="2" charset="-122"/>
                <a:cs typeface="Arial" panose="020B0604020202020204" pitchFamily="34" charset="0"/>
              </a:rPr>
              <a:t> [2]</a:t>
            </a:r>
            <a:endParaRPr lang="en-GB" sz="11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17" name="Rectangular Callout 16"/>
          <p:cNvSpPr>
            <a:spLocks noChangeArrowheads="1"/>
          </p:cNvSpPr>
          <p:nvPr/>
        </p:nvSpPr>
        <p:spPr bwMode="auto">
          <a:xfrm>
            <a:off x="6630475" y="6150897"/>
            <a:ext cx="1328670" cy="387089"/>
          </a:xfrm>
          <a:prstGeom prst="wedgeRectCallout">
            <a:avLst>
              <a:gd name="adj1" fmla="val -7655"/>
              <a:gd name="adj2" fmla="val -276556"/>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200" dirty="0" smtClean="0">
                <a:solidFill>
                  <a:srgbClr val="222222"/>
                </a:solidFill>
                <a:latin typeface="Arial" panose="020B0604020202020204" pitchFamily="34" charset="0"/>
                <a:ea typeface="SimSun" panose="02010600030101010101" pitchFamily="2" charset="-122"/>
                <a:cs typeface="Arial" panose="020B0604020202020204" pitchFamily="34" charset="0"/>
              </a:rPr>
              <a:t>Lower body</a:t>
            </a:r>
            <a:r>
              <a:rPr lang="en-GB" sz="1200" dirty="0" smtClean="0">
                <a:solidFill>
                  <a:srgbClr val="222222"/>
                </a:solidFill>
                <a:effectLst/>
                <a:latin typeface="Arial" panose="020B0604020202020204" pitchFamily="34" charset="0"/>
                <a:ea typeface="SimSun" panose="02010600030101010101" pitchFamily="2" charset="-122"/>
                <a:cs typeface="Arial" panose="020B0604020202020204" pitchFamily="34" charset="0"/>
              </a:rPr>
              <a:t>[13]</a:t>
            </a:r>
            <a:endParaRPr lang="en-GB" sz="12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18" name="Rectangular Callout 17"/>
          <p:cNvSpPr>
            <a:spLocks noChangeArrowheads="1"/>
          </p:cNvSpPr>
          <p:nvPr/>
        </p:nvSpPr>
        <p:spPr bwMode="auto">
          <a:xfrm>
            <a:off x="4855033" y="5874874"/>
            <a:ext cx="1490728" cy="387089"/>
          </a:xfrm>
          <a:prstGeom prst="wedgeRectCallout">
            <a:avLst>
              <a:gd name="adj1" fmla="val 38103"/>
              <a:gd name="adj2" fmla="val -236631"/>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dirty="0" smtClean="0">
                <a:solidFill>
                  <a:srgbClr val="222222"/>
                </a:solidFill>
                <a:latin typeface="Arial" panose="020B0604020202020204" pitchFamily="34" charset="0"/>
                <a:ea typeface="SimSun" panose="02010600030101010101" pitchFamily="2" charset="-122"/>
                <a:cs typeface="Arial" panose="020B0604020202020204" pitchFamily="34" charset="0"/>
              </a:rPr>
              <a:t>Nozzle carrier</a:t>
            </a:r>
            <a:r>
              <a:rPr lang="en-GB" sz="1100" dirty="0" smtClean="0">
                <a:solidFill>
                  <a:srgbClr val="222222"/>
                </a:solidFill>
                <a:effectLst/>
                <a:latin typeface="Arial" panose="020B0604020202020204" pitchFamily="34" charset="0"/>
                <a:ea typeface="SimSun" panose="02010600030101010101" pitchFamily="2" charset="-122"/>
                <a:cs typeface="Arial" panose="020B0604020202020204" pitchFamily="34" charset="0"/>
              </a:rPr>
              <a:t> [14]</a:t>
            </a:r>
            <a:endParaRPr lang="en-GB" sz="1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21146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cxnSp>
        <p:nvCxnSpPr>
          <p:cNvPr id="9" name="AutoShape 6"/>
          <p:cNvCxnSpPr>
            <a:cxnSpLocks noChangeShapeType="1"/>
          </p:cNvCxnSpPr>
          <p:nvPr/>
        </p:nvCxnSpPr>
        <p:spPr bwMode="auto">
          <a:xfrm flipV="1">
            <a:off x="4471371" y="5743977"/>
            <a:ext cx="0" cy="56048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4" name="AutoShape 6"/>
          <p:cNvCxnSpPr>
            <a:cxnSpLocks noChangeShapeType="1"/>
          </p:cNvCxnSpPr>
          <p:nvPr/>
        </p:nvCxnSpPr>
        <p:spPr bwMode="auto">
          <a:xfrm flipV="1">
            <a:off x="7200900" y="5743975"/>
            <a:ext cx="0" cy="56048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TextBox 9"/>
          <p:cNvSpPr txBox="1"/>
          <p:nvPr/>
        </p:nvSpPr>
        <p:spPr>
          <a:xfrm>
            <a:off x="514229" y="2057401"/>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1" name="TextBox 10"/>
          <p:cNvSpPr txBox="1"/>
          <p:nvPr/>
        </p:nvSpPr>
        <p:spPr>
          <a:xfrm>
            <a:off x="514229" y="2473264"/>
            <a:ext cx="10386763" cy="923330"/>
          </a:xfrm>
          <a:prstGeom prst="rect">
            <a:avLst/>
          </a:prstGeom>
          <a:noFill/>
        </p:spPr>
        <p:txBody>
          <a:bodyPr wrap="square" rtlCol="0">
            <a:spAutoFit/>
          </a:bodyPr>
          <a:lstStyle/>
          <a:p>
            <a:r>
              <a:rPr lang="en-GB" dirty="0"/>
              <a:t>3-3-6 The rotary buckle is aligned with the pin hole of the lower </a:t>
            </a:r>
            <a:r>
              <a:rPr lang="en-GB" dirty="0" smtClean="0"/>
              <a:t>body[13] </a:t>
            </a:r>
            <a:r>
              <a:rPr lang="en-GB" dirty="0"/>
              <a:t>and the pin hole of the nozzle seat, and can be passed through the pin once to ensure that the pin holes are aligned;</a:t>
            </a: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506014" y="3429000"/>
            <a:ext cx="6751955" cy="3429000"/>
          </a:xfrm>
          <a:prstGeom prst="rect">
            <a:avLst/>
          </a:prstGeom>
          <a:noFill/>
          <a:ln>
            <a:noFill/>
          </a:ln>
        </p:spPr>
      </p:pic>
      <p:sp>
        <p:nvSpPr>
          <p:cNvPr id="13" name="Rectangular Callout 12"/>
          <p:cNvSpPr>
            <a:spLocks noChangeArrowheads="1"/>
          </p:cNvSpPr>
          <p:nvPr/>
        </p:nvSpPr>
        <p:spPr bwMode="auto">
          <a:xfrm>
            <a:off x="4071433" y="3702816"/>
            <a:ext cx="1370330" cy="431165"/>
          </a:xfrm>
          <a:prstGeom prst="wedgeRectCallout">
            <a:avLst>
              <a:gd name="adj1" fmla="val -64462"/>
              <a:gd name="adj2" fmla="val 195458"/>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a:solidFill>
                  <a:srgbClr val="222222"/>
                </a:solidFill>
                <a:effectLst/>
                <a:latin typeface="Arial" panose="020B0604020202020204" pitchFamily="34" charset="0"/>
                <a:ea typeface="SimSun" panose="02010600030101010101" pitchFamily="2" charset="-122"/>
                <a:cs typeface="Arial" panose="020B0604020202020204" pitchFamily="34" charset="0"/>
              </a:rPr>
              <a:t>Some threads will not tighten</a:t>
            </a:r>
            <a:endParaRPr lang="en-GB" sz="1100">
              <a:effectLst/>
              <a:latin typeface="Calibri" panose="020F0502020204030204" pitchFamily="34" charset="0"/>
              <a:ea typeface="SimSun" panose="02010600030101010101" pitchFamily="2" charset="-122"/>
              <a:cs typeface="Arial" panose="020B0604020202020204" pitchFamily="34" charset="0"/>
            </a:endParaRPr>
          </a:p>
        </p:txBody>
      </p:sp>
      <p:sp>
        <p:nvSpPr>
          <p:cNvPr id="15" name="Rectangular Callout 14"/>
          <p:cNvSpPr>
            <a:spLocks noChangeArrowheads="1"/>
          </p:cNvSpPr>
          <p:nvPr/>
        </p:nvSpPr>
        <p:spPr bwMode="auto">
          <a:xfrm>
            <a:off x="6848853" y="6085065"/>
            <a:ext cx="1959610" cy="438785"/>
          </a:xfrm>
          <a:prstGeom prst="wedgeRectCallout">
            <a:avLst>
              <a:gd name="adj1" fmla="val -56988"/>
              <a:gd name="adj2" fmla="val -181063"/>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dirty="0">
                <a:solidFill>
                  <a:srgbClr val="222222"/>
                </a:solidFill>
                <a:effectLst/>
                <a:latin typeface="Arial" panose="020B0604020202020204" pitchFamily="34" charset="0"/>
                <a:ea typeface="SimSun" panose="02010600030101010101" pitchFamily="2" charset="-122"/>
                <a:cs typeface="Arial" panose="020B0604020202020204" pitchFamily="34" charset="0"/>
              </a:rPr>
              <a:t>Pins pass once to ensure pin hole alignment</a:t>
            </a:r>
            <a:endParaRPr lang="en-GB" sz="1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75251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0148"/>
            <a:ext cx="8610600" cy="1293028"/>
          </a:xfrm>
        </p:spPr>
        <p:txBody>
          <a:bodyPr/>
          <a:lstStyle/>
          <a:p>
            <a:endParaRPr lang="en-GB"/>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9" name="TextBox 8"/>
          <p:cNvSpPr txBox="1"/>
          <p:nvPr/>
        </p:nvSpPr>
        <p:spPr>
          <a:xfrm>
            <a:off x="269531" y="1688200"/>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10" name="TextBox 9"/>
          <p:cNvSpPr txBox="1"/>
          <p:nvPr/>
        </p:nvSpPr>
        <p:spPr>
          <a:xfrm>
            <a:off x="514229" y="2491078"/>
            <a:ext cx="10386763" cy="646331"/>
          </a:xfrm>
          <a:prstGeom prst="rect">
            <a:avLst/>
          </a:prstGeom>
          <a:noFill/>
        </p:spPr>
        <p:txBody>
          <a:bodyPr wrap="square" rtlCol="0">
            <a:spAutoFit/>
          </a:bodyPr>
          <a:lstStyle/>
          <a:p>
            <a:r>
              <a:rPr lang="en-GB" dirty="0"/>
              <a:t>3-3-6 Install three cutter blades, rotate the lower shell after each blade installation </a:t>
            </a:r>
            <a:r>
              <a:rPr lang="en-GB" b="1" dirty="0">
                <a:solidFill>
                  <a:srgbClr val="FF0000"/>
                </a:solidFill>
              </a:rPr>
              <a:t>to ensure that the position of the blade fastening pins is correct;</a:t>
            </a:r>
          </a:p>
        </p:txBody>
      </p:sp>
      <p:pic>
        <p:nvPicPr>
          <p:cNvPr id="11" name="Content Placeholder 10"/>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00107" y="3429000"/>
            <a:ext cx="6092378" cy="3429000"/>
          </a:xfrm>
          <a:prstGeom prst="rect">
            <a:avLst/>
          </a:prstGeom>
          <a:noFill/>
          <a:ln>
            <a:noFill/>
          </a:ln>
        </p:spPr>
      </p:pic>
      <p:sp>
        <p:nvSpPr>
          <p:cNvPr id="12" name="Rectangular Callout 11"/>
          <p:cNvSpPr>
            <a:spLocks noChangeArrowheads="1"/>
          </p:cNvSpPr>
          <p:nvPr/>
        </p:nvSpPr>
        <p:spPr bwMode="auto">
          <a:xfrm>
            <a:off x="5950040" y="6129788"/>
            <a:ext cx="3335016" cy="628650"/>
          </a:xfrm>
          <a:prstGeom prst="wedgeRectCallout">
            <a:avLst>
              <a:gd name="adj1" fmla="val -13692"/>
              <a:gd name="adj2" fmla="val -87842"/>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GB" sz="1100" b="1" dirty="0">
                <a:solidFill>
                  <a:srgbClr val="FF0000"/>
                </a:solidFill>
                <a:effectLst/>
                <a:latin typeface="Arial" panose="020B0604020202020204" pitchFamily="34" charset="0"/>
                <a:ea typeface="SimSun" panose="02010600030101010101" pitchFamily="2" charset="-122"/>
                <a:cs typeface="Arial" panose="020B0604020202020204" pitchFamily="34" charset="0"/>
              </a:rPr>
              <a:t>Three blades are installed. After each blade is installed, rotate the lower shell to determine whether the pin position is good or not.</a:t>
            </a:r>
            <a:endParaRPr lang="en-GB" sz="1100" b="1" dirty="0">
              <a:solidFill>
                <a:srgbClr val="FF0000"/>
              </a:solidFill>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959268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3" y="1292407"/>
            <a:ext cx="8610600" cy="1293028"/>
          </a:xfrm>
        </p:spPr>
        <p:txBody>
          <a:bodyPr/>
          <a:lstStyle/>
          <a:p>
            <a:pPr algn="l"/>
            <a:endParaRPr lang="en-GB" dirty="0"/>
          </a:p>
        </p:txBody>
      </p:sp>
      <p:sp>
        <p:nvSpPr>
          <p:cNvPr id="3" name="Content Placeholder 2"/>
          <p:cNvSpPr>
            <a:spLocks noGrp="1"/>
          </p:cNvSpPr>
          <p:nvPr>
            <p:ph idx="1"/>
          </p:nvPr>
        </p:nvSpPr>
        <p:spPr>
          <a:xfrm>
            <a:off x="350949" y="3052293"/>
            <a:ext cx="10820400" cy="3140634"/>
          </a:xfrm>
        </p:spPr>
        <p:txBody>
          <a:bodyPr/>
          <a:lstStyle/>
          <a:p>
            <a:r>
              <a:rPr lang="fa-IR" dirty="0" smtClean="0"/>
              <a:t>عکس کامل توولز بعد از بستن</a:t>
            </a:r>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Tree>
    <p:extLst>
      <p:ext uri="{BB962C8B-B14F-4D97-AF65-F5344CB8AC3E}">
        <p14:creationId xmlns:p14="http://schemas.microsoft.com/office/powerpoint/2010/main" val="3410554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140"/>
            <a:ext cx="8252138" cy="651944"/>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5" name="TextBox 4"/>
          <p:cNvSpPr txBox="1"/>
          <p:nvPr/>
        </p:nvSpPr>
        <p:spPr>
          <a:xfrm>
            <a:off x="827198" y="2247701"/>
            <a:ext cx="10537603" cy="3416320"/>
          </a:xfrm>
          <a:prstGeom prst="rect">
            <a:avLst/>
          </a:prstGeom>
          <a:noFill/>
        </p:spPr>
        <p:txBody>
          <a:bodyPr wrap="square" rtlCol="0">
            <a:spAutoFit/>
          </a:bodyPr>
          <a:lstStyle/>
          <a:p>
            <a:r>
              <a:rPr lang="en-GB" dirty="0"/>
              <a:t>3.1 Inspect all O-rings on each component for damage</a:t>
            </a:r>
            <a:r>
              <a:rPr lang="en-GB" dirty="0" smtClean="0"/>
              <a:t>.</a:t>
            </a:r>
          </a:p>
          <a:p>
            <a:r>
              <a:rPr lang="en-GB" dirty="0"/>
              <a:t/>
            </a:r>
            <a:br>
              <a:rPr lang="en-GB" dirty="0"/>
            </a:br>
            <a:r>
              <a:rPr lang="en-GB" dirty="0"/>
              <a:t>3.2 After using diesel oil to remove oil from the components of the tool, clean it with clean water and blow it with compressed air, especially to ensure that the inner wall of the tool barrel is clean</a:t>
            </a:r>
            <a:r>
              <a:rPr lang="en-GB" dirty="0" smtClean="0"/>
              <a:t>.</a:t>
            </a:r>
          </a:p>
          <a:p>
            <a:r>
              <a:rPr lang="en-GB" dirty="0"/>
              <a:t/>
            </a:r>
            <a:br>
              <a:rPr lang="en-GB" dirty="0"/>
            </a:br>
            <a:r>
              <a:rPr lang="en-GB" dirty="0"/>
              <a:t>3.3 Check all parts for damage</a:t>
            </a:r>
            <a:r>
              <a:rPr lang="en-GB" dirty="0" smtClean="0"/>
              <a:t>.</a:t>
            </a:r>
          </a:p>
          <a:p>
            <a:r>
              <a:rPr lang="en-GB" dirty="0"/>
              <a:t/>
            </a:r>
            <a:br>
              <a:rPr lang="en-GB" dirty="0"/>
            </a:br>
            <a:r>
              <a:rPr lang="en-GB" dirty="0"/>
              <a:t>3.4 Replace the damaged part and record the part number of the newly replaced part on the maintenance log sheet</a:t>
            </a:r>
            <a:r>
              <a:rPr lang="en-GB" dirty="0" smtClean="0"/>
              <a:t>.</a:t>
            </a:r>
          </a:p>
          <a:p>
            <a:r>
              <a:rPr lang="en-GB" dirty="0"/>
              <a:t/>
            </a:r>
            <a:br>
              <a:rPr lang="en-GB" dirty="0"/>
            </a:br>
            <a:r>
              <a:rPr lang="en-GB" dirty="0"/>
              <a:t>3.5 Apply a little oil on the surface of each spring and O-ring</a:t>
            </a:r>
          </a:p>
        </p:txBody>
      </p:sp>
      <p:pic>
        <p:nvPicPr>
          <p:cNvPr id="1026"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HTMLHidden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HTMLHidden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HTMLHidden3"/>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1259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636"/>
            <a:ext cx="12192000" cy="1155963"/>
          </a:xfrm>
          <a:prstGeom prst="rect">
            <a:avLst/>
          </a:prstGeom>
        </p:spPr>
      </p:pic>
      <p:sp>
        <p:nvSpPr>
          <p:cNvPr id="3" name="Content Placeholder 2"/>
          <p:cNvSpPr>
            <a:spLocks noGrp="1"/>
          </p:cNvSpPr>
          <p:nvPr>
            <p:ph idx="1"/>
          </p:nvPr>
        </p:nvSpPr>
        <p:spPr>
          <a:xfrm>
            <a:off x="971154" y="2380366"/>
            <a:ext cx="10820400" cy="3747244"/>
          </a:xfrm>
        </p:spPr>
        <p:txBody>
          <a:bodyPr>
            <a:normAutofit fontScale="92500" lnSpcReduction="10000"/>
          </a:bodyPr>
          <a:lstStyle/>
          <a:p>
            <a:r>
              <a:rPr lang="en-GB" b="1" dirty="0"/>
              <a:t>4- End of maintenance</a:t>
            </a:r>
            <a:endParaRPr lang="en-GB" dirty="0"/>
          </a:p>
          <a:p>
            <a:r>
              <a:rPr lang="en-GB" dirty="0"/>
              <a:t>4-1 Tool disposal</a:t>
            </a:r>
          </a:p>
          <a:p>
            <a:r>
              <a:rPr lang="en-GB" dirty="0"/>
              <a:t>4-1-1 Apply a small amount of butter to all the exposed threads and holes in the tool</a:t>
            </a:r>
          </a:p>
          <a:p>
            <a:r>
              <a:rPr lang="en-GB" dirty="0"/>
              <a:t>4-1-2 Wear wire on both ends of the tool</a:t>
            </a:r>
          </a:p>
          <a:p>
            <a:r>
              <a:rPr lang="en-GB" dirty="0"/>
              <a:t>4-1-3   pressure test the tools</a:t>
            </a:r>
          </a:p>
          <a:p>
            <a:r>
              <a:rPr lang="en-GB" dirty="0"/>
              <a:t>4-2 fill in the document</a:t>
            </a:r>
          </a:p>
          <a:p>
            <a:r>
              <a:rPr lang="en-GB" dirty="0"/>
              <a:t>4-2-1 remove the pressure record card and fill in relevant information (country area, oilfield name, well name, tool name, date, time, etc.)</a:t>
            </a:r>
          </a:p>
          <a:p>
            <a:r>
              <a:rPr lang="en-GB" dirty="0"/>
              <a:t>4-2-2 Fill in the tool maintenance record form, CTU engineers must sign and confirm</a:t>
            </a:r>
          </a:p>
          <a:p>
            <a:r>
              <a:rPr lang="en-GB" dirty="0"/>
              <a:t>4-2-3 Fill in the tool status label and attach it to the wire</a:t>
            </a:r>
          </a:p>
        </p:txBody>
      </p:sp>
      <p:sp>
        <p:nvSpPr>
          <p:cNvPr id="15" name="Title 14"/>
          <p:cNvSpPr>
            <a:spLocks noGrp="1"/>
          </p:cNvSpPr>
          <p:nvPr>
            <p:ph type="title"/>
          </p:nvPr>
        </p:nvSpPr>
        <p:spPr>
          <a:xfrm>
            <a:off x="1105437" y="1292408"/>
            <a:ext cx="8610600" cy="768212"/>
          </a:xfrm>
        </p:spPr>
        <p:txBody>
          <a:bodyPr/>
          <a:lstStyle/>
          <a:p>
            <a:endParaRPr lang="en-GB" dirty="0"/>
          </a:p>
        </p:txBody>
      </p:sp>
    </p:spTree>
    <p:extLst>
      <p:ext uri="{BB962C8B-B14F-4D97-AF65-F5344CB8AC3E}">
        <p14:creationId xmlns:p14="http://schemas.microsoft.com/office/powerpoint/2010/main" val="2512429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796" y="1439226"/>
            <a:ext cx="8610600" cy="1033517"/>
          </a:xfrm>
        </p:spPr>
        <p:txBody>
          <a:bodyPr/>
          <a:lstStyle/>
          <a:p>
            <a:pPr algn="l"/>
            <a:r>
              <a:rPr lang="en-US" dirty="0" smtClean="0"/>
              <a:t>End Of Maintenance</a:t>
            </a:r>
            <a:endParaRPr lang="en-GB" dirty="0"/>
          </a:p>
        </p:txBody>
      </p:sp>
      <p:sp>
        <p:nvSpPr>
          <p:cNvPr id="3" name="Content Placeholder 2"/>
          <p:cNvSpPr>
            <a:spLocks noGrp="1"/>
          </p:cNvSpPr>
          <p:nvPr>
            <p:ph idx="1"/>
          </p:nvPr>
        </p:nvSpPr>
        <p:spPr>
          <a:xfrm>
            <a:off x="415344" y="2658200"/>
            <a:ext cx="10820400" cy="4024125"/>
          </a:xfrm>
        </p:spPr>
        <p:txBody>
          <a:bodyPr/>
          <a:lstStyle/>
          <a:p>
            <a:r>
              <a:rPr lang="en-GB" dirty="0"/>
              <a:t>Apply a small amount of butter to all the exposed threads and holes in the tool.</a:t>
            </a:r>
            <a:br>
              <a:rPr lang="en-GB" dirty="0"/>
            </a:br>
            <a:r>
              <a:rPr lang="en-GB" dirty="0"/>
              <a:t>Wear wire on both ends of the tool;</a:t>
            </a:r>
            <a:br>
              <a:rPr lang="en-GB" dirty="0"/>
            </a:br>
            <a:r>
              <a:rPr lang="en-GB" dirty="0"/>
              <a:t>Move the test pressure qualified tool to the qualified equipment area.</a:t>
            </a:r>
            <a:br>
              <a:rPr lang="en-GB" dirty="0"/>
            </a:br>
            <a:r>
              <a:rPr lang="en-GB" dirty="0"/>
              <a:t>  Remove the pressure record card and fill in the relevant information (country, region, field name, well name, tool name, date, time, etc.).</a:t>
            </a:r>
            <a:br>
              <a:rPr lang="en-GB" dirty="0"/>
            </a:br>
            <a:r>
              <a:rPr lang="en-GB" dirty="0"/>
              <a:t>Fill in the tool maintenance record form, and the coiled tubing engineer must sign and confirm it.</a:t>
            </a:r>
            <a:br>
              <a:rPr lang="en-GB" dirty="0"/>
            </a:br>
            <a:r>
              <a:rPr lang="en-GB" dirty="0"/>
              <a:t>Fill in the tool status label and attach it to the wire.</a:t>
            </a:r>
            <a:br>
              <a:rPr lang="en-GB" dirty="0"/>
            </a:br>
            <a:r>
              <a:rPr lang="en-GB" dirty="0"/>
              <a:t>Neatly tidy tools, remove safety signs and warning tapes, report forms and drawings, provide convenience for next operation, and clean wastes, such as old seals, on the spot according to waste disposal regulations.</a:t>
            </a:r>
          </a:p>
          <a:p>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Tree>
    <p:extLst>
      <p:ext uri="{BB962C8B-B14F-4D97-AF65-F5344CB8AC3E}">
        <p14:creationId xmlns:p14="http://schemas.microsoft.com/office/powerpoint/2010/main" val="3023819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5- Finishing work</a:t>
            </a:r>
          </a:p>
          <a:p>
            <a:r>
              <a:rPr lang="en-GB" dirty="0"/>
              <a:t>Neatly tidy up the tools, remove safety signs and warning tapes, and archive reports and drawings to facilitate the next operation. Clean wastes and other waste seals in accordance with waste disposal regulations.</a:t>
            </a:r>
          </a:p>
        </p:txBody>
      </p:sp>
      <p:pic>
        <p:nvPicPr>
          <p:cNvPr id="4" name="Picture 3"/>
          <p:cNvPicPr>
            <a:picLocks noChangeAspect="1"/>
          </p:cNvPicPr>
          <p:nvPr/>
        </p:nvPicPr>
        <p:blipFill>
          <a:blip r:embed="rId2"/>
          <a:stretch>
            <a:fillRect/>
          </a:stretch>
        </p:blipFill>
        <p:spPr>
          <a:xfrm>
            <a:off x="0" y="-77273"/>
            <a:ext cx="12192000" cy="1155963"/>
          </a:xfrm>
          <a:prstGeom prst="rect">
            <a:avLst/>
          </a:prstGeom>
        </p:spPr>
      </p:pic>
    </p:spTree>
    <p:extLst>
      <p:ext uri="{BB962C8B-B14F-4D97-AF65-F5344CB8AC3E}">
        <p14:creationId xmlns:p14="http://schemas.microsoft.com/office/powerpoint/2010/main" val="2782937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Thanks for your attention</a:t>
            </a:r>
            <a:endParaRPr lang="en-GB" dirty="0"/>
          </a:p>
        </p:txBody>
      </p:sp>
      <p:pic>
        <p:nvPicPr>
          <p:cNvPr id="4" name="Picture 3"/>
          <p:cNvPicPr>
            <a:picLocks noChangeAspect="1"/>
          </p:cNvPicPr>
          <p:nvPr/>
        </p:nvPicPr>
        <p:blipFill>
          <a:blip r:embed="rId2"/>
          <a:stretch>
            <a:fillRect/>
          </a:stretch>
        </p:blipFill>
        <p:spPr>
          <a:xfrm>
            <a:off x="0" y="-38636"/>
            <a:ext cx="12192000" cy="1155963"/>
          </a:xfrm>
          <a:prstGeom prst="rect">
            <a:avLst/>
          </a:prstGeom>
        </p:spPr>
      </p:pic>
    </p:spTree>
    <p:extLst>
      <p:ext uri="{BB962C8B-B14F-4D97-AF65-F5344CB8AC3E}">
        <p14:creationId xmlns:p14="http://schemas.microsoft.com/office/powerpoint/2010/main" val="126686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9" y="1189162"/>
            <a:ext cx="8610600" cy="1293028"/>
          </a:xfrm>
        </p:spPr>
        <p:txBody>
          <a:bodyPr/>
          <a:lstStyle/>
          <a:p>
            <a:pPr algn="l"/>
            <a:r>
              <a:rPr lang="en-US" dirty="0"/>
              <a:t>preparation</a:t>
            </a:r>
            <a:endParaRPr lang="en-GB" dirty="0"/>
          </a:p>
        </p:txBody>
      </p:sp>
      <p:sp>
        <p:nvSpPr>
          <p:cNvPr id="3" name="Content Placeholder 2"/>
          <p:cNvSpPr>
            <a:spLocks noGrp="1"/>
          </p:cNvSpPr>
          <p:nvPr>
            <p:ph idx="1"/>
          </p:nvPr>
        </p:nvSpPr>
        <p:spPr>
          <a:xfrm>
            <a:off x="304449" y="2300618"/>
            <a:ext cx="10820400" cy="4024125"/>
          </a:xfrm>
        </p:spPr>
        <p:txBody>
          <a:bodyPr/>
          <a:lstStyle/>
          <a:p>
            <a:r>
              <a:rPr lang="en-GB" dirty="0"/>
              <a:t>2-5 Required auxiliary equipment and related Hand tools:</a:t>
            </a:r>
          </a:p>
          <a:p>
            <a:endParaRPr lang="en-GB" dirty="0"/>
          </a:p>
        </p:txBody>
      </p:sp>
      <p:pic>
        <p:nvPicPr>
          <p:cNvPr id="5" name="Picture 4"/>
          <p:cNvPicPr>
            <a:picLocks noChangeAspect="1"/>
          </p:cNvPicPr>
          <p:nvPr/>
        </p:nvPicPr>
        <p:blipFill>
          <a:blip r:embed="rId2"/>
          <a:stretch>
            <a:fillRect/>
          </a:stretch>
        </p:blipFill>
        <p:spPr>
          <a:xfrm>
            <a:off x="0" y="0"/>
            <a:ext cx="12192000" cy="126213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t="5211" b="4408"/>
          <a:stretch>
            <a:fillRect/>
          </a:stretch>
        </p:blipFill>
        <p:spPr bwMode="auto">
          <a:xfrm>
            <a:off x="2975019" y="3193239"/>
            <a:ext cx="5769735" cy="3664761"/>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7199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66" y="1137199"/>
            <a:ext cx="8610600" cy="1096891"/>
          </a:xfrm>
        </p:spPr>
        <p:txBody>
          <a:bodyPr/>
          <a:lstStyle/>
          <a:p>
            <a:pPr algn="l"/>
            <a:r>
              <a:rPr lang="en-US" dirty="0"/>
              <a:t>preparation</a:t>
            </a:r>
            <a:endParaRPr lang="en-GB" dirty="0"/>
          </a:p>
        </p:txBody>
      </p:sp>
      <p:pic>
        <p:nvPicPr>
          <p:cNvPr id="5" name="Picture 4"/>
          <p:cNvPicPr>
            <a:picLocks noChangeAspect="1"/>
          </p:cNvPicPr>
          <p:nvPr/>
        </p:nvPicPr>
        <p:blipFill>
          <a:blip r:embed="rId2"/>
          <a:stretch>
            <a:fillRect/>
          </a:stretch>
        </p:blipFill>
        <p:spPr>
          <a:xfrm>
            <a:off x="0" y="-81887"/>
            <a:ext cx="12168000" cy="982639"/>
          </a:xfrm>
          <a:prstGeom prst="rect">
            <a:avLst/>
          </a:prstGeom>
        </p:spPr>
      </p:pic>
      <p:sp>
        <p:nvSpPr>
          <p:cNvPr id="10" name="Rectangle 9"/>
          <p:cNvSpPr/>
          <p:nvPr/>
        </p:nvSpPr>
        <p:spPr>
          <a:xfrm>
            <a:off x="4232494" y="2436417"/>
            <a:ext cx="3703012" cy="369332"/>
          </a:xfrm>
          <a:prstGeom prst="rect">
            <a:avLst/>
          </a:prstGeom>
        </p:spPr>
        <p:txBody>
          <a:bodyPr wrap="square">
            <a:spAutoFit/>
          </a:bodyPr>
          <a:lstStyle/>
          <a:p>
            <a:r>
              <a:rPr lang="en-GB" dirty="0" smtClean="0"/>
              <a:t>DB-Under reamer Parts lists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70143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38" y="1647503"/>
            <a:ext cx="8610600" cy="1073675"/>
          </a:xfrm>
        </p:spPr>
        <p:txBody>
          <a:bodyPr>
            <a:normAutofit fontScale="90000"/>
          </a:bodyPr>
          <a:lstStyle/>
          <a:p>
            <a:pPr algn="l"/>
            <a:r>
              <a:rPr lang="en-GB" b="1" dirty="0">
                <a:latin typeface="Times New Roman" panose="02020603050405020304" pitchFamily="18" charset="0"/>
                <a:cs typeface="Times New Roman" panose="02020603050405020304" pitchFamily="18" charset="0"/>
              </a:rPr>
              <a:t>Tool maintenance process</a:t>
            </a:r>
            <a:br>
              <a:rPr lang="en-GB" b="1" dirty="0">
                <a:latin typeface="Times New Roman" panose="02020603050405020304" pitchFamily="18" charset="0"/>
                <a:cs typeface="Times New Roman" panose="02020603050405020304" pitchFamily="18" charset="0"/>
              </a:rPr>
            </a:br>
            <a:endParaRPr lang="en-GB" dirty="0"/>
          </a:p>
        </p:txBody>
      </p:sp>
      <p:pic>
        <p:nvPicPr>
          <p:cNvPr id="5" name="Picture 4"/>
          <p:cNvPicPr>
            <a:picLocks noChangeAspect="1"/>
          </p:cNvPicPr>
          <p:nvPr/>
        </p:nvPicPr>
        <p:blipFill>
          <a:blip r:embed="rId2"/>
          <a:stretch>
            <a:fillRect/>
          </a:stretch>
        </p:blipFill>
        <p:spPr>
          <a:xfrm>
            <a:off x="0" y="0"/>
            <a:ext cx="12192000" cy="1262821"/>
          </a:xfrm>
          <a:prstGeom prst="rect">
            <a:avLst/>
          </a:prstGeom>
        </p:spPr>
      </p:pic>
      <p:sp>
        <p:nvSpPr>
          <p:cNvPr id="8" name="TextBox 7"/>
          <p:cNvSpPr txBox="1"/>
          <p:nvPr/>
        </p:nvSpPr>
        <p:spPr>
          <a:xfrm>
            <a:off x="373891" y="2724235"/>
            <a:ext cx="1144421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Thru-Tubing </a:t>
            </a:r>
            <a:r>
              <a:rPr lang="en-US" sz="2000" dirty="0" smtClean="0">
                <a:latin typeface="Times New Roman" panose="02020603050405020304" pitchFamily="18" charset="0"/>
                <a:cs typeface="Times New Roman" panose="02020603050405020304" pitchFamily="18" charset="0"/>
              </a:rPr>
              <a:t>DB-Under reamer </a:t>
            </a:r>
            <a:r>
              <a:rPr lang="en-GB" sz="2000" dirty="0" smtClean="0">
                <a:latin typeface="Times New Roman" panose="02020603050405020304" pitchFamily="18" charset="0"/>
                <a:cs typeface="Times New Roman" panose="02020603050405020304" pitchFamily="18" charset="0"/>
              </a:rPr>
              <a:t>Tool </a:t>
            </a:r>
            <a:r>
              <a:rPr lang="en-GB" sz="2000" dirty="0">
                <a:latin typeface="Times New Roman" panose="02020603050405020304" pitchFamily="18" charset="0"/>
                <a:cs typeface="Times New Roman" panose="02020603050405020304" pitchFamily="18" charset="0"/>
              </a:rPr>
              <a:t>maintenance special tools and commonly used hand tools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533993604"/>
              </p:ext>
            </p:extLst>
          </p:nvPr>
        </p:nvGraphicFramePr>
        <p:xfrm>
          <a:off x="756880" y="3287819"/>
          <a:ext cx="9779192" cy="2595880"/>
        </p:xfrm>
        <a:graphic>
          <a:graphicData uri="http://schemas.openxmlformats.org/drawingml/2006/table">
            <a:tbl>
              <a:tblPr firstRow="1" bandRow="1">
                <a:tableStyleId>{00A15C55-8517-42AA-B614-E9B94910E393}</a:tableStyleId>
              </a:tblPr>
              <a:tblGrid>
                <a:gridCol w="746751"/>
                <a:gridCol w="4142845"/>
                <a:gridCol w="2382943"/>
                <a:gridCol w="2506653"/>
              </a:tblGrid>
              <a:tr h="370840">
                <a:tc>
                  <a:txBody>
                    <a:bodyPr/>
                    <a:lstStyle/>
                    <a:p>
                      <a:pPr algn="ctr"/>
                      <a:r>
                        <a:rPr lang="en-US" dirty="0" smtClean="0">
                          <a:solidFill>
                            <a:schemeClr val="tx1"/>
                          </a:solidFill>
                        </a:rPr>
                        <a:t>No</a:t>
                      </a:r>
                      <a:endParaRPr lang="en-GB" dirty="0">
                        <a:solidFill>
                          <a:schemeClr val="tx1"/>
                        </a:solidFill>
                      </a:endParaRPr>
                    </a:p>
                  </a:txBody>
                  <a:tcPr/>
                </a:tc>
                <a:tc>
                  <a:txBody>
                    <a:bodyPr/>
                    <a:lstStyle/>
                    <a:p>
                      <a:pPr algn="ctr"/>
                      <a:r>
                        <a:rPr lang="en-US" dirty="0" smtClean="0"/>
                        <a:t>Tool Name</a:t>
                      </a:r>
                      <a:endParaRPr lang="en-GB" dirty="0"/>
                    </a:p>
                  </a:txBody>
                  <a:tcPr/>
                </a:tc>
                <a:tc>
                  <a:txBody>
                    <a:bodyPr/>
                    <a:lstStyle/>
                    <a:p>
                      <a:pPr algn="ctr"/>
                      <a:r>
                        <a:rPr lang="en-GB" sz="1800" b="1" kern="1200" dirty="0" smtClean="0">
                          <a:solidFill>
                            <a:schemeClr val="lt1"/>
                          </a:solidFill>
                          <a:effectLst/>
                          <a:latin typeface="+mn-lt"/>
                          <a:ea typeface="+mn-ea"/>
                          <a:cs typeface="+mn-cs"/>
                        </a:rPr>
                        <a:t>Quantity</a:t>
                      </a:r>
                      <a:endParaRPr lang="en-GB" dirty="0"/>
                    </a:p>
                  </a:txBody>
                  <a:tcPr/>
                </a:tc>
                <a:tc>
                  <a:txBody>
                    <a:bodyPr/>
                    <a:lstStyle/>
                    <a:p>
                      <a:pPr algn="ctr"/>
                      <a:r>
                        <a:rPr lang="en-GB" sz="1800" b="1" kern="1200" dirty="0" smtClean="0">
                          <a:solidFill>
                            <a:schemeClr val="lt1"/>
                          </a:solidFill>
                          <a:effectLst/>
                          <a:latin typeface="+mn-lt"/>
                          <a:ea typeface="+mn-ea"/>
                          <a:cs typeface="+mn-cs"/>
                        </a:rPr>
                        <a:t>Note</a:t>
                      </a:r>
                      <a:endParaRPr lang="en-GB" dirty="0"/>
                    </a:p>
                  </a:txBody>
                  <a:tcPr/>
                </a:tc>
              </a:tr>
              <a:tr h="370840">
                <a:tc>
                  <a:txBody>
                    <a:bodyPr/>
                    <a:lstStyle/>
                    <a:p>
                      <a:pPr algn="ctr"/>
                      <a:r>
                        <a:rPr lang="en-US" dirty="0" smtClean="0"/>
                        <a:t>1</a:t>
                      </a:r>
                      <a:endParaRPr lang="en-GB" dirty="0"/>
                    </a:p>
                  </a:txBody>
                  <a:tcPr/>
                </a:tc>
                <a:tc>
                  <a:txBody>
                    <a:bodyPr/>
                    <a:lstStyle/>
                    <a:p>
                      <a:pPr algn="ctr"/>
                      <a:r>
                        <a:rPr lang="en-US" dirty="0" smtClean="0"/>
                        <a:t>Vise</a:t>
                      </a:r>
                      <a:endParaRPr lang="en-GB" dirty="0"/>
                    </a:p>
                  </a:txBody>
                  <a:tcPr/>
                </a:tc>
                <a:tc>
                  <a:txBody>
                    <a:bodyPr/>
                    <a:lstStyle/>
                    <a:p>
                      <a:pPr algn="ctr"/>
                      <a:r>
                        <a:rPr lang="en-US" dirty="0" smtClean="0"/>
                        <a:t>1</a:t>
                      </a:r>
                      <a:endParaRPr lang="en-GB" dirty="0"/>
                    </a:p>
                  </a:txBody>
                  <a:tcPr/>
                </a:tc>
                <a:tc>
                  <a:txBody>
                    <a:bodyPr/>
                    <a:lstStyle/>
                    <a:p>
                      <a:pPr algn="ctr"/>
                      <a:endParaRPr lang="en-GB"/>
                    </a:p>
                  </a:txBody>
                  <a:tcPr/>
                </a:tc>
              </a:tr>
              <a:tr h="370840">
                <a:tc>
                  <a:txBody>
                    <a:bodyPr/>
                    <a:lstStyle/>
                    <a:p>
                      <a:pPr algn="ctr"/>
                      <a:r>
                        <a:rPr lang="en-US" dirty="0" smtClean="0"/>
                        <a:t>2</a:t>
                      </a:r>
                      <a:endParaRPr lang="en-GB" dirty="0"/>
                    </a:p>
                  </a:txBody>
                  <a:tcPr/>
                </a:tc>
                <a:tc>
                  <a:txBody>
                    <a:bodyPr/>
                    <a:lstStyle/>
                    <a:p>
                      <a:pPr algn="ctr"/>
                      <a:r>
                        <a:rPr lang="en-GB" dirty="0" smtClean="0"/>
                        <a:t>24”Pipe wrenches</a:t>
                      </a:r>
                      <a:endParaRPr lang="en-GB" dirty="0"/>
                    </a:p>
                  </a:txBody>
                  <a:tcPr/>
                </a:tc>
                <a:tc>
                  <a:txBody>
                    <a:bodyPr/>
                    <a:lstStyle/>
                    <a:p>
                      <a:pPr algn="ctr"/>
                      <a:r>
                        <a:rPr lang="en-US" dirty="0" smtClean="0"/>
                        <a:t>2</a:t>
                      </a:r>
                      <a:endParaRPr lang="en-GB" dirty="0"/>
                    </a:p>
                  </a:txBody>
                  <a:tcPr/>
                </a:tc>
                <a:tc>
                  <a:txBody>
                    <a:bodyPr/>
                    <a:lstStyle/>
                    <a:p>
                      <a:pPr algn="ctr"/>
                      <a:endParaRPr lang="en-GB"/>
                    </a:p>
                  </a:txBody>
                  <a:tcPr/>
                </a:tc>
              </a:tr>
              <a:tr h="370840">
                <a:tc>
                  <a:txBody>
                    <a:bodyPr/>
                    <a:lstStyle/>
                    <a:p>
                      <a:pPr algn="ctr"/>
                      <a:r>
                        <a:rPr lang="en-US" dirty="0" smtClean="0"/>
                        <a:t>3</a:t>
                      </a:r>
                      <a:endParaRPr lang="en-GB" dirty="0"/>
                    </a:p>
                  </a:txBody>
                  <a:tcPr/>
                </a:tc>
                <a:tc>
                  <a:txBody>
                    <a:bodyPr/>
                    <a:lstStyle/>
                    <a:p>
                      <a:pPr algn="ctr"/>
                      <a:r>
                        <a:rPr lang="en-GB" dirty="0" smtClean="0"/>
                        <a:t>Adjustable wrench</a:t>
                      </a:r>
                      <a:endParaRPr lang="en-GB" dirty="0"/>
                    </a:p>
                  </a:txBody>
                  <a:tcPr/>
                </a:tc>
                <a:tc>
                  <a:txBody>
                    <a:bodyPr/>
                    <a:lstStyle/>
                    <a:p>
                      <a:pPr algn="ctr"/>
                      <a:r>
                        <a:rPr lang="en-US" dirty="0" smtClean="0"/>
                        <a:t>1</a:t>
                      </a:r>
                      <a:endParaRPr lang="en-GB" dirty="0"/>
                    </a:p>
                  </a:txBody>
                  <a:tcPr/>
                </a:tc>
                <a:tc>
                  <a:txBody>
                    <a:bodyPr/>
                    <a:lstStyle/>
                    <a:p>
                      <a:pPr algn="ctr"/>
                      <a:endParaRPr lang="en-GB" dirty="0"/>
                    </a:p>
                  </a:txBody>
                  <a:tcPr/>
                </a:tc>
              </a:tr>
              <a:tr h="370840">
                <a:tc>
                  <a:txBody>
                    <a:bodyPr/>
                    <a:lstStyle/>
                    <a:p>
                      <a:pPr algn="ctr"/>
                      <a:r>
                        <a:rPr lang="en-US" dirty="0" smtClean="0"/>
                        <a:t>4</a:t>
                      </a:r>
                      <a:endParaRPr lang="en-GB" dirty="0"/>
                    </a:p>
                  </a:txBody>
                  <a:tcPr/>
                </a:tc>
                <a:tc>
                  <a:txBody>
                    <a:bodyPr/>
                    <a:lstStyle/>
                    <a:p>
                      <a:pPr algn="ctr"/>
                      <a:r>
                        <a:rPr lang="en-GB" sz="1800" kern="1200" dirty="0" smtClean="0">
                          <a:solidFill>
                            <a:schemeClr val="dk1"/>
                          </a:solidFill>
                          <a:effectLst/>
                          <a:latin typeface="+mn-lt"/>
                          <a:ea typeface="+mn-ea"/>
                          <a:cs typeface="+mn-cs"/>
                        </a:rPr>
                        <a:t>Allen wrench</a:t>
                      </a:r>
                      <a:endParaRPr lang="en-GB" dirty="0"/>
                    </a:p>
                  </a:txBody>
                  <a:tcPr/>
                </a:tc>
                <a:tc>
                  <a:txBody>
                    <a:bodyPr/>
                    <a:lstStyle/>
                    <a:p>
                      <a:pPr algn="ctr"/>
                      <a:r>
                        <a:rPr lang="en-US" dirty="0" smtClean="0"/>
                        <a:t>Some</a:t>
                      </a:r>
                      <a:endParaRPr lang="en-GB" dirty="0"/>
                    </a:p>
                  </a:txBody>
                  <a:tcPr/>
                </a:tc>
                <a:tc>
                  <a:txBody>
                    <a:bodyPr/>
                    <a:lstStyle/>
                    <a:p>
                      <a:pPr algn="ctr"/>
                      <a:endParaRPr lang="en-GB"/>
                    </a:p>
                  </a:txBody>
                  <a:tcPr/>
                </a:tc>
              </a:tr>
              <a:tr h="370840">
                <a:tc>
                  <a:txBody>
                    <a:bodyPr/>
                    <a:lstStyle/>
                    <a:p>
                      <a:pPr algn="ctr"/>
                      <a:r>
                        <a:rPr lang="en-US" dirty="0" smtClean="0"/>
                        <a:t>5</a:t>
                      </a:r>
                      <a:endParaRPr lang="en-GB" dirty="0"/>
                    </a:p>
                  </a:txBody>
                  <a:tcPr/>
                </a:tc>
                <a:tc>
                  <a:txBody>
                    <a:bodyPr/>
                    <a:lstStyle/>
                    <a:p>
                      <a:pPr algn="ctr"/>
                      <a:r>
                        <a:rPr lang="en-GB" sz="1800" kern="1200" dirty="0" smtClean="0">
                          <a:solidFill>
                            <a:schemeClr val="dk1"/>
                          </a:solidFill>
                          <a:effectLst/>
                          <a:latin typeface="+mn-lt"/>
                          <a:ea typeface="+mn-ea"/>
                          <a:cs typeface="+mn-cs"/>
                        </a:rPr>
                        <a:t>Common Hand Tools</a:t>
                      </a:r>
                      <a:endParaRPr lang="en-GB" dirty="0"/>
                    </a:p>
                  </a:txBody>
                  <a:tcPr/>
                </a:tc>
                <a:tc>
                  <a:txBody>
                    <a:bodyPr/>
                    <a:lstStyle/>
                    <a:p>
                      <a:pPr algn="ctr"/>
                      <a:r>
                        <a:rPr lang="en-US" dirty="0" smtClean="0"/>
                        <a:t>some</a:t>
                      </a:r>
                      <a:endParaRPr lang="en-GB" dirty="0"/>
                    </a:p>
                  </a:txBody>
                  <a:tcPr/>
                </a:tc>
                <a:tc>
                  <a:txBody>
                    <a:bodyPr/>
                    <a:lstStyle/>
                    <a:p>
                      <a:pPr algn="ctr"/>
                      <a:endParaRPr lang="en-GB"/>
                    </a:p>
                  </a:txBody>
                  <a:tcPr/>
                </a:tc>
              </a:tr>
              <a:tr h="370840">
                <a:tc>
                  <a:txBody>
                    <a:bodyPr/>
                    <a:lstStyle/>
                    <a:p>
                      <a:pPr algn="ctr"/>
                      <a:r>
                        <a:rPr lang="en-US" dirty="0" smtClean="0"/>
                        <a:t>6</a:t>
                      </a:r>
                      <a:endParaRPr lang="en-GB" dirty="0"/>
                    </a:p>
                  </a:txBody>
                  <a:tcPr/>
                </a:tc>
                <a:tc>
                  <a:txBody>
                    <a:bodyPr/>
                    <a:lstStyle/>
                    <a:p>
                      <a:pPr algn="ctr"/>
                      <a:r>
                        <a:rPr lang="en-GB" sz="1800" kern="1200" dirty="0" smtClean="0">
                          <a:solidFill>
                            <a:schemeClr val="dk1"/>
                          </a:solidFill>
                          <a:effectLst/>
                          <a:latin typeface="+mn-lt"/>
                          <a:ea typeface="+mn-ea"/>
                          <a:cs typeface="+mn-cs"/>
                        </a:rPr>
                        <a:t>O ring special tools</a:t>
                      </a:r>
                      <a:endParaRPr lang="en-GB" dirty="0"/>
                    </a:p>
                  </a:txBody>
                  <a:tcPr/>
                </a:tc>
                <a:tc>
                  <a:txBody>
                    <a:bodyPr/>
                    <a:lstStyle/>
                    <a:p>
                      <a:pPr algn="ctr"/>
                      <a:r>
                        <a:rPr lang="en-US" dirty="0" smtClean="0"/>
                        <a:t>1</a:t>
                      </a:r>
                      <a:endParaRPr lang="en-GB" dirty="0"/>
                    </a:p>
                  </a:txBody>
                  <a:tcPr/>
                </a:tc>
                <a:tc>
                  <a:txBody>
                    <a:bodyPr/>
                    <a:lstStyle/>
                    <a:p>
                      <a:pPr algn="ctr"/>
                      <a:endParaRPr lang="en-GB" dirty="0"/>
                    </a:p>
                  </a:txBody>
                  <a:tcPr/>
                </a:tc>
              </a:tr>
            </a:tbl>
          </a:graphicData>
        </a:graphic>
      </p:graphicFrame>
    </p:spTree>
    <p:extLst>
      <p:ext uri="{BB962C8B-B14F-4D97-AF65-F5344CB8AC3E}">
        <p14:creationId xmlns:p14="http://schemas.microsoft.com/office/powerpoint/2010/main" val="155075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1348405"/>
            <a:ext cx="8610600" cy="1293028"/>
          </a:xfrm>
        </p:spPr>
        <p:txBody>
          <a:bodyPr/>
          <a:lstStyle/>
          <a:p>
            <a:pPr algn="l"/>
            <a:r>
              <a:rPr lang="en-GB" b="1" dirty="0">
                <a:latin typeface="Times New Roman" panose="02020603050405020304" pitchFamily="18" charset="0"/>
                <a:cs typeface="Times New Roman" panose="02020603050405020304" pitchFamily="18" charset="0"/>
              </a:rPr>
              <a:t>Tool maintenance process</a:t>
            </a:r>
            <a:endParaRPr lang="en-GB" dirty="0"/>
          </a:p>
        </p:txBody>
      </p:sp>
      <p:sp>
        <p:nvSpPr>
          <p:cNvPr id="3" name="Content Placeholder 2"/>
          <p:cNvSpPr>
            <a:spLocks noGrp="1"/>
          </p:cNvSpPr>
          <p:nvPr>
            <p:ph idx="1"/>
          </p:nvPr>
        </p:nvSpPr>
        <p:spPr>
          <a:xfrm>
            <a:off x="313899" y="2833875"/>
            <a:ext cx="10820400" cy="4024125"/>
          </a:xfrm>
        </p:spPr>
        <p:txBody>
          <a:bodyPr/>
          <a:lstStyle/>
          <a:p>
            <a:r>
              <a:rPr lang="en-GB" dirty="0"/>
              <a:t>2-5 Safety related requirements</a:t>
            </a:r>
          </a:p>
          <a:p>
            <a:r>
              <a:rPr lang="en-GB" dirty="0"/>
              <a:t>2-5-1 the maintenance place is an indoor maintenance place. Try to avoid the maintenance of windy weather.</a:t>
            </a:r>
          </a:p>
          <a:p>
            <a:r>
              <a:rPr lang="en-GB" dirty="0"/>
              <a:t>2-5-2 Safety identification inspections include, but are not limited to: (1) wearing PPE; (2) avoiding mechanical injuries and the like.</a:t>
            </a:r>
          </a:p>
          <a:p>
            <a:endParaRPr lang="en-GB" dirty="0"/>
          </a:p>
        </p:txBody>
      </p:sp>
      <p:pic>
        <p:nvPicPr>
          <p:cNvPr id="5" name="Picture 4"/>
          <p:cNvPicPr>
            <a:picLocks noChangeAspect="1"/>
          </p:cNvPicPr>
          <p:nvPr/>
        </p:nvPicPr>
        <p:blipFill>
          <a:blip r:embed="rId2"/>
          <a:stretch>
            <a:fillRect/>
          </a:stretch>
        </p:blipFill>
        <p:spPr>
          <a:xfrm>
            <a:off x="0" y="0"/>
            <a:ext cx="12192000" cy="1155963"/>
          </a:xfrm>
          <a:prstGeom prst="rect">
            <a:avLst/>
          </a:prstGeom>
        </p:spPr>
      </p:pic>
    </p:spTree>
    <p:extLst>
      <p:ext uri="{BB962C8B-B14F-4D97-AF65-F5344CB8AC3E}">
        <p14:creationId xmlns:p14="http://schemas.microsoft.com/office/powerpoint/2010/main" val="901309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1210614"/>
          </a:xfrm>
          <a:prstGeom prst="rect">
            <a:avLst/>
          </a:prstGeom>
        </p:spPr>
      </p:pic>
      <p:sp>
        <p:nvSpPr>
          <p:cNvPr id="6" name="Title 1"/>
          <p:cNvSpPr>
            <a:spLocks noGrp="1"/>
          </p:cNvSpPr>
          <p:nvPr>
            <p:ph type="title"/>
          </p:nvPr>
        </p:nvSpPr>
        <p:spPr>
          <a:xfrm>
            <a:off x="341194" y="1429628"/>
            <a:ext cx="8610600" cy="822254"/>
          </a:xfrm>
        </p:spPr>
        <p:txBody>
          <a:bodyPr>
            <a:normAutofit/>
          </a:bodyPr>
          <a:lstStyle/>
          <a:p>
            <a:pPr algn="l"/>
            <a:r>
              <a:rPr lang="en-GB" sz="3600" b="1" dirty="0">
                <a:latin typeface="Times New Roman" panose="02020603050405020304" pitchFamily="18" charset="0"/>
                <a:cs typeface="Times New Roman" panose="02020603050405020304" pitchFamily="18" charset="0"/>
              </a:rPr>
              <a:t>Tool maintenance process</a:t>
            </a:r>
            <a:endParaRPr lang="en-GB" sz="3600" dirty="0"/>
          </a:p>
        </p:txBody>
      </p:sp>
      <p:sp>
        <p:nvSpPr>
          <p:cNvPr id="7" name="TextBox 6"/>
          <p:cNvSpPr txBox="1"/>
          <p:nvPr/>
        </p:nvSpPr>
        <p:spPr>
          <a:xfrm>
            <a:off x="736163" y="2286230"/>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8" name="TextBox 7"/>
          <p:cNvSpPr txBox="1"/>
          <p:nvPr/>
        </p:nvSpPr>
        <p:spPr>
          <a:xfrm>
            <a:off x="736162" y="2788569"/>
            <a:ext cx="10386763" cy="369332"/>
          </a:xfrm>
          <a:prstGeom prst="rect">
            <a:avLst/>
          </a:prstGeom>
          <a:noFill/>
        </p:spPr>
        <p:txBody>
          <a:bodyPr wrap="square" rtlCol="0">
            <a:spAutoFit/>
          </a:bodyPr>
          <a:lstStyle/>
          <a:p>
            <a:r>
              <a:rPr lang="en-GB" dirty="0" smtClean="0"/>
              <a:t>3-1-1 </a:t>
            </a:r>
            <a:r>
              <a:rPr lang="en-GB" dirty="0"/>
              <a:t>Hold the upper </a:t>
            </a:r>
            <a:r>
              <a:rPr lang="en-GB" dirty="0" smtClean="0"/>
              <a:t>body of </a:t>
            </a:r>
            <a:r>
              <a:rPr lang="en-GB" dirty="0"/>
              <a:t>the tool on </a:t>
            </a:r>
            <a:r>
              <a:rPr lang="en-GB" dirty="0" smtClean="0"/>
              <a:t>the </a:t>
            </a:r>
            <a:r>
              <a:rPr lang="en-GB" dirty="0" err="1" smtClean="0"/>
              <a:t>vise</a:t>
            </a:r>
            <a:endParaRPr lang="en-GB" dirty="0"/>
          </a:p>
        </p:txBody>
      </p:sp>
      <p:sp>
        <p:nvSpPr>
          <p:cNvPr id="15" name="Rectangular Callout 14"/>
          <p:cNvSpPr>
            <a:spLocks noChangeArrowheads="1"/>
          </p:cNvSpPr>
          <p:nvPr/>
        </p:nvSpPr>
        <p:spPr bwMode="auto">
          <a:xfrm>
            <a:off x="4301543" y="5643870"/>
            <a:ext cx="1157758" cy="330039"/>
          </a:xfrm>
          <a:prstGeom prst="wedgeRectCallout">
            <a:avLst>
              <a:gd name="adj1" fmla="val 42539"/>
              <a:gd name="adj2" fmla="val -204523"/>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dirty="0" smtClean="0">
                <a:solidFill>
                  <a:schemeClr val="bg1"/>
                </a:solidFill>
                <a:effectLst/>
                <a:latin typeface="Calibri" panose="020F0502020204030204" pitchFamily="34" charset="0"/>
                <a:ea typeface="SimSun" panose="02010600030101010101" pitchFamily="2" charset="-122"/>
                <a:cs typeface="Arial" panose="020B0604020202020204" pitchFamily="34" charset="0"/>
              </a:rPr>
              <a:t>Drive sleeve[6]</a:t>
            </a:r>
            <a:endParaRPr lang="en-GB" sz="1200" dirty="0">
              <a:solidFill>
                <a:schemeClr val="bg1"/>
              </a:solidFill>
              <a:effectLst/>
              <a:latin typeface="Calibri" panose="020F0502020204030204" pitchFamily="34" charset="0"/>
              <a:ea typeface="SimSun" panose="02010600030101010101" pitchFamily="2" charset="-122"/>
              <a:cs typeface="Arial" panose="020B0604020202020204" pitchFamily="34" charset="0"/>
            </a:endParaRPr>
          </a:p>
        </p:txBody>
      </p:sp>
      <p:sp>
        <p:nvSpPr>
          <p:cNvPr id="9" name="Rectangular Callout 8"/>
          <p:cNvSpPr>
            <a:spLocks noChangeArrowheads="1"/>
          </p:cNvSpPr>
          <p:nvPr/>
        </p:nvSpPr>
        <p:spPr bwMode="auto">
          <a:xfrm>
            <a:off x="6577617" y="3829837"/>
            <a:ext cx="1068946" cy="330039"/>
          </a:xfrm>
          <a:prstGeom prst="wedgeRectCallout">
            <a:avLst>
              <a:gd name="adj1" fmla="val -92400"/>
              <a:gd name="adj2" fmla="val 255939"/>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dirty="0">
                <a:solidFill>
                  <a:schemeClr val="bg1"/>
                </a:solidFill>
                <a:effectLst/>
                <a:latin typeface="Calibri" panose="020F0502020204030204" pitchFamily="34" charset="0"/>
                <a:ea typeface="SimSun" panose="02010600030101010101" pitchFamily="2" charset="-122"/>
                <a:cs typeface="Arial" panose="020B0604020202020204" pitchFamily="34" charset="0"/>
              </a:rPr>
              <a:t>Upper body</a:t>
            </a:r>
            <a:endParaRPr lang="en-GB" sz="1200" dirty="0">
              <a:solidFill>
                <a:schemeClr val="bg1"/>
              </a:solidFill>
              <a:effectLst/>
              <a:latin typeface="Calibri" panose="020F0502020204030204" pitchFamily="34" charset="0"/>
              <a:ea typeface="SimSun" panose="02010600030101010101" pitchFamily="2" charset="-122"/>
              <a:cs typeface="Arial" panose="020B0604020202020204" pitchFamily="34" charset="0"/>
            </a:endParaRPr>
          </a:p>
        </p:txBody>
      </p:sp>
      <p:sp>
        <p:nvSpPr>
          <p:cNvPr id="10" name="Rectangular Callout 9"/>
          <p:cNvSpPr>
            <a:spLocks noChangeArrowheads="1"/>
          </p:cNvSpPr>
          <p:nvPr/>
        </p:nvSpPr>
        <p:spPr bwMode="auto">
          <a:xfrm>
            <a:off x="7252951" y="5643871"/>
            <a:ext cx="1285742" cy="330039"/>
          </a:xfrm>
          <a:prstGeom prst="wedgeRectCallout">
            <a:avLst>
              <a:gd name="adj1" fmla="val -31564"/>
              <a:gd name="adj2" fmla="val -220132"/>
            </a:avLst>
          </a:prstGeom>
          <a:gradFill rotWithShape="0">
            <a:gsLst>
              <a:gs pos="0">
                <a:srgbClr val="BBD5F0"/>
              </a:gs>
              <a:gs pos="100000">
                <a:srgbClr val="9CBEE0"/>
              </a:gs>
            </a:gsLst>
            <a:lin ang="5400000"/>
          </a:gradFill>
          <a:ln w="15875" cmpd="sng">
            <a:solidFill>
              <a:srgbClr val="739CC3"/>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dirty="0" smtClean="0">
                <a:solidFill>
                  <a:schemeClr val="bg1"/>
                </a:solidFill>
                <a:latin typeface="Calibri" panose="020F0502020204030204" pitchFamily="34" charset="0"/>
                <a:ea typeface="SimSun" panose="02010600030101010101" pitchFamily="2" charset="-122"/>
                <a:cs typeface="Arial" panose="020B0604020202020204" pitchFamily="34" charset="0"/>
              </a:rPr>
              <a:t>Lower body</a:t>
            </a:r>
            <a:r>
              <a:rPr lang="en-US" sz="1200" dirty="0" smtClean="0">
                <a:solidFill>
                  <a:schemeClr val="bg1"/>
                </a:solidFill>
                <a:effectLst/>
                <a:latin typeface="Calibri" panose="020F0502020204030204" pitchFamily="34" charset="0"/>
                <a:ea typeface="SimSun" panose="02010600030101010101" pitchFamily="2" charset="-122"/>
                <a:cs typeface="Arial" panose="020B0604020202020204" pitchFamily="34" charset="0"/>
              </a:rPr>
              <a:t> [13]</a:t>
            </a:r>
            <a:endParaRPr lang="en-GB" sz="1200" dirty="0">
              <a:solidFill>
                <a:schemeClr val="bg1"/>
              </a:solidFill>
              <a:effectLst/>
              <a:latin typeface="Calibri" panose="020F0502020204030204" pitchFamily="34" charset="0"/>
              <a:ea typeface="SimSun" panose="02010600030101010101" pitchFamily="2" charset="-122"/>
              <a:cs typeface="Arial" panose="020B0604020202020204" pitchFamily="34" charset="0"/>
            </a:endParaRPr>
          </a:p>
        </p:txBody>
      </p:sp>
      <p:sp>
        <p:nvSpPr>
          <p:cNvPr id="2" name="Content Placeholder 1"/>
          <p:cNvSpPr>
            <a:spLocks noGrp="1"/>
          </p:cNvSpPr>
          <p:nvPr>
            <p:ph idx="1"/>
          </p:nvPr>
        </p:nvSpPr>
        <p:spPr/>
        <p:txBody>
          <a:bodyPr/>
          <a:lstStyle/>
          <a:p>
            <a:endParaRPr lang="en-GB"/>
          </a:p>
        </p:txBody>
      </p:sp>
    </p:spTree>
    <p:extLst>
      <p:ext uri="{BB962C8B-B14F-4D97-AF65-F5344CB8AC3E}">
        <p14:creationId xmlns:p14="http://schemas.microsoft.com/office/powerpoint/2010/main" val="2638805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06" y="1041397"/>
            <a:ext cx="8456646" cy="1078547"/>
          </a:xfrm>
        </p:spPr>
        <p:txBody>
          <a:bodyPr>
            <a:normAutofit/>
          </a:bodyPr>
          <a:lstStyle/>
          <a:p>
            <a:pPr algn="l"/>
            <a:r>
              <a:rPr lang="en-GB" sz="3200" b="1" dirty="0">
                <a:latin typeface="Times New Roman" panose="02020603050405020304" pitchFamily="18" charset="0"/>
                <a:cs typeface="Times New Roman" panose="02020603050405020304" pitchFamily="18" charset="0"/>
              </a:rPr>
              <a:t>Tool maintenance process</a:t>
            </a:r>
            <a:endParaRPr lang="en-GB" sz="3200" dirty="0"/>
          </a:p>
        </p:txBody>
      </p:sp>
      <p:pic>
        <p:nvPicPr>
          <p:cNvPr id="5" name="Picture 4"/>
          <p:cNvPicPr>
            <a:picLocks noChangeAspect="1"/>
          </p:cNvPicPr>
          <p:nvPr/>
        </p:nvPicPr>
        <p:blipFill>
          <a:blip r:embed="rId2"/>
          <a:stretch>
            <a:fillRect/>
          </a:stretch>
        </p:blipFill>
        <p:spPr>
          <a:xfrm>
            <a:off x="0" y="-77273"/>
            <a:ext cx="12192000" cy="1249250"/>
          </a:xfrm>
          <a:prstGeom prst="rect">
            <a:avLst/>
          </a:prstGeom>
        </p:spPr>
      </p:pic>
      <p:sp>
        <p:nvSpPr>
          <p:cNvPr id="6" name="TextBox 5"/>
          <p:cNvSpPr txBox="1"/>
          <p:nvPr/>
        </p:nvSpPr>
        <p:spPr>
          <a:xfrm>
            <a:off x="886288" y="1919889"/>
            <a:ext cx="4340804"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3-1 Removal </a:t>
            </a:r>
            <a:r>
              <a:rPr lang="en-GB" sz="2000" dirty="0">
                <a:latin typeface="Times New Roman" panose="02020603050405020304" pitchFamily="18" charset="0"/>
                <a:cs typeface="Times New Roman" panose="02020603050405020304" pitchFamily="18" charset="0"/>
              </a:rPr>
              <a:t>steps</a:t>
            </a:r>
          </a:p>
        </p:txBody>
      </p:sp>
      <p:sp>
        <p:nvSpPr>
          <p:cNvPr id="7" name="TextBox 6"/>
          <p:cNvSpPr txBox="1"/>
          <p:nvPr/>
        </p:nvSpPr>
        <p:spPr>
          <a:xfrm>
            <a:off x="886288" y="2340769"/>
            <a:ext cx="10386763" cy="369332"/>
          </a:xfrm>
          <a:prstGeom prst="rect">
            <a:avLst/>
          </a:prstGeom>
          <a:noFill/>
        </p:spPr>
        <p:txBody>
          <a:bodyPr wrap="square" rtlCol="0">
            <a:spAutoFit/>
          </a:bodyPr>
          <a:lstStyle/>
          <a:p>
            <a:r>
              <a:rPr lang="en-GB" dirty="0" smtClean="0"/>
              <a:t>3-1-2 </a:t>
            </a:r>
            <a:r>
              <a:rPr lang="en-GB" dirty="0"/>
              <a:t>Remove all set screws</a:t>
            </a:r>
          </a:p>
        </p:txBody>
      </p:sp>
      <p:cxnSp>
        <p:nvCxnSpPr>
          <p:cNvPr id="9" name="AutoShape 4"/>
          <p:cNvCxnSpPr>
            <a:cxnSpLocks noChangeShapeType="1"/>
          </p:cNvCxnSpPr>
          <p:nvPr/>
        </p:nvCxnSpPr>
        <p:spPr bwMode="auto">
          <a:xfrm flipH="1" flipV="1">
            <a:off x="5227092" y="5447364"/>
            <a:ext cx="0" cy="86360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12" name="AutoShape 4"/>
          <p:cNvCxnSpPr>
            <a:cxnSpLocks noChangeShapeType="1"/>
          </p:cNvCxnSpPr>
          <p:nvPr/>
        </p:nvCxnSpPr>
        <p:spPr bwMode="auto">
          <a:xfrm flipH="1" flipV="1">
            <a:off x="7426016" y="5182098"/>
            <a:ext cx="353208" cy="1000077"/>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673706" y="2710101"/>
            <a:ext cx="11058948" cy="646331"/>
          </a:xfrm>
          <a:prstGeom prst="rect">
            <a:avLst/>
          </a:prstGeom>
          <a:noFill/>
        </p:spPr>
        <p:txBody>
          <a:bodyPr wrap="square" rtlCol="0">
            <a:spAutoFit/>
          </a:bodyPr>
          <a:lstStyle/>
          <a:p>
            <a:r>
              <a:rPr lang="en-GB"/>
              <a:t>Note: End face head captive screws each cap screw has two captive screws that need to be removed completely.</a:t>
            </a:r>
          </a:p>
        </p:txBody>
      </p:sp>
      <p:sp>
        <p:nvSpPr>
          <p:cNvPr id="3" name="Content Placeholder 2"/>
          <p:cNvSpPr>
            <a:spLocks noGrp="1"/>
          </p:cNvSpPr>
          <p:nvPr>
            <p:ph idx="1"/>
          </p:nvPr>
        </p:nvSpPr>
        <p:spPr>
          <a:xfrm>
            <a:off x="685800" y="3429000"/>
            <a:ext cx="10820400" cy="3087710"/>
          </a:xfrm>
        </p:spPr>
        <p:txBody>
          <a:bodyPr/>
          <a:lstStyle/>
          <a:p>
            <a:endParaRPr lang="en-GB" dirty="0"/>
          </a:p>
        </p:txBody>
      </p:sp>
    </p:spTree>
    <p:extLst>
      <p:ext uri="{BB962C8B-B14F-4D97-AF65-F5344CB8AC3E}">
        <p14:creationId xmlns:p14="http://schemas.microsoft.com/office/powerpoint/2010/main" val="2071812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2128</TotalTime>
  <Words>931</Words>
  <Application>Microsoft Office PowerPoint</Application>
  <PresentationFormat>Widescreen</PresentationFormat>
  <Paragraphs>171</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SimSun</vt:lpstr>
      <vt:lpstr>Arial</vt:lpstr>
      <vt:lpstr>Calibri</vt:lpstr>
      <vt:lpstr>Century Gothic</vt:lpstr>
      <vt:lpstr>Times New Roman</vt:lpstr>
      <vt:lpstr>Vapor Trail</vt:lpstr>
      <vt:lpstr>Maintenance and use of ctu DB-Under reamer</vt:lpstr>
      <vt:lpstr> work content</vt:lpstr>
      <vt:lpstr>preparation</vt:lpstr>
      <vt:lpstr>preparation</vt:lpstr>
      <vt:lpstr>preparation</vt:lpstr>
      <vt:lpstr>Tool maintenance process </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Tool maintenance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 maintenance process</vt:lpstr>
      <vt:lpstr>PowerPoint Presentation</vt:lpstr>
      <vt:lpstr>End Of Maintenance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Engineer</dc:creator>
  <cp:lastModifiedBy>Engineer</cp:lastModifiedBy>
  <cp:revision>172</cp:revision>
  <dcterms:created xsi:type="dcterms:W3CDTF">2018-04-14T07:21:35Z</dcterms:created>
  <dcterms:modified xsi:type="dcterms:W3CDTF">2018-04-29T15:59:59Z</dcterms:modified>
</cp:coreProperties>
</file>