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9" r:id="rId4"/>
    <p:sldId id="261" r:id="rId5"/>
    <p:sldId id="262" r:id="rId6"/>
    <p:sldId id="270" r:id="rId7"/>
    <p:sldId id="271" r:id="rId8"/>
    <p:sldId id="272" r:id="rId9"/>
    <p:sldId id="274" r:id="rId10"/>
    <p:sldId id="282" r:id="rId11"/>
    <p:sldId id="283" r:id="rId12"/>
    <p:sldId id="284" r:id="rId13"/>
    <p:sldId id="285" r:id="rId14"/>
    <p:sldId id="286" r:id="rId15"/>
    <p:sldId id="287" r:id="rId16"/>
    <p:sldId id="273" r:id="rId17"/>
    <p:sldId id="275" r:id="rId18"/>
    <p:sldId id="276" r:id="rId19"/>
    <p:sldId id="277" r:id="rId20"/>
    <p:sldId id="278" r:id="rId21"/>
    <p:sldId id="279" r:id="rId22"/>
    <p:sldId id="288" r:id="rId2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1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28DE8-F20E-45D0-B25C-07A4B1E11232}" type="slidenum">
              <a:rPr lang="en-US" altLang="zh-CN"/>
              <a:pPr>
                <a:defRPr/>
              </a:pPr>
              <a:t>‹#›</a:t>
            </a:fld>
            <a:endParaRPr lang="en-US" altLang="zh-CN"/>
          </a:p>
        </p:txBody>
      </p:sp>
    </p:spTree>
    <p:extLst>
      <p:ext uri="{BB962C8B-B14F-4D97-AF65-F5344CB8AC3E}">
        <p14:creationId xmlns:p14="http://schemas.microsoft.com/office/powerpoint/2010/main" val="141775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94C148-09C8-4E8B-8276-65466F901EFA}" type="slidenum">
              <a:rPr lang="en-US" altLang="zh-CN"/>
              <a:pPr>
                <a:defRPr/>
              </a:pPr>
              <a:t>‹#›</a:t>
            </a:fld>
            <a:endParaRPr lang="en-US" altLang="zh-CN"/>
          </a:p>
        </p:txBody>
      </p:sp>
    </p:spTree>
    <p:extLst>
      <p:ext uri="{BB962C8B-B14F-4D97-AF65-F5344CB8AC3E}">
        <p14:creationId xmlns:p14="http://schemas.microsoft.com/office/powerpoint/2010/main" val="13775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B3A830-F3B7-4B92-B56A-A09389AED16A}" type="slidenum">
              <a:rPr lang="en-US" altLang="zh-CN"/>
              <a:pPr>
                <a:defRPr/>
              </a:pPr>
              <a:t>‹#›</a:t>
            </a:fld>
            <a:endParaRPr lang="en-US" altLang="zh-CN"/>
          </a:p>
        </p:txBody>
      </p:sp>
    </p:spTree>
    <p:extLst>
      <p:ext uri="{BB962C8B-B14F-4D97-AF65-F5344CB8AC3E}">
        <p14:creationId xmlns:p14="http://schemas.microsoft.com/office/powerpoint/2010/main" val="295833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4AD8CB-DE8D-4F6F-AB2A-299879B8D2E6}" type="slidenum">
              <a:rPr lang="en-US" altLang="zh-CN"/>
              <a:pPr>
                <a:defRPr/>
              </a:pPr>
              <a:t>‹#›</a:t>
            </a:fld>
            <a:endParaRPr lang="en-US" altLang="zh-CN"/>
          </a:p>
        </p:txBody>
      </p:sp>
    </p:spTree>
    <p:extLst>
      <p:ext uri="{BB962C8B-B14F-4D97-AF65-F5344CB8AC3E}">
        <p14:creationId xmlns:p14="http://schemas.microsoft.com/office/powerpoint/2010/main" val="332368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77B052-4100-4059-A29C-1C0E71CAF020}" type="slidenum">
              <a:rPr lang="en-US" altLang="zh-CN"/>
              <a:pPr>
                <a:defRPr/>
              </a:pPr>
              <a:t>‹#›</a:t>
            </a:fld>
            <a:endParaRPr lang="en-US" altLang="zh-CN"/>
          </a:p>
        </p:txBody>
      </p:sp>
    </p:spTree>
    <p:extLst>
      <p:ext uri="{BB962C8B-B14F-4D97-AF65-F5344CB8AC3E}">
        <p14:creationId xmlns:p14="http://schemas.microsoft.com/office/powerpoint/2010/main" val="18531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7F576B-4D82-4B85-8D79-71D134982B41}" type="slidenum">
              <a:rPr lang="en-US" altLang="zh-CN"/>
              <a:pPr>
                <a:defRPr/>
              </a:pPr>
              <a:t>‹#›</a:t>
            </a:fld>
            <a:endParaRPr lang="en-US" altLang="zh-CN"/>
          </a:p>
        </p:txBody>
      </p:sp>
    </p:spTree>
    <p:extLst>
      <p:ext uri="{BB962C8B-B14F-4D97-AF65-F5344CB8AC3E}">
        <p14:creationId xmlns:p14="http://schemas.microsoft.com/office/powerpoint/2010/main" val="5963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ED603DB-5B9C-4393-8338-84BF0812619E}" type="slidenum">
              <a:rPr lang="en-US" altLang="zh-CN"/>
              <a:pPr>
                <a:defRPr/>
              </a:pPr>
              <a:t>‹#›</a:t>
            </a:fld>
            <a:endParaRPr lang="en-US" altLang="zh-CN"/>
          </a:p>
        </p:txBody>
      </p:sp>
    </p:spTree>
    <p:extLst>
      <p:ext uri="{BB962C8B-B14F-4D97-AF65-F5344CB8AC3E}">
        <p14:creationId xmlns:p14="http://schemas.microsoft.com/office/powerpoint/2010/main" val="62922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8E9CBF-C691-486B-9DD2-DF8C86434396}" type="slidenum">
              <a:rPr lang="en-US" altLang="zh-CN"/>
              <a:pPr>
                <a:defRPr/>
              </a:pPr>
              <a:t>‹#›</a:t>
            </a:fld>
            <a:endParaRPr lang="en-US" altLang="zh-CN"/>
          </a:p>
        </p:txBody>
      </p:sp>
    </p:spTree>
    <p:extLst>
      <p:ext uri="{BB962C8B-B14F-4D97-AF65-F5344CB8AC3E}">
        <p14:creationId xmlns:p14="http://schemas.microsoft.com/office/powerpoint/2010/main" val="202792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5479EA4-D967-4A1D-9E53-307179382E26}" type="slidenum">
              <a:rPr lang="en-US" altLang="zh-CN"/>
              <a:pPr>
                <a:defRPr/>
              </a:pPr>
              <a:t>‹#›</a:t>
            </a:fld>
            <a:endParaRPr lang="en-US" altLang="zh-CN"/>
          </a:p>
        </p:txBody>
      </p:sp>
    </p:spTree>
    <p:extLst>
      <p:ext uri="{BB962C8B-B14F-4D97-AF65-F5344CB8AC3E}">
        <p14:creationId xmlns:p14="http://schemas.microsoft.com/office/powerpoint/2010/main" val="419129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89FA1B6-F202-45C7-8827-5980607E2F02}" type="slidenum">
              <a:rPr lang="en-US" altLang="zh-CN"/>
              <a:pPr>
                <a:defRPr/>
              </a:pPr>
              <a:t>‹#›</a:t>
            </a:fld>
            <a:endParaRPr lang="en-US" altLang="zh-CN"/>
          </a:p>
        </p:txBody>
      </p:sp>
    </p:spTree>
    <p:extLst>
      <p:ext uri="{BB962C8B-B14F-4D97-AF65-F5344CB8AC3E}">
        <p14:creationId xmlns:p14="http://schemas.microsoft.com/office/powerpoint/2010/main" val="75336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CE93823-BF3E-4229-A920-2BEEA64E4A03}" type="slidenum">
              <a:rPr lang="en-US" altLang="zh-CN"/>
              <a:pPr>
                <a:defRPr/>
              </a:pPr>
              <a:t>‹#›</a:t>
            </a:fld>
            <a:endParaRPr lang="en-US" altLang="zh-CN"/>
          </a:p>
        </p:txBody>
      </p:sp>
    </p:spTree>
    <p:extLst>
      <p:ext uri="{BB962C8B-B14F-4D97-AF65-F5344CB8AC3E}">
        <p14:creationId xmlns:p14="http://schemas.microsoft.com/office/powerpoint/2010/main" val="180921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pPr>
              <a:defRPr/>
            </a:pPr>
            <a:fld id="{A2D95267-06A0-459A-889E-F3D6345D46AD}" type="slidenum">
              <a:rPr lang="en-US" altLang="zh-CN"/>
              <a:pPr>
                <a:defRPr/>
              </a:pPr>
              <a:t>‹#›</a:t>
            </a:fld>
            <a:endParaRPr lang="en-US" altLang="zh-CN"/>
          </a:p>
        </p:txBody>
      </p:sp>
    </p:spTree>
    <p:extLst>
      <p:ext uri="{BB962C8B-B14F-4D97-AF65-F5344CB8AC3E}">
        <p14:creationId xmlns:p14="http://schemas.microsoft.com/office/powerpoint/2010/main" val="860680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SimSun"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SimSun"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SimSun"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2"/>
          <p:cNvSpPr txBox="1">
            <a:spLocks noChangeArrowheads="1"/>
          </p:cNvSpPr>
          <p:nvPr/>
        </p:nvSpPr>
        <p:spPr bwMode="auto">
          <a:xfrm>
            <a:off x="1552575" y="5786438"/>
            <a:ext cx="908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fontAlgn="base">
              <a:spcBef>
                <a:spcPct val="0"/>
              </a:spcBef>
              <a:spcAft>
                <a:spcPct val="0"/>
              </a:spcAft>
              <a:buNone/>
            </a:pPr>
            <a:r>
              <a:rPr lang="en-US" altLang="zh-CN" sz="2000">
                <a:solidFill>
                  <a:srgbClr val="000000"/>
                </a:solidFill>
                <a:latin typeface="方正黑体简体" pitchFamily="2" charset="-122"/>
                <a:ea typeface="方正黑体简体" pitchFamily="2" charset="-122"/>
              </a:rPr>
              <a:t>2017.02</a:t>
            </a:r>
          </a:p>
        </p:txBody>
      </p:sp>
      <p:sp>
        <p:nvSpPr>
          <p:cNvPr id="4099" name="Rectangle 13"/>
          <p:cNvSpPr>
            <a:spLocks noChangeArrowheads="1"/>
          </p:cNvSpPr>
          <p:nvPr/>
        </p:nvSpPr>
        <p:spPr bwMode="auto">
          <a:xfrm>
            <a:off x="1554163" y="2039939"/>
            <a:ext cx="9085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0" fontAlgn="base" hangingPunct="0">
              <a:spcBef>
                <a:spcPct val="0"/>
              </a:spcBef>
              <a:spcAft>
                <a:spcPct val="0"/>
              </a:spcAft>
              <a:buNone/>
            </a:pPr>
            <a:r>
              <a:rPr lang="en-US" altLang="zh-CN" sz="2800" b="1" dirty="0">
                <a:solidFill>
                  <a:srgbClr val="000000"/>
                </a:solidFill>
              </a:rPr>
              <a:t>Baker Hydraulic Release Overshot</a:t>
            </a:r>
          </a:p>
        </p:txBody>
      </p:sp>
      <p:sp>
        <p:nvSpPr>
          <p:cNvPr id="4100" name="Text Box 14"/>
          <p:cNvSpPr txBox="1">
            <a:spLocks noChangeArrowheads="1"/>
          </p:cNvSpPr>
          <p:nvPr/>
        </p:nvSpPr>
        <p:spPr bwMode="auto">
          <a:xfrm>
            <a:off x="1554164" y="4187826"/>
            <a:ext cx="908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fontAlgn="base">
              <a:spcBef>
                <a:spcPct val="50000"/>
              </a:spcBef>
              <a:spcAft>
                <a:spcPct val="0"/>
              </a:spcAft>
              <a:buNone/>
            </a:pPr>
            <a:r>
              <a:rPr lang="en-US" altLang="zh-CN" sz="1600" dirty="0">
                <a:solidFill>
                  <a:srgbClr val="000000"/>
                </a:solidFill>
                <a:latin typeface="SimHei" pitchFamily="49" charset="-122"/>
                <a:ea typeface="SimHei" pitchFamily="49" charset="-122"/>
              </a:rPr>
              <a:t>Document No:00</a:t>
            </a:r>
          </a:p>
          <a:p>
            <a:pPr algn="ctr" fontAlgn="base">
              <a:spcBef>
                <a:spcPct val="50000"/>
              </a:spcBef>
              <a:spcAft>
                <a:spcPct val="0"/>
              </a:spcAft>
              <a:buNone/>
            </a:pPr>
            <a:r>
              <a:rPr lang="en-US" altLang="zh-CN" sz="1600" dirty="0">
                <a:solidFill>
                  <a:srgbClr val="000000"/>
                </a:solidFill>
                <a:latin typeface="SimHei" pitchFamily="49" charset="-122"/>
                <a:ea typeface="SimHei" pitchFamily="49" charset="-122"/>
              </a:rPr>
              <a:t>Editor: Jalal </a:t>
            </a:r>
            <a:r>
              <a:rPr lang="en-US" altLang="zh-CN" sz="1600" dirty="0" err="1">
                <a:solidFill>
                  <a:srgbClr val="000000"/>
                </a:solidFill>
                <a:latin typeface="SimHei" pitchFamily="49" charset="-122"/>
                <a:ea typeface="SimHei" pitchFamily="49" charset="-122"/>
              </a:rPr>
              <a:t>Alali</a:t>
            </a:r>
            <a:endParaRPr lang="en-US" altLang="zh-CN" sz="1600" dirty="0">
              <a:solidFill>
                <a:srgbClr val="000000"/>
              </a:solidFill>
              <a:latin typeface="SimHei" pitchFamily="49" charset="-122"/>
              <a:ea typeface="SimHei" pitchFamily="49" charset="-122"/>
            </a:endParaRPr>
          </a:p>
        </p:txBody>
      </p:sp>
    </p:spTree>
    <p:extLst>
      <p:ext uri="{BB962C8B-B14F-4D97-AF65-F5344CB8AC3E}">
        <p14:creationId xmlns:p14="http://schemas.microsoft.com/office/powerpoint/2010/main" val="260598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79DA9E98-D0FB-4DEE-9588-B127C25FD0D9}"/>
              </a:ext>
            </a:extLst>
          </p:cNvPr>
          <p:cNvSpPr txBox="1"/>
          <p:nvPr/>
        </p:nvSpPr>
        <p:spPr>
          <a:xfrm>
            <a:off x="1237129" y="1579699"/>
            <a:ext cx="2803973" cy="261610"/>
          </a:xfrm>
          <a:prstGeom prst="rect">
            <a:avLst/>
          </a:prstGeom>
          <a:noFill/>
        </p:spPr>
        <p:txBody>
          <a:bodyPr wrap="none" rtlCol="1">
            <a:spAutoFit/>
          </a:bodyPr>
          <a:lstStyle/>
          <a:p>
            <a:r>
              <a:rPr lang="en-US" sz="1100" b="1" dirty="0"/>
              <a:t>Remove The Body From The Assembly</a:t>
            </a:r>
            <a:endParaRPr lang="fa-IR" sz="1100" b="1" dirty="0"/>
          </a:p>
        </p:txBody>
      </p:sp>
    </p:spTree>
    <p:extLst>
      <p:ext uri="{BB962C8B-B14F-4D97-AF65-F5344CB8AC3E}">
        <p14:creationId xmlns:p14="http://schemas.microsoft.com/office/powerpoint/2010/main" val="407628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8A39DEDC-E74E-4504-A7B7-6CDB686AFF2D}"/>
              </a:ext>
            </a:extLst>
          </p:cNvPr>
          <p:cNvSpPr txBox="1"/>
          <p:nvPr/>
        </p:nvSpPr>
        <p:spPr>
          <a:xfrm>
            <a:off x="1237129" y="1579699"/>
            <a:ext cx="7015062" cy="261610"/>
          </a:xfrm>
          <a:prstGeom prst="rect">
            <a:avLst/>
          </a:prstGeom>
          <a:noFill/>
        </p:spPr>
        <p:txBody>
          <a:bodyPr wrap="none" rtlCol="1">
            <a:spAutoFit/>
          </a:bodyPr>
          <a:lstStyle/>
          <a:p>
            <a:r>
              <a:rPr lang="en-US" sz="1100" b="1" dirty="0"/>
              <a:t>Reach Inside The Grapple With A HEX Socket (Allen) And Engage The HEX In The End Of The Mandrel</a:t>
            </a:r>
            <a:endParaRPr lang="fa-IR" sz="1100" b="1" dirty="0"/>
          </a:p>
        </p:txBody>
      </p:sp>
    </p:spTree>
    <p:extLst>
      <p:ext uri="{BB962C8B-B14F-4D97-AF65-F5344CB8AC3E}">
        <p14:creationId xmlns:p14="http://schemas.microsoft.com/office/powerpoint/2010/main" val="11543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0C699A68-9C1E-4BB8-99CD-1830122AD01E}"/>
              </a:ext>
            </a:extLst>
          </p:cNvPr>
          <p:cNvSpPr txBox="1"/>
          <p:nvPr/>
        </p:nvSpPr>
        <p:spPr>
          <a:xfrm>
            <a:off x="1237129" y="1579699"/>
            <a:ext cx="4315605" cy="261610"/>
          </a:xfrm>
          <a:prstGeom prst="rect">
            <a:avLst/>
          </a:prstGeom>
          <a:noFill/>
        </p:spPr>
        <p:txBody>
          <a:bodyPr wrap="none" rtlCol="1">
            <a:spAutoFit/>
          </a:bodyPr>
          <a:lstStyle/>
          <a:p>
            <a:r>
              <a:rPr lang="en-US" sz="1100" b="1" dirty="0"/>
              <a:t>Break Out The Thread Between The Top Sub And The Mandrel</a:t>
            </a:r>
            <a:endParaRPr lang="fa-IR" sz="1100" b="1" dirty="0"/>
          </a:p>
        </p:txBody>
      </p:sp>
    </p:spTree>
    <p:extLst>
      <p:ext uri="{BB962C8B-B14F-4D97-AF65-F5344CB8AC3E}">
        <p14:creationId xmlns:p14="http://schemas.microsoft.com/office/powerpoint/2010/main" val="32469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F673C437-5225-4221-834B-87FB238C8172}"/>
              </a:ext>
            </a:extLst>
          </p:cNvPr>
          <p:cNvSpPr txBox="1"/>
          <p:nvPr/>
        </p:nvSpPr>
        <p:spPr>
          <a:xfrm>
            <a:off x="1237129" y="1579699"/>
            <a:ext cx="5920210" cy="261610"/>
          </a:xfrm>
          <a:prstGeom prst="rect">
            <a:avLst/>
          </a:prstGeom>
          <a:noFill/>
        </p:spPr>
        <p:txBody>
          <a:bodyPr wrap="none" rtlCol="1">
            <a:spAutoFit/>
          </a:bodyPr>
          <a:lstStyle/>
          <a:p>
            <a:r>
              <a:rPr lang="en-US" sz="1100" b="1" dirty="0"/>
              <a:t>Remove The Spring From The Top Sub , Then Remove The Grapple From The Mandrel</a:t>
            </a:r>
            <a:endParaRPr lang="fa-IR" sz="1100" b="1" dirty="0"/>
          </a:p>
        </p:txBody>
      </p:sp>
    </p:spTree>
    <p:extLst>
      <p:ext uri="{BB962C8B-B14F-4D97-AF65-F5344CB8AC3E}">
        <p14:creationId xmlns:p14="http://schemas.microsoft.com/office/powerpoint/2010/main" val="84569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407EE24C-B814-4827-93E6-DAD2DCD14D33}"/>
              </a:ext>
            </a:extLst>
          </p:cNvPr>
          <p:cNvSpPr txBox="1"/>
          <p:nvPr/>
        </p:nvSpPr>
        <p:spPr>
          <a:xfrm>
            <a:off x="1237129" y="1579699"/>
            <a:ext cx="6194324" cy="261610"/>
          </a:xfrm>
          <a:prstGeom prst="rect">
            <a:avLst/>
          </a:prstGeom>
          <a:noFill/>
        </p:spPr>
        <p:txBody>
          <a:bodyPr wrap="none" rtlCol="1">
            <a:spAutoFit/>
          </a:bodyPr>
          <a:lstStyle/>
          <a:p>
            <a:r>
              <a:rPr lang="en-US" sz="1100" b="1" dirty="0" err="1"/>
              <a:t>Unsrew</a:t>
            </a:r>
            <a:r>
              <a:rPr lang="en-US" sz="1100" b="1" dirty="0"/>
              <a:t> The Orifice Retainer From The Mandrel And Unload The </a:t>
            </a:r>
            <a:r>
              <a:rPr lang="en-US" sz="1100" b="1" dirty="0" err="1"/>
              <a:t>Orifive</a:t>
            </a:r>
            <a:r>
              <a:rPr lang="en-US" sz="1100" b="1" dirty="0"/>
              <a:t> From The Mandrel</a:t>
            </a:r>
            <a:endParaRPr lang="fa-IR" sz="1100" b="1" dirty="0"/>
          </a:p>
        </p:txBody>
      </p:sp>
    </p:spTree>
    <p:extLst>
      <p:ext uri="{BB962C8B-B14F-4D97-AF65-F5344CB8AC3E}">
        <p14:creationId xmlns:p14="http://schemas.microsoft.com/office/powerpoint/2010/main" val="242212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137488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459" y="1409253"/>
            <a:ext cx="2121093" cy="584775"/>
          </a:xfrm>
          <a:prstGeom prst="rect">
            <a:avLst/>
          </a:prstGeom>
          <a:noFill/>
        </p:spPr>
        <p:txBody>
          <a:bodyPr wrap="none" rtlCol="1">
            <a:spAutoFit/>
          </a:bodyPr>
          <a:lstStyle/>
          <a:p>
            <a:r>
              <a:rPr lang="en-US" sz="3200" b="1" dirty="0"/>
              <a:t>Assembly</a:t>
            </a:r>
            <a:endParaRPr lang="fa-IR" sz="3200" b="1" dirty="0"/>
          </a:p>
        </p:txBody>
      </p:sp>
      <p:sp>
        <p:nvSpPr>
          <p:cNvPr id="4" name="Chevron 6"/>
          <p:cNvSpPr>
            <a:spLocks noChangeArrowheads="1"/>
          </p:cNvSpPr>
          <p:nvPr/>
        </p:nvSpPr>
        <p:spPr bwMode="auto">
          <a:xfrm>
            <a:off x="781296" y="2241139"/>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5" name="TextBox 4"/>
          <p:cNvSpPr txBox="1"/>
          <p:nvPr/>
        </p:nvSpPr>
        <p:spPr>
          <a:xfrm>
            <a:off x="1269403" y="2169800"/>
            <a:ext cx="7986032" cy="307777"/>
          </a:xfrm>
          <a:prstGeom prst="rect">
            <a:avLst/>
          </a:prstGeom>
          <a:noFill/>
        </p:spPr>
        <p:txBody>
          <a:bodyPr wrap="none" rtlCol="1">
            <a:spAutoFit/>
          </a:bodyPr>
          <a:lstStyle/>
          <a:p>
            <a:r>
              <a:rPr lang="en-US" sz="1400" dirty="0"/>
              <a:t>Install the Orifice Inside The End Of The Mandrel And Secure It In Place With The Orifice Retainer</a:t>
            </a:r>
            <a:endParaRPr lang="fa-IR" sz="1400" dirty="0"/>
          </a:p>
        </p:txBody>
      </p:sp>
    </p:spTree>
    <p:extLst>
      <p:ext uri="{BB962C8B-B14F-4D97-AF65-F5344CB8AC3E}">
        <p14:creationId xmlns:p14="http://schemas.microsoft.com/office/powerpoint/2010/main" val="398886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8E89CD4C-DF5D-4C6D-A800-A21091B57A2C}"/>
              </a:ext>
            </a:extLst>
          </p:cNvPr>
          <p:cNvSpPr txBox="1"/>
          <p:nvPr/>
        </p:nvSpPr>
        <p:spPr>
          <a:xfrm>
            <a:off x="1237129" y="1579699"/>
            <a:ext cx="4915128" cy="261610"/>
          </a:xfrm>
          <a:prstGeom prst="rect">
            <a:avLst/>
          </a:prstGeom>
          <a:noFill/>
        </p:spPr>
        <p:txBody>
          <a:bodyPr wrap="none" rtlCol="1">
            <a:spAutoFit/>
          </a:bodyPr>
          <a:lstStyle/>
          <a:p>
            <a:r>
              <a:rPr lang="en-US" sz="1100" b="1" dirty="0"/>
              <a:t>Slide Grapple Over End Of The Mandrel </a:t>
            </a:r>
            <a:r>
              <a:rPr lang="en-US" sz="1100" b="1" dirty="0" err="1"/>
              <a:t>Untill</a:t>
            </a:r>
            <a:r>
              <a:rPr lang="en-US" sz="1100" b="1" dirty="0"/>
              <a:t> The Grapple Bottoms Out</a:t>
            </a:r>
            <a:endParaRPr lang="fa-IR" sz="1100" b="1" dirty="0"/>
          </a:p>
        </p:txBody>
      </p:sp>
      <p:sp>
        <p:nvSpPr>
          <p:cNvPr id="3" name="TextBox 2">
            <a:extLst>
              <a:ext uri="{FF2B5EF4-FFF2-40B4-BE49-F238E27FC236}">
                <a16:creationId xmlns:a16="http://schemas.microsoft.com/office/drawing/2014/main" id="{0801267C-2D14-4176-81E1-AF70EEF929DA}"/>
              </a:ext>
            </a:extLst>
          </p:cNvPr>
          <p:cNvSpPr txBox="1"/>
          <p:nvPr/>
        </p:nvSpPr>
        <p:spPr>
          <a:xfrm>
            <a:off x="1440871" y="1936686"/>
            <a:ext cx="7020261" cy="430887"/>
          </a:xfrm>
          <a:prstGeom prst="rect">
            <a:avLst/>
          </a:prstGeom>
          <a:noFill/>
        </p:spPr>
        <p:txBody>
          <a:bodyPr wrap="square" rtlCol="1">
            <a:spAutoFit/>
          </a:bodyPr>
          <a:lstStyle/>
          <a:p>
            <a:r>
              <a:rPr lang="en-US" sz="1100" b="1" dirty="0"/>
              <a:t>* Note: During Doing This It Will Be Necessary To Deflect The Grapple’s Fingers Outward To Pass Over Large OD Section Of The Mandrel (It Will Prevent Damage To O-ring).</a:t>
            </a:r>
            <a:endParaRPr lang="fa-IR" sz="1100" b="1" dirty="0"/>
          </a:p>
        </p:txBody>
      </p:sp>
    </p:spTree>
    <p:extLst>
      <p:ext uri="{BB962C8B-B14F-4D97-AF65-F5344CB8AC3E}">
        <p14:creationId xmlns:p14="http://schemas.microsoft.com/office/powerpoint/2010/main" val="265443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1E22989A-34DE-4E3E-9C08-0C0AAB81932A}"/>
              </a:ext>
            </a:extLst>
          </p:cNvPr>
          <p:cNvSpPr txBox="1"/>
          <p:nvPr/>
        </p:nvSpPr>
        <p:spPr>
          <a:xfrm>
            <a:off x="1237129" y="1579699"/>
            <a:ext cx="5088252" cy="261610"/>
          </a:xfrm>
          <a:prstGeom prst="rect">
            <a:avLst/>
          </a:prstGeom>
          <a:noFill/>
        </p:spPr>
        <p:txBody>
          <a:bodyPr wrap="none" rtlCol="1">
            <a:spAutoFit/>
          </a:bodyPr>
          <a:lstStyle/>
          <a:p>
            <a:r>
              <a:rPr lang="en-US" sz="1100" b="1" dirty="0"/>
              <a:t>Place Top Sub In Vice, Then Slide Spring Over Recessed End Of Top Sub</a:t>
            </a:r>
            <a:endParaRPr lang="fa-IR" sz="1100" b="1" dirty="0"/>
          </a:p>
        </p:txBody>
      </p:sp>
    </p:spTree>
    <p:extLst>
      <p:ext uri="{BB962C8B-B14F-4D97-AF65-F5344CB8AC3E}">
        <p14:creationId xmlns:p14="http://schemas.microsoft.com/office/powerpoint/2010/main" val="314152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644BAD67-81C7-40CE-BDE8-E3A494E2BC25}"/>
              </a:ext>
            </a:extLst>
          </p:cNvPr>
          <p:cNvSpPr txBox="1"/>
          <p:nvPr/>
        </p:nvSpPr>
        <p:spPr>
          <a:xfrm>
            <a:off x="1237129" y="1579699"/>
            <a:ext cx="4737194" cy="261610"/>
          </a:xfrm>
          <a:prstGeom prst="rect">
            <a:avLst/>
          </a:prstGeom>
          <a:noFill/>
        </p:spPr>
        <p:txBody>
          <a:bodyPr wrap="none" rtlCol="1">
            <a:spAutoFit/>
          </a:bodyPr>
          <a:lstStyle/>
          <a:p>
            <a:r>
              <a:rPr lang="en-US" sz="1100" b="1" dirty="0"/>
              <a:t>Place Pin End Of Mandrel Through Spring And Make Up To Top Sub</a:t>
            </a:r>
            <a:endParaRPr lang="fa-IR" sz="1100" b="1" dirty="0"/>
          </a:p>
        </p:txBody>
      </p:sp>
      <p:sp>
        <p:nvSpPr>
          <p:cNvPr id="3" name="TextBox 2">
            <a:extLst>
              <a:ext uri="{FF2B5EF4-FFF2-40B4-BE49-F238E27FC236}">
                <a16:creationId xmlns:a16="http://schemas.microsoft.com/office/drawing/2014/main" id="{8A643B21-EC95-4F08-AB11-67056F0BB520}"/>
              </a:ext>
            </a:extLst>
          </p:cNvPr>
          <p:cNvSpPr txBox="1"/>
          <p:nvPr/>
        </p:nvSpPr>
        <p:spPr>
          <a:xfrm>
            <a:off x="1440871" y="1936376"/>
            <a:ext cx="4758034" cy="261610"/>
          </a:xfrm>
          <a:prstGeom prst="rect">
            <a:avLst/>
          </a:prstGeom>
          <a:noFill/>
        </p:spPr>
        <p:txBody>
          <a:bodyPr wrap="none" rtlCol="1">
            <a:spAutoFit/>
          </a:bodyPr>
          <a:lstStyle/>
          <a:p>
            <a:r>
              <a:rPr lang="en-US" sz="1100" b="1" dirty="0"/>
              <a:t>* Note: Tighten This joint By Using A HEX Socket With An Extension</a:t>
            </a:r>
            <a:endParaRPr lang="fa-IR" sz="1100" b="1" dirty="0"/>
          </a:p>
        </p:txBody>
      </p:sp>
    </p:spTree>
    <p:extLst>
      <p:ext uri="{BB962C8B-B14F-4D97-AF65-F5344CB8AC3E}">
        <p14:creationId xmlns:p14="http://schemas.microsoft.com/office/powerpoint/2010/main" val="23869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57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B56D71DB-8E39-4893-AB3E-02DAB12DA358}"/>
              </a:ext>
            </a:extLst>
          </p:cNvPr>
          <p:cNvSpPr txBox="1"/>
          <p:nvPr/>
        </p:nvSpPr>
        <p:spPr>
          <a:xfrm>
            <a:off x="1237129" y="1579699"/>
            <a:ext cx="8436925" cy="261610"/>
          </a:xfrm>
          <a:prstGeom prst="rect">
            <a:avLst/>
          </a:prstGeom>
          <a:noFill/>
        </p:spPr>
        <p:txBody>
          <a:bodyPr wrap="none" rtlCol="1">
            <a:spAutoFit/>
          </a:bodyPr>
          <a:lstStyle/>
          <a:p>
            <a:r>
              <a:rPr lang="en-US" sz="1100" b="1" dirty="0"/>
              <a:t>Once This Joint Is Tightened, Check To Make Sure The Grapple Is Free To Move Against </a:t>
            </a:r>
            <a:r>
              <a:rPr lang="en-US" sz="1100" b="1" dirty="0" err="1"/>
              <a:t>Yhe</a:t>
            </a:r>
            <a:r>
              <a:rPr lang="en-US" sz="1100" b="1" dirty="0"/>
              <a:t> Spring By Stroking It By Hand</a:t>
            </a:r>
            <a:endParaRPr lang="fa-IR" sz="1100" b="1" dirty="0"/>
          </a:p>
        </p:txBody>
      </p:sp>
    </p:spTree>
    <p:extLst>
      <p:ext uri="{BB962C8B-B14F-4D97-AF65-F5344CB8AC3E}">
        <p14:creationId xmlns:p14="http://schemas.microsoft.com/office/powerpoint/2010/main" val="301996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CC9861F6-7C38-47EB-849E-927D5A3DE497}"/>
              </a:ext>
            </a:extLst>
          </p:cNvPr>
          <p:cNvSpPr txBox="1"/>
          <p:nvPr/>
        </p:nvSpPr>
        <p:spPr>
          <a:xfrm>
            <a:off x="1237129" y="1579699"/>
            <a:ext cx="1973617" cy="261610"/>
          </a:xfrm>
          <a:prstGeom prst="rect">
            <a:avLst/>
          </a:prstGeom>
          <a:noFill/>
        </p:spPr>
        <p:txBody>
          <a:bodyPr wrap="none" rtlCol="1">
            <a:spAutoFit/>
          </a:bodyPr>
          <a:lstStyle/>
          <a:p>
            <a:r>
              <a:rPr lang="en-US" sz="1100" b="1" dirty="0"/>
              <a:t>Make Up Body To Top Sub</a:t>
            </a:r>
            <a:endParaRPr lang="fa-IR" sz="1100" b="1" dirty="0"/>
          </a:p>
        </p:txBody>
      </p:sp>
    </p:spTree>
    <p:extLst>
      <p:ext uri="{BB962C8B-B14F-4D97-AF65-F5344CB8AC3E}">
        <p14:creationId xmlns:p14="http://schemas.microsoft.com/office/powerpoint/2010/main" val="90760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Tree>
    <p:extLst>
      <p:ext uri="{BB962C8B-B14F-4D97-AF65-F5344CB8AC3E}">
        <p14:creationId xmlns:p14="http://schemas.microsoft.com/office/powerpoint/2010/main" val="1476297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hidden">
          <a:xfrm>
            <a:off x="1992313" y="1773238"/>
            <a:ext cx="818991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ctr" eaLnBrk="1" hangingPunct="1">
              <a:spcBef>
                <a:spcPct val="0"/>
              </a:spcBef>
              <a:buFontTx/>
              <a:buNone/>
            </a:pPr>
            <a:endParaRPr kumimoji="1" lang="en-US" altLang="zh-CN" b="1" dirty="0"/>
          </a:p>
          <a:p>
            <a:pPr algn="ctr" eaLnBrk="1" hangingPunct="1">
              <a:spcBef>
                <a:spcPct val="0"/>
              </a:spcBef>
              <a:buFontTx/>
              <a:buNone/>
            </a:pPr>
            <a:r>
              <a:rPr kumimoji="1" lang="en-US" altLang="zh-CN" b="1" dirty="0"/>
              <a:t>CONTENT</a:t>
            </a:r>
          </a:p>
          <a:p>
            <a:pPr algn="ctr" eaLnBrk="1" hangingPunct="1">
              <a:spcBef>
                <a:spcPct val="0"/>
              </a:spcBef>
              <a:buFontTx/>
              <a:buNone/>
            </a:pPr>
            <a:endParaRPr kumimoji="1" lang="en-US" altLang="zh-CN" sz="2400" b="1" dirty="0"/>
          </a:p>
          <a:p>
            <a:pPr>
              <a:spcBef>
                <a:spcPct val="0"/>
              </a:spcBef>
              <a:buFont typeface="Wingdings" panose="05000000000000000000" pitchFamily="2" charset="2"/>
              <a:buChar char="u"/>
            </a:pPr>
            <a:r>
              <a:rPr kumimoji="1" lang="en-US" altLang="en-US" sz="2400" b="1" dirty="0"/>
              <a:t>Introduction</a:t>
            </a:r>
            <a:r>
              <a:rPr kumimoji="1" lang="en-US" altLang="zh-CN" sz="2400" b="1" dirty="0"/>
              <a:t> of </a:t>
            </a:r>
            <a:r>
              <a:rPr lang="en-US" sz="2000" b="1" dirty="0"/>
              <a:t>Baker Hydraulic Release Overshot</a:t>
            </a:r>
            <a:endParaRPr lang="en-US" altLang="zh-CN" sz="2000" b="1" dirty="0"/>
          </a:p>
          <a:p>
            <a:pPr eaLnBrk="1" hangingPunct="1">
              <a:spcBef>
                <a:spcPct val="0"/>
              </a:spcBef>
              <a:buFont typeface="Wingdings" panose="05000000000000000000" pitchFamily="2" charset="2"/>
              <a:buChar char="u"/>
            </a:pPr>
            <a:r>
              <a:rPr kumimoji="1" lang="en-US" altLang="zh-CN" sz="2400" b="1" dirty="0"/>
              <a:t>Disassembly</a:t>
            </a:r>
          </a:p>
          <a:p>
            <a:pPr eaLnBrk="1" hangingPunct="1">
              <a:spcBef>
                <a:spcPct val="0"/>
              </a:spcBef>
              <a:buFont typeface="Wingdings" panose="05000000000000000000" pitchFamily="2" charset="2"/>
              <a:buChar char="u"/>
            </a:pPr>
            <a:r>
              <a:rPr kumimoji="1" lang="en-US" altLang="zh-CN" sz="2400" b="1" dirty="0"/>
              <a:t>Assembly</a:t>
            </a:r>
          </a:p>
          <a:p>
            <a:pPr eaLnBrk="1" hangingPunct="1">
              <a:spcBef>
                <a:spcPct val="0"/>
              </a:spcBef>
              <a:buFontTx/>
              <a:buNone/>
            </a:pPr>
            <a:endParaRPr kumimoji="1" lang="en-US" altLang="zh-CN" sz="2800" b="1" dirty="0"/>
          </a:p>
          <a:p>
            <a:pPr eaLnBrk="1" hangingPunct="1">
              <a:spcBef>
                <a:spcPct val="0"/>
              </a:spcBef>
              <a:buFontTx/>
              <a:buNone/>
            </a:pPr>
            <a:endParaRPr kumimoji="1" lang="en-US" altLang="zh-CN" sz="2800" b="1" dirty="0"/>
          </a:p>
        </p:txBody>
      </p:sp>
      <p:sp>
        <p:nvSpPr>
          <p:cNvPr id="6147" name="Left Arrow 1"/>
          <p:cNvSpPr>
            <a:spLocks noChangeArrowheads="1"/>
          </p:cNvSpPr>
          <p:nvPr/>
        </p:nvSpPr>
        <p:spPr bwMode="auto">
          <a:xfrm>
            <a:off x="8990013" y="4867276"/>
            <a:ext cx="265112" cy="309563"/>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48" name="Left Arrow 3"/>
          <p:cNvSpPr>
            <a:spLocks noChangeArrowheads="1"/>
          </p:cNvSpPr>
          <p:nvPr/>
        </p:nvSpPr>
        <p:spPr bwMode="auto">
          <a:xfrm>
            <a:off x="8990013" y="5276851"/>
            <a:ext cx="265112" cy="296863"/>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49" name="Left Arrow 4"/>
          <p:cNvSpPr>
            <a:spLocks noChangeArrowheads="1"/>
          </p:cNvSpPr>
          <p:nvPr/>
        </p:nvSpPr>
        <p:spPr bwMode="auto">
          <a:xfrm>
            <a:off x="8963025" y="5700714"/>
            <a:ext cx="292100" cy="300037"/>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b="1"/>
          </a:p>
        </p:txBody>
      </p:sp>
      <p:sp>
        <p:nvSpPr>
          <p:cNvPr id="6150" name="TextBox 2"/>
          <p:cNvSpPr txBox="1">
            <a:spLocks noChangeArrowheads="1"/>
          </p:cNvSpPr>
          <p:nvPr/>
        </p:nvSpPr>
        <p:spPr bwMode="auto">
          <a:xfrm>
            <a:off x="2409825" y="4742656"/>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en-US" sz="1600" b="1" dirty="0"/>
              <a:t>Baker Hydraulic </a:t>
            </a:r>
            <a:r>
              <a:rPr lang="en-US" sz="1600" b="1"/>
              <a:t>Release Overshot </a:t>
            </a:r>
            <a:r>
              <a:rPr lang="fa-IR" altLang="en-US" sz="1600" b="1" dirty="0"/>
              <a:t>معرفی</a:t>
            </a:r>
            <a:r>
              <a:rPr lang="en-US" altLang="en-US" sz="2400" b="1" dirty="0"/>
              <a:t> </a:t>
            </a:r>
          </a:p>
        </p:txBody>
      </p:sp>
      <p:sp>
        <p:nvSpPr>
          <p:cNvPr id="6151" name="TextBox 6"/>
          <p:cNvSpPr txBox="1">
            <a:spLocks noChangeArrowheads="1"/>
          </p:cNvSpPr>
          <p:nvPr/>
        </p:nvSpPr>
        <p:spPr bwMode="auto">
          <a:xfrm>
            <a:off x="5381625" y="5276057"/>
            <a:ext cx="350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1600" b="1" dirty="0">
                <a:cs typeface="Arial" panose="020B0604020202020204" pitchFamily="34" charset="0"/>
              </a:rPr>
              <a:t>نحوی جدا سازی قطعات</a:t>
            </a:r>
            <a:r>
              <a:rPr lang="en-US" altLang="en-US" sz="1600" b="1" dirty="0">
                <a:cs typeface="Arial" panose="020B0604020202020204" pitchFamily="34" charset="0"/>
              </a:rPr>
              <a:t> </a:t>
            </a:r>
          </a:p>
        </p:txBody>
      </p:sp>
      <p:sp>
        <p:nvSpPr>
          <p:cNvPr id="6152" name="TextBox 9"/>
          <p:cNvSpPr txBox="1">
            <a:spLocks noChangeArrowheads="1"/>
          </p:cNvSpPr>
          <p:nvPr/>
        </p:nvSpPr>
        <p:spPr bwMode="auto">
          <a:xfrm>
            <a:off x="5991225" y="5681664"/>
            <a:ext cx="2895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1600" b="1"/>
              <a:t>نحوی سر هم کردن قطعات</a:t>
            </a:r>
            <a:endParaRPr lang="en-US" altLang="en-US" sz="1600" b="1"/>
          </a:p>
        </p:txBody>
      </p:sp>
    </p:spTree>
    <p:extLst>
      <p:ext uri="{BB962C8B-B14F-4D97-AF65-F5344CB8AC3E}">
        <p14:creationId xmlns:p14="http://schemas.microsoft.com/office/powerpoint/2010/main" val="174134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10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16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1754188" y="1389063"/>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r>
              <a:rPr kumimoji="1" lang="en-US" altLang="en-US" sz="2400" b="1" dirty="0"/>
              <a:t>Introduction:</a:t>
            </a:r>
          </a:p>
        </p:txBody>
      </p:sp>
      <p:sp>
        <p:nvSpPr>
          <p:cNvPr id="7171" name="Chevron 4"/>
          <p:cNvSpPr>
            <a:spLocks noChangeArrowheads="1"/>
          </p:cNvSpPr>
          <p:nvPr/>
        </p:nvSpPr>
        <p:spPr bwMode="auto">
          <a:xfrm>
            <a:off x="1601788" y="2060575"/>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7172" name="Left Arrow 2"/>
          <p:cNvSpPr>
            <a:spLocks noChangeArrowheads="1"/>
          </p:cNvSpPr>
          <p:nvPr/>
        </p:nvSpPr>
        <p:spPr bwMode="auto">
          <a:xfrm>
            <a:off x="9783763" y="4899025"/>
            <a:ext cx="342900" cy="304800"/>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2400" b="1"/>
          </a:p>
        </p:txBody>
      </p:sp>
      <p:sp>
        <p:nvSpPr>
          <p:cNvPr id="7174" name="TextBox 5"/>
          <p:cNvSpPr txBox="1">
            <a:spLocks noChangeArrowheads="1"/>
          </p:cNvSpPr>
          <p:nvPr/>
        </p:nvSpPr>
        <p:spPr bwMode="auto">
          <a:xfrm>
            <a:off x="8315325" y="4095750"/>
            <a:ext cx="181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a:spcBef>
                <a:spcPct val="0"/>
              </a:spcBef>
              <a:buFontTx/>
              <a:buNone/>
            </a:pPr>
            <a:r>
              <a:rPr lang="fa-IR" altLang="en-US" sz="2400" b="1" dirty="0"/>
              <a:t>معرفی:</a:t>
            </a:r>
            <a:endParaRPr lang="en-US" altLang="en-US" sz="2400" b="1" dirty="0"/>
          </a:p>
        </p:txBody>
      </p:sp>
      <p:sp>
        <p:nvSpPr>
          <p:cNvPr id="2" name="TextBox 1">
            <a:extLst>
              <a:ext uri="{FF2B5EF4-FFF2-40B4-BE49-F238E27FC236}">
                <a16:creationId xmlns:a16="http://schemas.microsoft.com/office/drawing/2014/main" id="{950CFC8A-13FB-4D3E-9942-E426D766678A}"/>
              </a:ext>
            </a:extLst>
          </p:cNvPr>
          <p:cNvSpPr txBox="1"/>
          <p:nvPr/>
        </p:nvSpPr>
        <p:spPr>
          <a:xfrm>
            <a:off x="2060473" y="1962603"/>
            <a:ext cx="8161213" cy="1954381"/>
          </a:xfrm>
          <a:prstGeom prst="rect">
            <a:avLst/>
          </a:prstGeom>
          <a:noFill/>
        </p:spPr>
        <p:txBody>
          <a:bodyPr wrap="square" rtlCol="1">
            <a:spAutoFit/>
          </a:bodyPr>
          <a:lstStyle/>
          <a:p>
            <a:r>
              <a:rPr lang="en-US" sz="1100" b="1" dirty="0"/>
              <a:t>The Hydraulic </a:t>
            </a:r>
            <a:r>
              <a:rPr lang="en-US" sz="1100" b="1" dirty="0" err="1"/>
              <a:t>Relese</a:t>
            </a:r>
            <a:r>
              <a:rPr lang="en-US" sz="1100" b="1" dirty="0"/>
              <a:t> Overshot Hs Been Designed To Allow Engagement With A Fish Having A Standard External Type Wireline Fishing Neck Looking Up. The Hydraulic Release Overshot Was Designed With Pump Through Capabilities Specifically For Coiled Tubing Applications. The Overshot Is Latched Up To The Fishing Neck By Applying Alight Set Down Weight At The Tool. If The Fish Can Not Be Freed, the Overshot May Be Released From The Fishing Neck By Flowing Through The </a:t>
            </a:r>
            <a:r>
              <a:rPr lang="en-US" sz="1100" b="1" dirty="0" err="1"/>
              <a:t>Workstring</a:t>
            </a:r>
            <a:r>
              <a:rPr lang="en-US" sz="1100" b="1" dirty="0"/>
              <a:t>. This Feature Prevents Having To Leave Any Part Of The Fishing Tool String If The Fish Is Left In The Hole. Leaving Any Part Of The Fishing String In The Hole Will Hamper Subsequent Fishing Operations.</a:t>
            </a:r>
          </a:p>
          <a:p>
            <a:r>
              <a:rPr lang="en-US" sz="1100" b="1" dirty="0"/>
              <a:t>The Hydraulic Release Overshot Has Been Designed To Be Used With </a:t>
            </a:r>
            <a:r>
              <a:rPr lang="en-US" sz="1100" b="1" dirty="0" err="1"/>
              <a:t>Jaring</a:t>
            </a:r>
            <a:r>
              <a:rPr lang="en-US" sz="1100" b="1" dirty="0"/>
              <a:t> Systems And Is Able To Handle Haigh Impact Loads Imparted By The Jar. The Design Uses A Collet Grapple To Latch Up To The Fishing Neck, However The Collet Fingers are Not Subjected To Tensile Loading.</a:t>
            </a:r>
            <a:endParaRPr lang="fa-IR" sz="1100" b="1" dirty="0"/>
          </a:p>
          <a:p>
            <a:endParaRPr lang="fa-IR" sz="1100" b="1" dirty="0"/>
          </a:p>
        </p:txBody>
      </p:sp>
    </p:spTree>
    <p:extLst>
      <p:ext uri="{BB962C8B-B14F-4D97-AF65-F5344CB8AC3E}">
        <p14:creationId xmlns:p14="http://schemas.microsoft.com/office/powerpoint/2010/main" val="43141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559746" y="1470409"/>
            <a:ext cx="5410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r>
              <a:rPr lang="en-US" altLang="en-US" sz="2400" b="1" dirty="0">
                <a:solidFill>
                  <a:srgbClr val="000000"/>
                </a:solidFill>
              </a:rPr>
              <a:t>Required hand tools</a:t>
            </a:r>
          </a:p>
          <a:p>
            <a:pPr fontAlgn="base">
              <a:spcBef>
                <a:spcPct val="0"/>
              </a:spcBef>
              <a:spcAft>
                <a:spcPct val="0"/>
              </a:spcAft>
              <a:buNone/>
            </a:pPr>
            <a:endParaRPr lang="en-US" altLang="en-US" sz="2400" b="1" dirty="0">
              <a:solidFill>
                <a:srgbClr val="000000"/>
              </a:solidFill>
            </a:endParaRPr>
          </a:p>
        </p:txBody>
      </p:sp>
      <p:sp>
        <p:nvSpPr>
          <p:cNvPr id="8195" name="Chevron 1"/>
          <p:cNvSpPr>
            <a:spLocks noChangeArrowheads="1"/>
          </p:cNvSpPr>
          <p:nvPr/>
        </p:nvSpPr>
        <p:spPr bwMode="auto">
          <a:xfrm>
            <a:off x="1071170" y="1622015"/>
            <a:ext cx="381000" cy="263525"/>
          </a:xfrm>
          <a:prstGeom prst="chevron">
            <a:avLst>
              <a:gd name="adj" fmla="val 4984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endParaRPr lang="en-US" altLang="en-US" sz="2400" b="1">
              <a:solidFill>
                <a:srgbClr val="000000"/>
              </a:solidFill>
            </a:endParaRPr>
          </a:p>
        </p:txBody>
      </p:sp>
      <p:sp>
        <p:nvSpPr>
          <p:cNvPr id="8196" name="Left Arrow 2"/>
          <p:cNvSpPr>
            <a:spLocks noChangeArrowheads="1"/>
          </p:cNvSpPr>
          <p:nvPr/>
        </p:nvSpPr>
        <p:spPr bwMode="auto">
          <a:xfrm>
            <a:off x="10074424" y="1733140"/>
            <a:ext cx="228600" cy="304800"/>
          </a:xfrm>
          <a:prstGeom prst="lef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fontAlgn="base">
              <a:spcBef>
                <a:spcPct val="0"/>
              </a:spcBef>
              <a:spcAft>
                <a:spcPct val="0"/>
              </a:spcAft>
              <a:buNone/>
            </a:pPr>
            <a:endParaRPr lang="en-US" altLang="en-US" sz="2400" b="1">
              <a:solidFill>
                <a:srgbClr val="000000"/>
              </a:solidFill>
            </a:endParaRPr>
          </a:p>
        </p:txBody>
      </p:sp>
      <p:sp>
        <p:nvSpPr>
          <p:cNvPr id="8197" name="TextBox 3"/>
          <p:cNvSpPr txBox="1">
            <a:spLocks noChangeArrowheads="1"/>
          </p:cNvSpPr>
          <p:nvPr/>
        </p:nvSpPr>
        <p:spPr bwMode="auto">
          <a:xfrm>
            <a:off x="7077522" y="1699803"/>
            <a:ext cx="28678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algn="r" eaLnBrk="0" fontAlgn="base" hangingPunct="0">
              <a:spcBef>
                <a:spcPct val="0"/>
              </a:spcBef>
              <a:spcAft>
                <a:spcPct val="0"/>
              </a:spcAft>
              <a:buNone/>
            </a:pPr>
            <a:r>
              <a:rPr lang="fa-IR" altLang="en-US" sz="2000" b="1" dirty="0">
                <a:solidFill>
                  <a:srgbClr val="000000"/>
                </a:solidFill>
                <a:cs typeface="Arial" panose="020B0604020202020204" pitchFamily="34" charset="0"/>
              </a:rPr>
              <a:t>ابزار مورد نیاز</a:t>
            </a:r>
            <a:endParaRPr lang="en-US" altLang="en-US" sz="2000" b="1" dirty="0">
              <a:solidFill>
                <a:srgbClr val="000000"/>
              </a:solidFill>
              <a:cs typeface="Arial" panose="020B0604020202020204" pitchFamily="34" charset="0"/>
            </a:endParaRPr>
          </a:p>
        </p:txBody>
      </p:sp>
      <p:sp>
        <p:nvSpPr>
          <p:cNvPr id="2" name="TextBox 1"/>
          <p:cNvSpPr txBox="1"/>
          <p:nvPr/>
        </p:nvSpPr>
        <p:spPr>
          <a:xfrm>
            <a:off x="1452170" y="2300671"/>
            <a:ext cx="2936950" cy="1477328"/>
          </a:xfrm>
          <a:prstGeom prst="rect">
            <a:avLst/>
          </a:prstGeom>
          <a:noFill/>
        </p:spPr>
        <p:txBody>
          <a:bodyPr wrap="square" rtlCol="1">
            <a:spAutoFit/>
          </a:bodyPr>
          <a:lstStyle/>
          <a:p>
            <a:pPr marL="171450" indent="-171450">
              <a:buFontTx/>
              <a:buChar char="-"/>
            </a:pPr>
            <a:r>
              <a:rPr lang="en-US" b="1" dirty="0"/>
              <a:t>Pipe Wrench</a:t>
            </a:r>
          </a:p>
          <a:p>
            <a:pPr marL="171450" indent="-171450">
              <a:buFontTx/>
              <a:buChar char="-"/>
            </a:pPr>
            <a:r>
              <a:rPr lang="en-US" b="1" dirty="0"/>
              <a:t>Allen Key</a:t>
            </a:r>
          </a:p>
          <a:p>
            <a:pPr marL="171450" indent="-171450">
              <a:buFontTx/>
              <a:buChar char="-"/>
            </a:pPr>
            <a:r>
              <a:rPr lang="en-US" b="1" dirty="0"/>
              <a:t>Rubber Hammer</a:t>
            </a:r>
          </a:p>
          <a:p>
            <a:pPr marL="171450" indent="-171450">
              <a:buFontTx/>
              <a:buChar char="-"/>
            </a:pPr>
            <a:r>
              <a:rPr lang="en-US" b="1" dirty="0"/>
              <a:t>Bowl</a:t>
            </a:r>
          </a:p>
          <a:p>
            <a:pPr marL="171450" indent="-171450">
              <a:buFontTx/>
              <a:buChar char="-"/>
            </a:pPr>
            <a:r>
              <a:rPr lang="en-US" b="1" dirty="0"/>
              <a:t>Flat Bar</a:t>
            </a:r>
          </a:p>
        </p:txBody>
      </p:sp>
    </p:spTree>
    <p:extLst>
      <p:ext uri="{BB962C8B-B14F-4D97-AF65-F5344CB8AC3E}">
        <p14:creationId xmlns:p14="http://schemas.microsoft.com/office/powerpoint/2010/main" val="38241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185" y="1409251"/>
            <a:ext cx="3044415" cy="584775"/>
          </a:xfrm>
          <a:prstGeom prst="rect">
            <a:avLst/>
          </a:prstGeom>
          <a:noFill/>
        </p:spPr>
        <p:txBody>
          <a:bodyPr wrap="square" rtlCol="1">
            <a:spAutoFit/>
          </a:bodyPr>
          <a:lstStyle/>
          <a:p>
            <a:r>
              <a:rPr lang="en-US" sz="3200" b="1" dirty="0"/>
              <a:t>Disassembly</a:t>
            </a:r>
            <a:endParaRPr lang="fa-IR" sz="3200" b="1" dirty="0"/>
          </a:p>
        </p:txBody>
      </p:sp>
      <p:sp>
        <p:nvSpPr>
          <p:cNvPr id="3" name="Chevron 6"/>
          <p:cNvSpPr>
            <a:spLocks noChangeArrowheads="1"/>
          </p:cNvSpPr>
          <p:nvPr/>
        </p:nvSpPr>
        <p:spPr bwMode="auto">
          <a:xfrm>
            <a:off x="781296" y="2241139"/>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4" name="TextBox 3">
            <a:extLst>
              <a:ext uri="{FF2B5EF4-FFF2-40B4-BE49-F238E27FC236}">
                <a16:creationId xmlns:a16="http://schemas.microsoft.com/office/drawing/2014/main" id="{86F691D0-BF54-4254-BC82-3A76F27D081E}"/>
              </a:ext>
            </a:extLst>
          </p:cNvPr>
          <p:cNvSpPr txBox="1"/>
          <p:nvPr/>
        </p:nvSpPr>
        <p:spPr>
          <a:xfrm>
            <a:off x="1323190" y="2191208"/>
            <a:ext cx="1882588" cy="261610"/>
          </a:xfrm>
          <a:prstGeom prst="rect">
            <a:avLst/>
          </a:prstGeom>
          <a:noFill/>
        </p:spPr>
        <p:txBody>
          <a:bodyPr wrap="square" rtlCol="1">
            <a:spAutoFit/>
          </a:bodyPr>
          <a:lstStyle/>
          <a:p>
            <a:r>
              <a:rPr lang="en-US" sz="1100" b="1" dirty="0"/>
              <a:t>Place Top Sub In Vice</a:t>
            </a:r>
            <a:endParaRPr lang="fa-IR" sz="1100" b="1" dirty="0"/>
          </a:p>
        </p:txBody>
      </p:sp>
    </p:spTree>
    <p:extLst>
      <p:ext uri="{BB962C8B-B14F-4D97-AF65-F5344CB8AC3E}">
        <p14:creationId xmlns:p14="http://schemas.microsoft.com/office/powerpoint/2010/main" val="72685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6"/>
          <p:cNvSpPr>
            <a:spLocks noChangeArrowheads="1"/>
          </p:cNvSpPr>
          <p:nvPr/>
        </p:nvSpPr>
        <p:spPr bwMode="auto">
          <a:xfrm>
            <a:off x="738262" y="1627954"/>
            <a:ext cx="304800" cy="165100"/>
          </a:xfrm>
          <a:prstGeom prst="chevron">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1" hangingPunct="1">
              <a:spcBef>
                <a:spcPct val="0"/>
              </a:spcBef>
              <a:buFontTx/>
              <a:buNone/>
            </a:pPr>
            <a:endParaRPr lang="en-US" altLang="en-US" sz="1800"/>
          </a:p>
        </p:txBody>
      </p:sp>
      <p:sp>
        <p:nvSpPr>
          <p:cNvPr id="6" name="TextBox 5"/>
          <p:cNvSpPr txBox="1"/>
          <p:nvPr/>
        </p:nvSpPr>
        <p:spPr>
          <a:xfrm>
            <a:off x="1033387" y="3372979"/>
            <a:ext cx="407484" cy="461665"/>
          </a:xfrm>
          <a:prstGeom prst="rect">
            <a:avLst/>
          </a:prstGeom>
          <a:noFill/>
        </p:spPr>
        <p:txBody>
          <a:bodyPr wrap="none" rtlCol="1">
            <a:spAutoFit/>
          </a:bodyPr>
          <a:lstStyle/>
          <a:p>
            <a:r>
              <a:rPr lang="en-US" sz="2400" b="1" dirty="0"/>
              <a:t>A</a:t>
            </a:r>
            <a:endParaRPr lang="fa-IR" sz="2400" b="1" dirty="0"/>
          </a:p>
        </p:txBody>
      </p:sp>
      <p:sp>
        <p:nvSpPr>
          <p:cNvPr id="7" name="TextBox 6"/>
          <p:cNvSpPr txBox="1"/>
          <p:nvPr/>
        </p:nvSpPr>
        <p:spPr>
          <a:xfrm>
            <a:off x="6712772" y="3603812"/>
            <a:ext cx="407484" cy="461665"/>
          </a:xfrm>
          <a:prstGeom prst="rect">
            <a:avLst/>
          </a:prstGeom>
          <a:noFill/>
        </p:spPr>
        <p:txBody>
          <a:bodyPr wrap="none" rtlCol="1">
            <a:spAutoFit/>
          </a:bodyPr>
          <a:lstStyle/>
          <a:p>
            <a:r>
              <a:rPr lang="en-US" sz="2400" b="1" dirty="0"/>
              <a:t>B</a:t>
            </a:r>
            <a:endParaRPr lang="fa-IR" sz="2400" b="1" dirty="0"/>
          </a:p>
        </p:txBody>
      </p:sp>
      <p:sp>
        <p:nvSpPr>
          <p:cNvPr id="2" name="TextBox 1">
            <a:extLst>
              <a:ext uri="{FF2B5EF4-FFF2-40B4-BE49-F238E27FC236}">
                <a16:creationId xmlns:a16="http://schemas.microsoft.com/office/drawing/2014/main" id="{65D9BC28-8B13-438A-BBAD-4B522122EF82}"/>
              </a:ext>
            </a:extLst>
          </p:cNvPr>
          <p:cNvSpPr txBox="1"/>
          <p:nvPr/>
        </p:nvSpPr>
        <p:spPr>
          <a:xfrm>
            <a:off x="1237129" y="1579699"/>
            <a:ext cx="2161169" cy="261610"/>
          </a:xfrm>
          <a:prstGeom prst="rect">
            <a:avLst/>
          </a:prstGeom>
          <a:noFill/>
        </p:spPr>
        <p:txBody>
          <a:bodyPr wrap="none" rtlCol="1">
            <a:spAutoFit/>
          </a:bodyPr>
          <a:lstStyle/>
          <a:p>
            <a:r>
              <a:rPr lang="en-US" sz="1100" b="1" dirty="0"/>
              <a:t>Unscrew Body From Top Sub</a:t>
            </a:r>
            <a:endParaRPr lang="fa-IR" sz="1100" b="1" dirty="0"/>
          </a:p>
        </p:txBody>
      </p:sp>
    </p:spTree>
    <p:extLst>
      <p:ext uri="{BB962C8B-B14F-4D97-AF65-F5344CB8AC3E}">
        <p14:creationId xmlns:p14="http://schemas.microsoft.com/office/powerpoint/2010/main" val="361086414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100" b="1" dirty="0" smtClean="0"/>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466</Words>
  <Application>Microsoft Office PowerPoint</Application>
  <PresentationFormat>Widescreen</PresentationFormat>
  <Paragraphs>67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SimHei</vt:lpstr>
      <vt:lpstr>SimSun</vt:lpstr>
      <vt:lpstr>SimSun</vt:lpstr>
      <vt:lpstr>Arial</vt:lpstr>
      <vt:lpstr>Wingdings</vt:lpstr>
      <vt:lpstr>方正黑体简体</vt:lpstr>
      <vt:lpstr>默认设计模板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dc:creator>
  <cp:lastModifiedBy>Jalal</cp:lastModifiedBy>
  <cp:revision>28</cp:revision>
  <dcterms:created xsi:type="dcterms:W3CDTF">2017-02-26T15:05:12Z</dcterms:created>
  <dcterms:modified xsi:type="dcterms:W3CDTF">2017-07-01T22:01:36Z</dcterms:modified>
</cp:coreProperties>
</file>