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73" r:id="rId11"/>
    <p:sldId id="272" r:id="rId12"/>
    <p:sldId id="271" r:id="rId13"/>
    <p:sldId id="275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E86A-C042-4915-B139-373B55B7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CT Failure Monitoring: A Decade of Experience</a:t>
            </a:r>
            <a:endParaRPr lang="fa-I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06D02-CC92-4361-84A0-13464078ADA8}"/>
              </a:ext>
            </a:extLst>
          </p:cNvPr>
          <p:cNvSpPr txBox="1"/>
          <p:nvPr/>
        </p:nvSpPr>
        <p:spPr>
          <a:xfrm>
            <a:off x="3713180" y="5884433"/>
            <a:ext cx="47656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Published by: </a:t>
            </a:r>
            <a:r>
              <a:rPr lang="en-US" b="1" dirty="0"/>
              <a:t>Jalal Al Ali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231448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8017-511F-43E8-B25C-649A6F7A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8199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CT Wall Thickness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53C93-2156-42A1-8A52-FAEA77BCB543}"/>
              </a:ext>
            </a:extLst>
          </p:cNvPr>
          <p:cNvSpPr txBox="1"/>
          <p:nvPr/>
        </p:nvSpPr>
        <p:spPr>
          <a:xfrm>
            <a:off x="1640156" y="1765150"/>
            <a:ext cx="841253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 clear evidence exist that any one wall thickness is likely to suffer any greater susceptibility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5717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AB4C-5691-46F7-A51B-27FAA829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463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CT Strength Grade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3195B6-191C-4921-BADB-A5C483C16D30}"/>
                  </a:ext>
                </a:extLst>
              </p:cNvPr>
              <p:cNvSpPr txBox="1"/>
              <p:nvPr/>
            </p:nvSpPr>
            <p:spPr>
              <a:xfrm>
                <a:off x="2592924" y="1655525"/>
                <a:ext cx="8040957" cy="302345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70 </a:t>
                </a:r>
                <a:r>
                  <a:rPr lang="en-US" dirty="0" err="1"/>
                  <a:t>Kpsi</a:t>
                </a:r>
                <a:r>
                  <a:rPr lang="en-US" dirty="0"/>
                  <a:t> SMYS for 2006 &amp; 2007 was negligible, but for 2005 it shows fall in performance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80 </a:t>
                </a:r>
                <a:r>
                  <a:rPr lang="en-US" dirty="0" err="1"/>
                  <a:t>Kpsi</a:t>
                </a:r>
                <a:r>
                  <a:rPr lang="en-US" dirty="0"/>
                  <a:t> SMYS shown considerable fall in performance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90 </a:t>
                </a:r>
                <a:r>
                  <a:rPr lang="en-US" dirty="0" err="1"/>
                  <a:t>Kpsi</a:t>
                </a:r>
                <a:r>
                  <a:rPr lang="en-US" dirty="0"/>
                  <a:t> SMYS is shown significant improvement in performance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+100 </a:t>
                </a:r>
                <a:r>
                  <a:rPr lang="en-US" dirty="0" err="1"/>
                  <a:t>Kpsi</a:t>
                </a:r>
                <a:r>
                  <a:rPr lang="en-US" dirty="0"/>
                  <a:t> is shown improvement in performance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i="1" dirty="0"/>
              </a:p>
              <a:p>
                <a:pPr algn="ctr"/>
                <a:r>
                  <a:rPr lang="en-US" dirty="0"/>
                  <a:t>Failure Rate </a:t>
                </a:r>
                <a:r>
                  <a:rPr lang="en-US" i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Strings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Service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Strings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Which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Failed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3195B6-191C-4921-BADB-A5C483C16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4" y="1655525"/>
                <a:ext cx="8040957" cy="3023456"/>
              </a:xfrm>
              <a:prstGeom prst="rect">
                <a:avLst/>
              </a:prstGeom>
              <a:blipFill>
                <a:blip r:embed="rId2"/>
                <a:stretch>
                  <a:fillRect l="-607" t="-1210" r="-227" b="-20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0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4FED-7379-4A9B-A7DB-2F8BB63B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2195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CT Diameter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25013-DB53-4C7C-A4B3-A51A3A9D002A}"/>
              </a:ext>
            </a:extLst>
          </p:cNvPr>
          <p:cNvSpPr txBox="1"/>
          <p:nvPr/>
        </p:nvSpPr>
        <p:spPr>
          <a:xfrm>
            <a:off x="3184264" y="1818042"/>
            <a:ext cx="66399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There is a general shift towards the longer diameter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964D2-E97B-4123-879C-D1EBBDC6908F}"/>
              </a:ext>
            </a:extLst>
          </p:cNvPr>
          <p:cNvSpPr txBox="1"/>
          <p:nvPr/>
        </p:nvSpPr>
        <p:spPr>
          <a:xfrm>
            <a:off x="2692141" y="2517289"/>
            <a:ext cx="76242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Supposed more of this longer diameter strings are subject to failure</a:t>
            </a:r>
            <a:endParaRPr lang="fa-I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C76F3-A151-4302-9B49-0D0CEBEE27E8}"/>
              </a:ext>
            </a:extLst>
          </p:cNvPr>
          <p:cNvSpPr txBox="1"/>
          <p:nvPr/>
        </p:nvSpPr>
        <p:spPr>
          <a:xfrm>
            <a:off x="3022899" y="3808207"/>
            <a:ext cx="873957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1.75”</a:t>
            </a:r>
          </a:p>
          <a:p>
            <a:endParaRPr lang="en-US" dirty="0"/>
          </a:p>
          <a:p>
            <a:r>
              <a:rPr lang="en-US" dirty="0"/>
              <a:t>   2”</a:t>
            </a:r>
          </a:p>
          <a:p>
            <a:endParaRPr lang="en-US" dirty="0"/>
          </a:p>
          <a:p>
            <a:r>
              <a:rPr lang="en-US"/>
              <a:t>2.375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85A27-0ACD-4B62-A967-315CEE14E7A8}"/>
              </a:ext>
            </a:extLst>
          </p:cNvPr>
          <p:cNvSpPr txBox="1"/>
          <p:nvPr/>
        </p:nvSpPr>
        <p:spPr>
          <a:xfrm>
            <a:off x="5348680" y="3808207"/>
            <a:ext cx="710451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2.5 X</a:t>
            </a:r>
          </a:p>
          <a:p>
            <a:endParaRPr lang="en-US" dirty="0"/>
          </a:p>
          <a:p>
            <a:r>
              <a:rPr lang="en-US" dirty="0"/>
              <a:t> 4   X</a:t>
            </a:r>
          </a:p>
          <a:p>
            <a:endParaRPr lang="en-US" dirty="0"/>
          </a:p>
          <a:p>
            <a:r>
              <a:rPr lang="en-US" dirty="0"/>
              <a:t> 2  X</a:t>
            </a:r>
            <a:endParaRPr lang="fa-I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07F02-F313-4435-A01E-A12A155173C0}"/>
              </a:ext>
            </a:extLst>
          </p:cNvPr>
          <p:cNvCxnSpPr>
            <a:cxnSpLocks/>
          </p:cNvCxnSpPr>
          <p:nvPr/>
        </p:nvCxnSpPr>
        <p:spPr>
          <a:xfrm>
            <a:off x="3933726" y="3971380"/>
            <a:ext cx="1414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9C5B86-0FA7-434A-A738-59E39409D03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96856" y="4546871"/>
            <a:ext cx="1451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6436D0-4E64-434E-AE1C-F9AE2EC4AC2B}"/>
              </a:ext>
            </a:extLst>
          </p:cNvPr>
          <p:cNvCxnSpPr/>
          <p:nvPr/>
        </p:nvCxnSpPr>
        <p:spPr>
          <a:xfrm>
            <a:off x="3933726" y="5066852"/>
            <a:ext cx="1414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6965E0-DA49-4457-AC0B-E6C68999B438}"/>
              </a:ext>
            </a:extLst>
          </p:cNvPr>
          <p:cNvSpPr/>
          <p:nvPr/>
        </p:nvSpPr>
        <p:spPr>
          <a:xfrm>
            <a:off x="7431268" y="4305714"/>
            <a:ext cx="2333617" cy="482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1.5” Failure Ratio</a:t>
            </a:r>
            <a:endParaRPr lang="fa-IR" dirty="0"/>
          </a:p>
        </p:txBody>
      </p:sp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BB76FD3F-0C13-424E-9652-9B79364A21AE}"/>
              </a:ext>
            </a:extLst>
          </p:cNvPr>
          <p:cNvSpPr/>
          <p:nvPr/>
        </p:nvSpPr>
        <p:spPr>
          <a:xfrm>
            <a:off x="6204236" y="3889792"/>
            <a:ext cx="1118796" cy="1314155"/>
          </a:xfrm>
          <a:prstGeom prst="rightArrowCallout">
            <a:avLst>
              <a:gd name="adj1" fmla="val 50000"/>
              <a:gd name="adj2" fmla="val 25000"/>
              <a:gd name="adj3" fmla="val 45192"/>
              <a:gd name="adj4" fmla="val 649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23703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80D3-707F-47B8-9F27-91E0BCF2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87442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Land and Offshore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F54AE-4572-42E4-9137-1F98D7087002}"/>
              </a:ext>
            </a:extLst>
          </p:cNvPr>
          <p:cNvSpPr txBox="1"/>
          <p:nvPr/>
        </p:nvSpPr>
        <p:spPr>
          <a:xfrm>
            <a:off x="1640156" y="1991062"/>
            <a:ext cx="8372805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Land-Based jobs are 10 X more than Offshore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proportion of string failures occur on Land-Based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rate in Land-Based locations is far less than Offshore locations.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9292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62BB-C682-48AD-99AD-65236543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76684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Fatigue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62FB7-0A79-4B8A-9911-151507E66408}"/>
              </a:ext>
            </a:extLst>
          </p:cNvPr>
          <p:cNvSpPr txBox="1"/>
          <p:nvPr/>
        </p:nvSpPr>
        <p:spPr>
          <a:xfrm>
            <a:off x="1640156" y="1452283"/>
            <a:ext cx="919674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strings fail prior to %75 of the consumed Safe Working Life (SWL)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proportion has not altered during last decade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4255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B36C-9D23-4D06-8069-2421F10D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44411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lang="fa-I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18D9A-3F8D-4689-80F3-8A37001C0A13}"/>
              </a:ext>
            </a:extLst>
          </p:cNvPr>
          <p:cNvSpPr txBox="1"/>
          <p:nvPr/>
        </p:nvSpPr>
        <p:spPr>
          <a:xfrm>
            <a:off x="1640156" y="1451130"/>
            <a:ext cx="9342376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 major causes of early failure have remained unchanged and account for nearly 94% of all such failures.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overall trend is so higher reliability.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raw data alone can lead to skewed view and must be set against the context of changing fleet size and make-up in order to fully identify trends in the data.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has been a move towards, longer and stronger strings, all of which have a higher susceptibility.</a:t>
            </a:r>
          </a:p>
          <a:p>
            <a:pPr marL="285750" indent="-285750">
              <a:buFontTx/>
              <a:buChar char="-"/>
            </a:pPr>
            <a:r>
              <a:rPr lang="en-US" dirty="0"/>
              <a:t>Although fatigue failures are virtually unheard of, there is still a need to continue to conduct research on CT low cycle fatigue performance as tubing continues to be used under increasingly arduous conditions.</a:t>
            </a:r>
          </a:p>
          <a:p>
            <a:pPr marL="285750" indent="-285750">
              <a:buFontTx/>
              <a:buChar char="-"/>
            </a:pPr>
            <a:r>
              <a:rPr lang="en-US" dirty="0"/>
              <a:t>Offshore strings are at greater risk, predominantly from corrosion both from the environment and from the fluids pumped through them.</a:t>
            </a:r>
          </a:p>
          <a:p>
            <a:pPr marL="285750" indent="-285750">
              <a:buFontTx/>
              <a:buChar char="-"/>
            </a:pPr>
            <a:r>
              <a:rPr lang="en-US" dirty="0"/>
              <a:t>Maintenance of these types of statistics allows for the observation of trends.</a:t>
            </a:r>
          </a:p>
          <a:p>
            <a:pPr marL="285750" indent="-285750">
              <a:buFontTx/>
              <a:buChar char="-"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62548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214370-0C0E-4E33-80D0-322AB63F4D59}"/>
              </a:ext>
            </a:extLst>
          </p:cNvPr>
          <p:cNvSpPr txBox="1"/>
          <p:nvPr/>
        </p:nvSpPr>
        <p:spPr>
          <a:xfrm>
            <a:off x="2054711" y="516367"/>
            <a:ext cx="9283849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Now, near 1500 units are working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operating environment became more arduous with interventions being performed in high pressure wells, sour gas wells and geothermal wells for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of the factors would seem combined to decrease Coiled Tubing service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failures are those which are experienced before the SWL (Safe Working Life) of a string of tubing has been fully occurred.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few strings are actually used until or beyond they reach their maximum allowable SWL.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Left Bracket 1">
            <a:extLst>
              <a:ext uri="{FF2B5EF4-FFF2-40B4-BE49-F238E27FC236}">
                <a16:creationId xmlns:a16="http://schemas.microsoft.com/office/drawing/2014/main" id="{629C4D64-0D1B-4359-8B3B-B6345503473C}"/>
              </a:ext>
            </a:extLst>
          </p:cNvPr>
          <p:cNvSpPr/>
          <p:nvPr/>
        </p:nvSpPr>
        <p:spPr>
          <a:xfrm>
            <a:off x="5238974" y="4399876"/>
            <a:ext cx="505610" cy="118334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1DA4AE-3102-4CA7-9A3E-99F08FE2407E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4227755" y="4991546"/>
            <a:ext cx="1011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BF6BEC-E9BD-4E98-A4E2-1FF2E8D432DB}"/>
              </a:ext>
            </a:extLst>
          </p:cNvPr>
          <p:cNvSpPr txBox="1"/>
          <p:nvPr/>
        </p:nvSpPr>
        <p:spPr>
          <a:xfrm>
            <a:off x="2474258" y="4529881"/>
            <a:ext cx="175349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1990’s Low Cycle Fatigue Research</a:t>
            </a:r>
            <a:endParaRPr lang="fa-I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F814E-24D6-4B41-A6A0-8B4B25E9936E}"/>
              </a:ext>
            </a:extLst>
          </p:cNvPr>
          <p:cNvSpPr txBox="1"/>
          <p:nvPr/>
        </p:nvSpPr>
        <p:spPr>
          <a:xfrm>
            <a:off x="5819888" y="4215210"/>
            <a:ext cx="25282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Predictive Algorithms</a:t>
            </a:r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C2B3-F656-40A7-B008-BFF270459574}"/>
              </a:ext>
            </a:extLst>
          </p:cNvPr>
          <p:cNvSpPr txBox="1"/>
          <p:nvPr/>
        </p:nvSpPr>
        <p:spPr>
          <a:xfrm>
            <a:off x="4255509" y="4699447"/>
            <a:ext cx="955711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100" dirty="0"/>
              <a:t>Developed</a:t>
            </a:r>
            <a:endParaRPr lang="fa-IR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54F8A-7591-43C8-8AC9-6EF80A7B7A55}"/>
              </a:ext>
            </a:extLst>
          </p:cNvPr>
          <p:cNvSpPr txBox="1"/>
          <p:nvPr/>
        </p:nvSpPr>
        <p:spPr>
          <a:xfrm>
            <a:off x="5819888" y="5398551"/>
            <a:ext cx="37898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Fatigue Management </a:t>
            </a:r>
            <a:r>
              <a:rPr lang="en-US" dirty="0" err="1"/>
              <a:t>Softwares</a:t>
            </a:r>
            <a:endParaRPr lang="fa-I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84DAE-5796-4917-B250-B02BE8BDCE88}"/>
              </a:ext>
            </a:extLst>
          </p:cNvPr>
          <p:cNvSpPr txBox="1"/>
          <p:nvPr/>
        </p:nvSpPr>
        <p:spPr>
          <a:xfrm>
            <a:off x="2054711" y="5978815"/>
            <a:ext cx="975619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Reduced most of pure cyclic strains induced fatigue failure</a:t>
            </a:r>
          </a:p>
          <a:p>
            <a:r>
              <a:rPr lang="en-US" dirty="0"/>
              <a:t>Pure cyclic strain: failure not associated with secondary mechanism such as Corrosion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33264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1EE5F4-6364-46B1-8ACE-CC41B4E3F525}"/>
                  </a:ext>
                </a:extLst>
              </p:cNvPr>
              <p:cNvSpPr txBox="1"/>
              <p:nvPr/>
            </p:nvSpPr>
            <p:spPr>
              <a:xfrm>
                <a:off x="2571077" y="4690334"/>
                <a:ext cx="8935459" cy="179196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/>
                  <a:t>Leading reasons for early string failure are dominated by 5 main classifications: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Corrosion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Mechanical Damage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Manufacturing Flaws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Operator Error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a-I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Cracking</a:t>
                </a:r>
                <a:endParaRPr lang="fa-I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1EE5F4-6364-46B1-8ACE-CC41B4E3F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077" y="4690334"/>
                <a:ext cx="8935459" cy="1791965"/>
              </a:xfrm>
              <a:prstGeom prst="rect">
                <a:avLst/>
              </a:prstGeom>
              <a:blipFill>
                <a:blip r:embed="rId2"/>
                <a:stretch>
                  <a:fillRect l="-614" t="-1701" b="-238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66CE6FB-77B6-4357-9845-5985D2E9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07" y="103993"/>
            <a:ext cx="5753785" cy="44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7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D8AE47-DF0C-441B-8228-04BC5EE21474}"/>
                  </a:ext>
                </a:extLst>
              </p:cNvPr>
              <p:cNvSpPr txBox="1"/>
              <p:nvPr/>
            </p:nvSpPr>
            <p:spPr>
              <a:xfrm>
                <a:off x="2418550" y="527125"/>
                <a:ext cx="9348907" cy="46545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These groups account for %94 of all the failures.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failure rate is: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:r>
                  <a:rPr lang="en-US" dirty="0"/>
                  <a:t>Failure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Jobs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Performed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Failures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seems that the failure rate has not improved in last decade.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fact, from 2000 to 2007, the failure rate improved %47 with a general upward trend.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period, the job count has increased by %30 , but the unit count increased for %65 , that mean individual jobs are of a longer duration and more arduous more than previous.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most frequently grade that has been purchased is 80 </a:t>
                </a:r>
                <a:r>
                  <a:rPr lang="en-US" dirty="0" err="1"/>
                  <a:t>Kpsi</a:t>
                </a:r>
                <a:r>
                  <a:rPr lang="en-US" dirty="0"/>
                  <a:t> SYMS.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From 1997 to 2007, average string length has been increased from 12700 ft to 16960 ft.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D8AE47-DF0C-441B-8228-04BC5EE2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550" y="527125"/>
                <a:ext cx="9348907" cy="4654544"/>
              </a:xfrm>
              <a:prstGeom prst="rect">
                <a:avLst/>
              </a:prstGeom>
              <a:blipFill>
                <a:blip r:embed="rId2"/>
                <a:stretch>
                  <a:fillRect l="-457" t="-654" r="-587" b="-104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DCE77D-6A68-48D2-BAD9-5B363B94A0BA}"/>
              </a:ext>
            </a:extLst>
          </p:cNvPr>
          <p:cNvSpPr/>
          <p:nvPr/>
        </p:nvSpPr>
        <p:spPr>
          <a:xfrm>
            <a:off x="4535090" y="425932"/>
            <a:ext cx="2753706" cy="95201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Corrosion</a:t>
            </a:r>
            <a:endParaRPr lang="fa-I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3EC770-F494-45D2-AB66-BD52C2B40AD5}"/>
              </a:ext>
            </a:extLst>
          </p:cNvPr>
          <p:cNvSpPr/>
          <p:nvPr/>
        </p:nvSpPr>
        <p:spPr>
          <a:xfrm>
            <a:off x="2278829" y="1875020"/>
            <a:ext cx="3302594" cy="1054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Corrosion occurring during storage of the string</a:t>
            </a:r>
            <a:endParaRPr lang="fa-I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FFB1E9-D1ED-4CEC-808B-D7FD5DF7B5D8}"/>
              </a:ext>
            </a:extLst>
          </p:cNvPr>
          <p:cNvSpPr/>
          <p:nvPr/>
        </p:nvSpPr>
        <p:spPr>
          <a:xfrm>
            <a:off x="6610576" y="1875020"/>
            <a:ext cx="3302594" cy="1054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Corrosion due to Acidizing work that has been performed using the string</a:t>
            </a:r>
            <a:endParaRPr lang="fa-I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4D9AC-0FDB-41E8-A0B0-142829C9417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261873" y="2929268"/>
            <a:ext cx="0" cy="78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EE4E513-5AB8-442A-BC4F-B395CEFDBD0D}"/>
              </a:ext>
            </a:extLst>
          </p:cNvPr>
          <p:cNvCxnSpPr>
            <a:cxnSpLocks/>
          </p:cNvCxnSpPr>
          <p:nvPr/>
        </p:nvCxnSpPr>
        <p:spPr>
          <a:xfrm flipH="1">
            <a:off x="7751296" y="3711388"/>
            <a:ext cx="303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B769B1-B784-4054-B055-78D2A877BCF6}"/>
              </a:ext>
            </a:extLst>
          </p:cNvPr>
          <p:cNvCxnSpPr>
            <a:cxnSpLocks/>
          </p:cNvCxnSpPr>
          <p:nvPr/>
        </p:nvCxnSpPr>
        <p:spPr>
          <a:xfrm>
            <a:off x="7751296" y="3711388"/>
            <a:ext cx="0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39F82E-464F-40E1-BCDC-479E09B56EE8}"/>
              </a:ext>
            </a:extLst>
          </p:cNvPr>
          <p:cNvCxnSpPr>
            <a:cxnSpLocks/>
          </p:cNvCxnSpPr>
          <p:nvPr/>
        </p:nvCxnSpPr>
        <p:spPr>
          <a:xfrm>
            <a:off x="10778268" y="3711388"/>
            <a:ext cx="0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672BA0E-D65E-41FA-967C-5A9AE4BB4C96}"/>
              </a:ext>
            </a:extLst>
          </p:cNvPr>
          <p:cNvSpPr/>
          <p:nvPr/>
        </p:nvSpPr>
        <p:spPr>
          <a:xfrm>
            <a:off x="6505892" y="4378356"/>
            <a:ext cx="2490807" cy="12048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The nature of the operation</a:t>
            </a:r>
            <a:endParaRPr lang="fa-I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55AB46-C7EE-487F-B93F-DCE12677EFA5}"/>
              </a:ext>
            </a:extLst>
          </p:cNvPr>
          <p:cNvSpPr txBox="1"/>
          <p:nvPr/>
        </p:nvSpPr>
        <p:spPr>
          <a:xfrm>
            <a:off x="8349938" y="3166439"/>
            <a:ext cx="136447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Influenced By</a:t>
            </a:r>
            <a:endParaRPr lang="fa-IR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20B51F-D438-4C01-95F7-0170EEAC2C4A}"/>
              </a:ext>
            </a:extLst>
          </p:cNvPr>
          <p:cNvSpPr/>
          <p:nvPr/>
        </p:nvSpPr>
        <p:spPr>
          <a:xfrm>
            <a:off x="9532847" y="4378356"/>
            <a:ext cx="2490842" cy="12048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The duration of exposure of the string with the Acid</a:t>
            </a:r>
            <a:endParaRPr lang="fa-IR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87ED7B0-163B-4EDE-B194-C6957B0CD3D8}"/>
              </a:ext>
            </a:extLst>
          </p:cNvPr>
          <p:cNvSpPr/>
          <p:nvPr/>
        </p:nvSpPr>
        <p:spPr>
          <a:xfrm>
            <a:off x="394181" y="4378356"/>
            <a:ext cx="2490807" cy="12048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Abrasive fluids pumped through string</a:t>
            </a:r>
            <a:endParaRPr lang="fa-IR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F44586E-4A47-476C-ACA7-FC766501381D}"/>
              </a:ext>
            </a:extLst>
          </p:cNvPr>
          <p:cNvSpPr/>
          <p:nvPr/>
        </p:nvSpPr>
        <p:spPr>
          <a:xfrm>
            <a:off x="3421136" y="4378356"/>
            <a:ext cx="2490807" cy="12048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The Environment</a:t>
            </a:r>
            <a:endParaRPr lang="fa-IR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66BC17-FAA7-456D-99D7-599DEC659AE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930126" y="2929268"/>
            <a:ext cx="0" cy="78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8B1430-E69E-4D28-8667-C7C291C0A8A8}"/>
              </a:ext>
            </a:extLst>
          </p:cNvPr>
          <p:cNvCxnSpPr>
            <a:cxnSpLocks/>
          </p:cNvCxnSpPr>
          <p:nvPr/>
        </p:nvCxnSpPr>
        <p:spPr>
          <a:xfrm flipH="1">
            <a:off x="1631984" y="3711388"/>
            <a:ext cx="3037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8FE728-8947-4163-AF11-A965167F0BDD}"/>
              </a:ext>
            </a:extLst>
          </p:cNvPr>
          <p:cNvCxnSpPr>
            <a:cxnSpLocks/>
          </p:cNvCxnSpPr>
          <p:nvPr/>
        </p:nvCxnSpPr>
        <p:spPr>
          <a:xfrm>
            <a:off x="4666540" y="3711382"/>
            <a:ext cx="0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272DBE9-C7DF-4821-9FC1-F37D5127FA8E}"/>
              </a:ext>
            </a:extLst>
          </p:cNvPr>
          <p:cNvCxnSpPr>
            <a:cxnSpLocks/>
          </p:cNvCxnSpPr>
          <p:nvPr/>
        </p:nvCxnSpPr>
        <p:spPr>
          <a:xfrm>
            <a:off x="1631984" y="3713175"/>
            <a:ext cx="0" cy="66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D9B4A75-8D95-43AA-B279-B0E4E2FFBDF2}"/>
              </a:ext>
            </a:extLst>
          </p:cNvPr>
          <p:cNvSpPr txBox="1"/>
          <p:nvPr/>
        </p:nvSpPr>
        <p:spPr>
          <a:xfrm>
            <a:off x="2565650" y="3166439"/>
            <a:ext cx="136447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Influenced By</a:t>
            </a:r>
            <a:endParaRPr lang="fa-IR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51F8338-14E3-4897-9562-A4BDA780235A}"/>
              </a:ext>
            </a:extLst>
          </p:cNvPr>
          <p:cNvCxnSpPr>
            <a:cxnSpLocks/>
            <a:stCxn id="2" idx="5"/>
            <a:endCxn id="13" idx="0"/>
          </p:cNvCxnSpPr>
          <p:nvPr/>
        </p:nvCxnSpPr>
        <p:spPr>
          <a:xfrm>
            <a:off x="6885525" y="1238523"/>
            <a:ext cx="1376348" cy="63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28CA71-8A06-444D-B5A8-CFD04EE292D4}"/>
              </a:ext>
            </a:extLst>
          </p:cNvPr>
          <p:cNvCxnSpPr>
            <a:cxnSpLocks/>
            <a:stCxn id="2" idx="3"/>
            <a:endCxn id="12" idx="0"/>
          </p:cNvCxnSpPr>
          <p:nvPr/>
        </p:nvCxnSpPr>
        <p:spPr>
          <a:xfrm flipH="1">
            <a:off x="3930126" y="1238523"/>
            <a:ext cx="1008235" cy="63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B53817-9E00-412D-B537-C8E65BCB66D2}"/>
              </a:ext>
            </a:extLst>
          </p:cNvPr>
          <p:cNvSpPr txBox="1"/>
          <p:nvPr/>
        </p:nvSpPr>
        <p:spPr>
          <a:xfrm>
            <a:off x="1640156" y="1775908"/>
            <a:ext cx="3302594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Offshore locations suffer from this issue more than land based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1 storage corrosion occurred during 11 years on land based locations.</a:t>
            </a:r>
            <a:endParaRPr lang="fa-I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93C47C-F30B-4897-9AFD-00D6A02A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08957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Corrosion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4161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B1AF20D-E301-444F-894E-BFD080856603}"/>
              </a:ext>
            </a:extLst>
          </p:cNvPr>
          <p:cNvSpPr/>
          <p:nvPr/>
        </p:nvSpPr>
        <p:spPr>
          <a:xfrm>
            <a:off x="4203102" y="222129"/>
            <a:ext cx="3785796" cy="10542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Mechanical Damage</a:t>
            </a:r>
            <a:endParaRPr lang="fa-I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A32AD8-29A6-47DA-81E9-FAF8E92B3645}"/>
              </a:ext>
            </a:extLst>
          </p:cNvPr>
          <p:cNvSpPr/>
          <p:nvPr/>
        </p:nvSpPr>
        <p:spPr>
          <a:xfrm>
            <a:off x="2278829" y="1875020"/>
            <a:ext cx="3302594" cy="1054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CT Surface Equipment</a:t>
            </a:r>
            <a:endParaRPr lang="fa-I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057D28-8102-4F3A-870F-642064810C9E}"/>
              </a:ext>
            </a:extLst>
          </p:cNvPr>
          <p:cNvSpPr/>
          <p:nvPr/>
        </p:nvSpPr>
        <p:spPr>
          <a:xfrm>
            <a:off x="6610579" y="1875020"/>
            <a:ext cx="3302594" cy="1054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Damage Caused while RIH/POOH</a:t>
            </a:r>
            <a:endParaRPr lang="fa-I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F1E8F7-8275-43B9-83E8-96583127C18C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3930126" y="1121986"/>
            <a:ext cx="827393" cy="75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F48B4-A2BC-45CB-BB91-B6CDED761B14}"/>
              </a:ext>
            </a:extLst>
          </p:cNvPr>
          <p:cNvCxnSpPr>
            <a:stCxn id="2" idx="5"/>
            <a:endCxn id="4" idx="0"/>
          </p:cNvCxnSpPr>
          <p:nvPr/>
        </p:nvCxnSpPr>
        <p:spPr>
          <a:xfrm>
            <a:off x="7434481" y="1121986"/>
            <a:ext cx="827395" cy="75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C83009-C446-4561-86DB-2005EBFB7E7F}"/>
              </a:ext>
            </a:extLst>
          </p:cNvPr>
          <p:cNvCxnSpPr/>
          <p:nvPr/>
        </p:nvCxnSpPr>
        <p:spPr>
          <a:xfrm>
            <a:off x="1979407" y="2402144"/>
            <a:ext cx="0" cy="334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84BE54-3FA9-41E8-B290-3E6874DEE13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979407" y="2402144"/>
            <a:ext cx="299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A264299-6FBD-405E-8655-F574E563C9EA}"/>
              </a:ext>
            </a:extLst>
          </p:cNvPr>
          <p:cNvSpPr/>
          <p:nvPr/>
        </p:nvSpPr>
        <p:spPr>
          <a:xfrm>
            <a:off x="3022898" y="4313816"/>
            <a:ext cx="1495311" cy="441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Reel</a:t>
            </a:r>
            <a:endParaRPr lang="fa-IR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8B7422-2E30-49AC-A27D-EBD3F18A041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979407" y="4534348"/>
            <a:ext cx="1043491" cy="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9D0FA9B-F41C-4813-95DE-86D8761DE718}"/>
              </a:ext>
            </a:extLst>
          </p:cNvPr>
          <p:cNvSpPr/>
          <p:nvPr/>
        </p:nvSpPr>
        <p:spPr>
          <a:xfrm>
            <a:off x="3022897" y="5515482"/>
            <a:ext cx="1495311" cy="441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Injector</a:t>
            </a:r>
            <a:endParaRPr lang="fa-I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921E97-5F59-4445-A08F-6D9ADF29812E}"/>
              </a:ext>
            </a:extLst>
          </p:cNvPr>
          <p:cNvSpPr/>
          <p:nvPr/>
        </p:nvSpPr>
        <p:spPr>
          <a:xfrm>
            <a:off x="3022897" y="4923218"/>
            <a:ext cx="1495311" cy="441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Gooseneck</a:t>
            </a:r>
            <a:endParaRPr lang="fa-I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73948D-46D6-4A14-A705-06D0C07E93AF}"/>
              </a:ext>
            </a:extLst>
          </p:cNvPr>
          <p:cNvCxnSpPr>
            <a:endCxn id="26" idx="1"/>
          </p:cNvCxnSpPr>
          <p:nvPr/>
        </p:nvCxnSpPr>
        <p:spPr>
          <a:xfrm>
            <a:off x="1979407" y="5143750"/>
            <a:ext cx="1043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A8665C-6AC8-42E8-BFD3-0232C4BB7267}"/>
              </a:ext>
            </a:extLst>
          </p:cNvPr>
          <p:cNvCxnSpPr>
            <a:endCxn id="25" idx="1"/>
          </p:cNvCxnSpPr>
          <p:nvPr/>
        </p:nvCxnSpPr>
        <p:spPr>
          <a:xfrm>
            <a:off x="1979407" y="5736014"/>
            <a:ext cx="1043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C49EC8B-B680-4903-A8FD-93749010B435}"/>
              </a:ext>
            </a:extLst>
          </p:cNvPr>
          <p:cNvSpPr/>
          <p:nvPr/>
        </p:nvSpPr>
        <p:spPr>
          <a:xfrm>
            <a:off x="6428389" y="3682302"/>
            <a:ext cx="2490807" cy="12048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Misuse the Equipment</a:t>
            </a:r>
            <a:endParaRPr lang="fa-IR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817F1A2-0B2D-4103-9145-DDB25307674E}"/>
              </a:ext>
            </a:extLst>
          </p:cNvPr>
          <p:cNvSpPr/>
          <p:nvPr/>
        </p:nvSpPr>
        <p:spPr>
          <a:xfrm>
            <a:off x="6428388" y="5145361"/>
            <a:ext cx="2490807" cy="12048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Mechanical Equipment Failure</a:t>
            </a:r>
            <a:endParaRPr lang="fa-I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31CA2-1D15-4176-B191-70086A2387F7}"/>
              </a:ext>
            </a:extLst>
          </p:cNvPr>
          <p:cNvCxnSpPr>
            <a:cxnSpLocks/>
          </p:cNvCxnSpPr>
          <p:nvPr/>
        </p:nvCxnSpPr>
        <p:spPr>
          <a:xfrm flipV="1">
            <a:off x="5357308" y="2929269"/>
            <a:ext cx="0" cy="281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BB7115-0BF8-4F50-BB2E-B538488D4A4F}"/>
              </a:ext>
            </a:extLst>
          </p:cNvPr>
          <p:cNvCxnSpPr>
            <a:stCxn id="34" idx="1"/>
          </p:cNvCxnSpPr>
          <p:nvPr/>
        </p:nvCxnSpPr>
        <p:spPr>
          <a:xfrm flipH="1">
            <a:off x="5368066" y="5747772"/>
            <a:ext cx="1060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4A08E8-07D1-48C4-871E-25AF43CD40CB}"/>
              </a:ext>
            </a:extLst>
          </p:cNvPr>
          <p:cNvCxnSpPr>
            <a:stCxn id="33" idx="1"/>
          </p:cNvCxnSpPr>
          <p:nvPr/>
        </p:nvCxnSpPr>
        <p:spPr>
          <a:xfrm flipH="1">
            <a:off x="5368066" y="4284713"/>
            <a:ext cx="1060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53F77B-CFBB-4621-B9EE-7174661CB923}"/>
              </a:ext>
            </a:extLst>
          </p:cNvPr>
          <p:cNvSpPr txBox="1"/>
          <p:nvPr/>
        </p:nvSpPr>
        <p:spPr>
          <a:xfrm>
            <a:off x="5337817" y="3399295"/>
            <a:ext cx="114005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Caused by</a:t>
            </a:r>
            <a:endParaRPr lang="fa-I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0E808-450F-4643-8DD4-36DEB07194DC}"/>
              </a:ext>
            </a:extLst>
          </p:cNvPr>
          <p:cNvSpPr txBox="1"/>
          <p:nvPr/>
        </p:nvSpPr>
        <p:spPr>
          <a:xfrm>
            <a:off x="1979407" y="3399295"/>
            <a:ext cx="10663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Stem from</a:t>
            </a:r>
            <a:endParaRPr lang="fa-IR" sz="1400" dirty="0"/>
          </a:p>
        </p:txBody>
      </p:sp>
    </p:spTree>
    <p:extLst>
      <p:ext uri="{BB962C8B-B14F-4D97-AF65-F5344CB8AC3E}">
        <p14:creationId xmlns:p14="http://schemas.microsoft.com/office/powerpoint/2010/main" val="312039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B2B45-8A76-40AB-AA1F-1AC8105035F9}"/>
              </a:ext>
            </a:extLst>
          </p:cNvPr>
          <p:cNvSpPr txBox="1"/>
          <p:nvPr/>
        </p:nvSpPr>
        <p:spPr>
          <a:xfrm>
            <a:off x="1640156" y="1625301"/>
            <a:ext cx="963385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Mechanical damage can cause a reduction in the fatigue life of the Coiled Tubing by %75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proportion of both causes are evenly divided.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Till 2000, %57 of all mechanical dames occurred in CT sizes greater than 1/5”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Since 2000, this proportion raised to %70, so, it mean that %70 of all mechanical damages happened in CT sizes greater than 1/5” .</a:t>
            </a:r>
            <a:endParaRPr lang="fa-I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0EA42C-3258-4882-ABC4-83B0DCC0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44411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Mechanical Damage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5363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1EAE0F-F623-4C83-AA5D-96DA0FAD1F0A}"/>
              </a:ext>
            </a:extLst>
          </p:cNvPr>
          <p:cNvSpPr/>
          <p:nvPr/>
        </p:nvSpPr>
        <p:spPr>
          <a:xfrm>
            <a:off x="4285353" y="223428"/>
            <a:ext cx="3621293" cy="97197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Manufacturing Flaws</a:t>
            </a:r>
            <a:endParaRPr lang="fa-I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7FE1E2-1910-45BA-8A37-1BF47B8647AC}"/>
              </a:ext>
            </a:extLst>
          </p:cNvPr>
          <p:cNvSpPr/>
          <p:nvPr/>
        </p:nvSpPr>
        <p:spPr>
          <a:xfrm>
            <a:off x="2263565" y="1681382"/>
            <a:ext cx="3302594" cy="1054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Tube Manufacturing Process</a:t>
            </a:r>
            <a:endParaRPr lang="fa-I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C5C8F-EE00-40F7-8C67-EECC64F33157}"/>
              </a:ext>
            </a:extLst>
          </p:cNvPr>
          <p:cNvSpPr/>
          <p:nvPr/>
        </p:nvSpPr>
        <p:spPr>
          <a:xfrm>
            <a:off x="6825734" y="1681382"/>
            <a:ext cx="3302594" cy="1054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Steel Manufacturing Process</a:t>
            </a:r>
            <a:endParaRPr lang="fa-I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EC1804-6DDD-49E1-B508-21DFFEED39CC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3914862" y="1053056"/>
            <a:ext cx="900817" cy="62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6E3BA2-6470-40A3-843A-69E5B634BAD8}"/>
              </a:ext>
            </a:extLst>
          </p:cNvPr>
          <p:cNvCxnSpPr>
            <a:stCxn id="2" idx="5"/>
            <a:endCxn id="5" idx="0"/>
          </p:cNvCxnSpPr>
          <p:nvPr/>
        </p:nvCxnSpPr>
        <p:spPr>
          <a:xfrm>
            <a:off x="7376320" y="1053056"/>
            <a:ext cx="1100711" cy="62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0C8009-2248-4BB3-8679-F03E6B67373F}"/>
              </a:ext>
            </a:extLst>
          </p:cNvPr>
          <p:cNvSpPr/>
          <p:nvPr/>
        </p:nvSpPr>
        <p:spPr>
          <a:xfrm>
            <a:off x="4544182" y="3439759"/>
            <a:ext cx="2043953" cy="9719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Inclusions in the Weld</a:t>
            </a:r>
            <a:endParaRPr lang="fa-IR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C5BC50-2CC8-4C9A-9DDF-D5060F463F06}"/>
              </a:ext>
            </a:extLst>
          </p:cNvPr>
          <p:cNvSpPr/>
          <p:nvPr/>
        </p:nvSpPr>
        <p:spPr>
          <a:xfrm>
            <a:off x="1241588" y="3439759"/>
            <a:ext cx="2043953" cy="9719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Lack of Fusion</a:t>
            </a:r>
            <a:endParaRPr lang="fa-I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F4E38D-0C9E-4F3B-A285-6CC70597A683}"/>
              </a:ext>
            </a:extLst>
          </p:cNvPr>
          <p:cNvCxnSpPr>
            <a:cxnSpLocks/>
          </p:cNvCxnSpPr>
          <p:nvPr/>
        </p:nvCxnSpPr>
        <p:spPr>
          <a:xfrm flipH="1">
            <a:off x="2263566" y="3055172"/>
            <a:ext cx="3302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F92D6C-7B14-462E-8E66-D7ED233442AD}"/>
              </a:ext>
            </a:extLst>
          </p:cNvPr>
          <p:cNvCxnSpPr>
            <a:stCxn id="4" idx="2"/>
          </p:cNvCxnSpPr>
          <p:nvPr/>
        </p:nvCxnSpPr>
        <p:spPr>
          <a:xfrm>
            <a:off x="3914862" y="2735630"/>
            <a:ext cx="0" cy="31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DD4ED8-BB66-4046-AA21-6CA13CD482A0}"/>
              </a:ext>
            </a:extLst>
          </p:cNvPr>
          <p:cNvCxnSpPr>
            <a:endCxn id="15" idx="0"/>
          </p:cNvCxnSpPr>
          <p:nvPr/>
        </p:nvCxnSpPr>
        <p:spPr>
          <a:xfrm>
            <a:off x="5566158" y="3055172"/>
            <a:ext cx="1" cy="38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E81C81-B650-43E6-9A68-EF27BE1A8B4A}"/>
              </a:ext>
            </a:extLst>
          </p:cNvPr>
          <p:cNvCxnSpPr>
            <a:endCxn id="16" idx="0"/>
          </p:cNvCxnSpPr>
          <p:nvPr/>
        </p:nvCxnSpPr>
        <p:spPr>
          <a:xfrm>
            <a:off x="2263564" y="3055172"/>
            <a:ext cx="1" cy="38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0219434-BCE4-4534-9170-FCCBC7A3884A}"/>
              </a:ext>
            </a:extLst>
          </p:cNvPr>
          <p:cNvSpPr/>
          <p:nvPr/>
        </p:nvSpPr>
        <p:spPr>
          <a:xfrm>
            <a:off x="6588135" y="4981290"/>
            <a:ext cx="2427706" cy="441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Edge Preparation</a:t>
            </a:r>
            <a:endParaRPr lang="fa-I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C3F58A-E71C-4DB6-8BC2-62F889FB4D75}"/>
              </a:ext>
            </a:extLst>
          </p:cNvPr>
          <p:cNvSpPr/>
          <p:nvPr/>
        </p:nvSpPr>
        <p:spPr>
          <a:xfrm>
            <a:off x="6588135" y="5771385"/>
            <a:ext cx="2427706" cy="441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Dirt in Tube Plant</a:t>
            </a:r>
            <a:endParaRPr lang="fa-IR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755D0-707B-4319-9782-41540106891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566159" y="4411727"/>
            <a:ext cx="0" cy="159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E7E856-62AA-4458-BA45-2C33ECD4A31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566158" y="5201822"/>
            <a:ext cx="1021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497FBA-4116-4261-8E67-91CC22A89A1A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561704" y="5991917"/>
            <a:ext cx="1026431" cy="1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7D41F19-1341-4DA5-9AB4-0246AC77739D}"/>
              </a:ext>
            </a:extLst>
          </p:cNvPr>
          <p:cNvSpPr txBox="1"/>
          <p:nvPr/>
        </p:nvSpPr>
        <p:spPr>
          <a:xfrm>
            <a:off x="5561704" y="4609263"/>
            <a:ext cx="77136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dirty="0"/>
              <a:t>Due to</a:t>
            </a:r>
            <a:endParaRPr lang="fa-IR" sz="1400" dirty="0"/>
          </a:p>
        </p:txBody>
      </p:sp>
    </p:spTree>
    <p:extLst>
      <p:ext uri="{BB962C8B-B14F-4D97-AF65-F5344CB8AC3E}">
        <p14:creationId xmlns:p14="http://schemas.microsoft.com/office/powerpoint/2010/main" val="37373666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250</TotalTime>
  <Words>793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Wingdings 3</vt:lpstr>
      <vt:lpstr>Wisp</vt:lpstr>
      <vt:lpstr>CT Failure Monitoring: A Decade of Experience</vt:lpstr>
      <vt:lpstr>PowerPoint Presentation</vt:lpstr>
      <vt:lpstr>PowerPoint Presentation</vt:lpstr>
      <vt:lpstr>PowerPoint Presentation</vt:lpstr>
      <vt:lpstr>PowerPoint Presentation</vt:lpstr>
      <vt:lpstr>Corrosion</vt:lpstr>
      <vt:lpstr>PowerPoint Presentation</vt:lpstr>
      <vt:lpstr>Mechanical Damage</vt:lpstr>
      <vt:lpstr>PowerPoint Presentation</vt:lpstr>
      <vt:lpstr>CT Wall Thickness</vt:lpstr>
      <vt:lpstr>CT Strength Grade</vt:lpstr>
      <vt:lpstr>CT Diameter</vt:lpstr>
      <vt:lpstr>Land and Offshore</vt:lpstr>
      <vt:lpstr>Fatigue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Failure Monitoring: A Decade of Experience</dc:title>
  <dc:creator>Jalal</dc:creator>
  <cp:lastModifiedBy>Jalal Alali</cp:lastModifiedBy>
  <cp:revision>94</cp:revision>
  <dcterms:created xsi:type="dcterms:W3CDTF">2018-06-07T23:43:56Z</dcterms:created>
  <dcterms:modified xsi:type="dcterms:W3CDTF">2024-02-26T01:06:00Z</dcterms:modified>
</cp:coreProperties>
</file>