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9" r:id="rId5"/>
    <p:sldId id="298" r:id="rId6"/>
    <p:sldId id="337" r:id="rId7"/>
    <p:sldId id="270" r:id="rId8"/>
    <p:sldId id="271" r:id="rId9"/>
    <p:sldId id="272" r:id="rId10"/>
    <p:sldId id="273" r:id="rId11"/>
    <p:sldId id="274" r:id="rId12"/>
    <p:sldId id="275" r:id="rId13"/>
    <p:sldId id="276" r:id="rId14"/>
    <p:sldId id="277" r:id="rId15"/>
    <p:sldId id="338" r:id="rId16"/>
    <p:sldId id="333" r:id="rId17"/>
    <p:sldId id="334" r:id="rId18"/>
    <p:sldId id="283" r:id="rId19"/>
    <p:sldId id="302" r:id="rId20"/>
    <p:sldId id="339" r:id="rId21"/>
    <p:sldId id="293" r:id="rId22"/>
    <p:sldId id="284" r:id="rId23"/>
    <p:sldId id="303" r:id="rId24"/>
    <p:sldId id="285" r:id="rId25"/>
    <p:sldId id="294" r:id="rId26"/>
    <p:sldId id="309" r:id="rId27"/>
    <p:sldId id="295" r:id="rId28"/>
    <p:sldId id="304" r:id="rId29"/>
    <p:sldId id="296" r:id="rId30"/>
    <p:sldId id="306" r:id="rId31"/>
    <p:sldId id="297" r:id="rId32"/>
    <p:sldId id="305" r:id="rId33"/>
    <p:sldId id="299" r:id="rId34"/>
    <p:sldId id="308" r:id="rId35"/>
    <p:sldId id="301" r:id="rId36"/>
    <p:sldId id="310" r:id="rId37"/>
    <p:sldId id="267" r:id="rId38"/>
    <p:sldId id="286" r:id="rId39"/>
    <p:sldId id="340" r:id="rId40"/>
    <p:sldId id="335" r:id="rId41"/>
    <p:sldId id="287" r:id="rId42"/>
    <p:sldId id="341" r:id="rId43"/>
    <p:sldId id="336" r:id="rId44"/>
    <p:sldId id="289" r:id="rId45"/>
    <p:sldId id="343" r:id="rId46"/>
    <p:sldId id="268" r:id="rId47"/>
    <p:sldId id="258" r:id="rId48"/>
    <p:sldId id="313" r:id="rId49"/>
    <p:sldId id="325" r:id="rId50"/>
    <p:sldId id="324" r:id="rId51"/>
    <p:sldId id="316" r:id="rId52"/>
    <p:sldId id="330" r:id="rId53"/>
    <p:sldId id="314" r:id="rId54"/>
    <p:sldId id="329" r:id="rId55"/>
    <p:sldId id="315" r:id="rId56"/>
    <p:sldId id="327" r:id="rId57"/>
    <p:sldId id="326" r:id="rId58"/>
    <p:sldId id="317" r:id="rId59"/>
    <p:sldId id="328" r:id="rId60"/>
    <p:sldId id="318" r:id="rId61"/>
    <p:sldId id="259" r:id="rId62"/>
    <p:sldId id="331" r:id="rId63"/>
    <p:sldId id="332"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20" d="100"/>
          <a:sy n="120" d="100"/>
        </p:scale>
        <p:origin x="11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6623E8-9BE7-4254-830B-BED23C93108A}"/>
              </a:ext>
            </a:extLst>
          </p:cNvPr>
          <p:cNvSpPr>
            <a:spLocks noGrp="1"/>
          </p:cNvSpPr>
          <p:nvPr>
            <p:ph type="ctrTitle"/>
          </p:nvPr>
        </p:nvSpPr>
        <p:spPr>
          <a:xfrm>
            <a:off x="1638300" y="186149"/>
            <a:ext cx="8915399" cy="992393"/>
          </a:xfrm>
        </p:spPr>
        <p:txBody>
          <a:bodyPr>
            <a:normAutofit/>
          </a:bodyPr>
          <a:lstStyle/>
          <a:p>
            <a:pPr algn="ctr" rtl="0"/>
            <a:r>
              <a:rPr lang="en-US" sz="3600" b="1" dirty="0">
                <a:solidFill>
                  <a:schemeClr val="accent4"/>
                </a:solidFill>
              </a:rPr>
              <a:t>Cementing</a:t>
            </a:r>
            <a:endParaRPr lang="fa-IR" sz="3600" b="1" dirty="0">
              <a:solidFill>
                <a:schemeClr val="accent4"/>
              </a:solidFill>
            </a:endParaRPr>
          </a:p>
        </p:txBody>
      </p:sp>
      <p:sp>
        <p:nvSpPr>
          <p:cNvPr id="5" name="Subtitle 4">
            <a:extLst>
              <a:ext uri="{FF2B5EF4-FFF2-40B4-BE49-F238E27FC236}">
                <a16:creationId xmlns:a16="http://schemas.microsoft.com/office/drawing/2014/main" id="{4A172D58-5F18-4580-97EC-333F42201AF6}"/>
              </a:ext>
            </a:extLst>
          </p:cNvPr>
          <p:cNvSpPr>
            <a:spLocks noGrp="1"/>
          </p:cNvSpPr>
          <p:nvPr>
            <p:ph type="subTitle" idx="1"/>
          </p:nvPr>
        </p:nvSpPr>
        <p:spPr>
          <a:xfrm>
            <a:off x="1638300" y="5916706"/>
            <a:ext cx="8915399" cy="460292"/>
          </a:xfrm>
        </p:spPr>
        <p:txBody>
          <a:bodyPr/>
          <a:lstStyle/>
          <a:p>
            <a:pPr algn="ctr"/>
            <a:r>
              <a:rPr lang="en-US" b="1" dirty="0">
                <a:solidFill>
                  <a:schemeClr val="tx1"/>
                </a:solidFill>
              </a:rPr>
              <a:t>Published By: Jalal Al Ali</a:t>
            </a:r>
            <a:endParaRPr lang="fa-IR" b="1" dirty="0">
              <a:solidFill>
                <a:schemeClr val="tx1"/>
              </a:solidFill>
            </a:endParaRPr>
          </a:p>
        </p:txBody>
      </p:sp>
    </p:spTree>
    <p:extLst>
      <p:ext uri="{BB962C8B-B14F-4D97-AF65-F5344CB8AC3E}">
        <p14:creationId xmlns:p14="http://schemas.microsoft.com/office/powerpoint/2010/main" val="102072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a:r>
              <a:rPr lang="en-US" dirty="0"/>
              <a:t>Type “D”</a:t>
            </a:r>
            <a:endParaRPr lang="fa-IR" dirty="0"/>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3693319"/>
          </a:xfrm>
          <a:prstGeom prst="rect">
            <a:avLst/>
          </a:prstGeom>
          <a:noFill/>
        </p:spPr>
        <p:txBody>
          <a:bodyPr wrap="square" rtlCol="1">
            <a:spAutoFit/>
          </a:bodyPr>
          <a:lstStyle/>
          <a:p>
            <a:pPr algn="just"/>
            <a:r>
              <a:rPr lang="en-US" b="1" dirty="0"/>
              <a:t>Class D</a:t>
            </a:r>
          </a:p>
          <a:p>
            <a:pPr algn="just"/>
            <a:r>
              <a:rPr lang="en-US" dirty="0"/>
              <a:t>The product obtained by grinding Portland cement clinker, consisting essentially of hydraulic calcium silicates, usually containing one or more forms of calcium sulfate as an interground additive.</a:t>
            </a:r>
          </a:p>
          <a:p>
            <a:pPr algn="just"/>
            <a:endParaRPr lang="en-US" dirty="0"/>
          </a:p>
          <a:p>
            <a:pPr marL="285750" indent="-285750" algn="just">
              <a:buFontTx/>
              <a:buChar char="-"/>
            </a:pPr>
            <a:r>
              <a:rPr lang="en-US" dirty="0"/>
              <a:t>Further, at the option of the manufacturer, suitable set-modifying agents may be interground or blended during manufacture.</a:t>
            </a:r>
          </a:p>
          <a:p>
            <a:pPr marL="285750" indent="-285750" algn="just">
              <a:buFontTx/>
              <a:buChar char="-"/>
            </a:pPr>
            <a:r>
              <a:rPr lang="en-US" dirty="0"/>
              <a:t>Suitable for use from 6000 to 10000 ft depth.</a:t>
            </a:r>
          </a:p>
          <a:p>
            <a:pPr marL="285750" indent="-285750" algn="just">
              <a:buFontTx/>
              <a:buChar char="-"/>
            </a:pPr>
            <a:r>
              <a:rPr lang="en-US" dirty="0"/>
              <a:t>intended for use under conditions of moderately high temperatures and pressures.</a:t>
            </a:r>
          </a:p>
          <a:p>
            <a:pPr marL="285750" indent="-285750" algn="just">
              <a:buFontTx/>
              <a:buChar char="-"/>
            </a:pPr>
            <a:r>
              <a:rPr lang="en-US" dirty="0"/>
              <a:t>Available in moderate sulfate-resistant (MSR) and high sulfate-resistant (HSR) Grades.</a:t>
            </a:r>
          </a:p>
        </p:txBody>
      </p:sp>
    </p:spTree>
    <p:extLst>
      <p:ext uri="{BB962C8B-B14F-4D97-AF65-F5344CB8AC3E}">
        <p14:creationId xmlns:p14="http://schemas.microsoft.com/office/powerpoint/2010/main" val="428830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a:r>
              <a:rPr lang="en-US" dirty="0"/>
              <a:t>Type “E”</a:t>
            </a:r>
            <a:endParaRPr lang="fa-IR" dirty="0"/>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3693319"/>
          </a:xfrm>
          <a:prstGeom prst="rect">
            <a:avLst/>
          </a:prstGeom>
          <a:noFill/>
        </p:spPr>
        <p:txBody>
          <a:bodyPr wrap="square" rtlCol="1">
            <a:spAutoFit/>
          </a:bodyPr>
          <a:lstStyle/>
          <a:p>
            <a:pPr algn="just"/>
            <a:r>
              <a:rPr lang="en-US" b="1" dirty="0"/>
              <a:t>Class E</a:t>
            </a:r>
          </a:p>
          <a:p>
            <a:pPr algn="just"/>
            <a:r>
              <a:rPr lang="en-US" dirty="0"/>
              <a:t>The product obtained by grinding Portland cement clinker, consisting essentially of hydraulic calcium silicates, usually containing one or more forms of calcium sulfate as an interground additive.</a:t>
            </a:r>
          </a:p>
          <a:p>
            <a:pPr algn="just"/>
            <a:endParaRPr lang="en-US" dirty="0"/>
          </a:p>
          <a:p>
            <a:pPr marL="285750" indent="-285750" algn="just">
              <a:buFontTx/>
              <a:buChar char="-"/>
            </a:pPr>
            <a:r>
              <a:rPr lang="en-US" dirty="0"/>
              <a:t>Further, at the option of the manufacturer, suitable set-modifying agents may be interground or blended during manufacture.</a:t>
            </a:r>
          </a:p>
          <a:p>
            <a:pPr marL="285750" indent="-285750" algn="just">
              <a:buFontTx/>
              <a:buChar char="-"/>
            </a:pPr>
            <a:r>
              <a:rPr lang="en-US" dirty="0"/>
              <a:t>Suitable for use from 10000 to 14000 ft depth.</a:t>
            </a:r>
          </a:p>
          <a:p>
            <a:pPr marL="285750" indent="-285750" algn="just">
              <a:buFontTx/>
              <a:buChar char="-"/>
            </a:pPr>
            <a:r>
              <a:rPr lang="en-US" dirty="0"/>
              <a:t>intended for use under conditions of high temperatures and pressures.</a:t>
            </a:r>
          </a:p>
          <a:p>
            <a:pPr marL="285750" indent="-285750" algn="just">
              <a:buFontTx/>
              <a:buChar char="-"/>
            </a:pPr>
            <a:r>
              <a:rPr lang="en-US" dirty="0"/>
              <a:t>Available in moderate sulfate-resistant (MSR) and high sulfate-resistant (HSR) Grades.</a:t>
            </a:r>
          </a:p>
        </p:txBody>
      </p:sp>
    </p:spTree>
    <p:extLst>
      <p:ext uri="{BB962C8B-B14F-4D97-AF65-F5344CB8AC3E}">
        <p14:creationId xmlns:p14="http://schemas.microsoft.com/office/powerpoint/2010/main" val="294324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a:r>
              <a:rPr lang="en-US" dirty="0"/>
              <a:t>Type “F”</a:t>
            </a:r>
            <a:endParaRPr lang="fa-IR" dirty="0"/>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3693319"/>
          </a:xfrm>
          <a:prstGeom prst="rect">
            <a:avLst/>
          </a:prstGeom>
          <a:noFill/>
        </p:spPr>
        <p:txBody>
          <a:bodyPr wrap="square" rtlCol="1">
            <a:spAutoFit/>
          </a:bodyPr>
          <a:lstStyle/>
          <a:p>
            <a:pPr algn="just"/>
            <a:r>
              <a:rPr lang="en-US" b="1" dirty="0"/>
              <a:t>Class F</a:t>
            </a:r>
          </a:p>
          <a:p>
            <a:pPr algn="just"/>
            <a:r>
              <a:rPr lang="en-US" dirty="0"/>
              <a:t>The product obtained by grinding Portland cement clinker, consisting essentially of hydraulic calcium silicates, usually containing one or more forms of calcium sulfate as an interground additive.</a:t>
            </a:r>
          </a:p>
          <a:p>
            <a:pPr algn="just"/>
            <a:endParaRPr lang="en-US" dirty="0"/>
          </a:p>
          <a:p>
            <a:pPr marL="285750" indent="-285750" algn="just">
              <a:buFontTx/>
              <a:buChar char="-"/>
            </a:pPr>
            <a:r>
              <a:rPr lang="en-US" dirty="0"/>
              <a:t>Further, at the option of the manufacturer, suitable set-modifying agents may be interground or blended during manufacture.</a:t>
            </a:r>
          </a:p>
          <a:p>
            <a:pPr marL="285750" indent="-285750" algn="just">
              <a:buFontTx/>
              <a:buChar char="-"/>
            </a:pPr>
            <a:r>
              <a:rPr lang="en-US" dirty="0"/>
              <a:t> Suitable for use from 10000 to 16000 ft depth.</a:t>
            </a:r>
          </a:p>
          <a:p>
            <a:pPr marL="285750" indent="-285750" algn="just">
              <a:buFontTx/>
              <a:buChar char="-"/>
            </a:pPr>
            <a:r>
              <a:rPr lang="en-US" dirty="0"/>
              <a:t>intended for use under conditions of extremely high temperatures and pressures.</a:t>
            </a:r>
          </a:p>
          <a:p>
            <a:pPr marL="285750" indent="-285750" algn="just">
              <a:buFontTx/>
              <a:buChar char="-"/>
            </a:pPr>
            <a:r>
              <a:rPr lang="en-US" dirty="0"/>
              <a:t>Available in moderate sulfate-resistant (MSR) and high sulfate-resistant (HSR) Grades.</a:t>
            </a:r>
          </a:p>
        </p:txBody>
      </p:sp>
    </p:spTree>
    <p:extLst>
      <p:ext uri="{BB962C8B-B14F-4D97-AF65-F5344CB8AC3E}">
        <p14:creationId xmlns:p14="http://schemas.microsoft.com/office/powerpoint/2010/main" val="2863034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a:r>
              <a:rPr lang="en-US" dirty="0"/>
              <a:t>Type “G”</a:t>
            </a:r>
            <a:endParaRPr lang="fa-IR" dirty="0"/>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3693319"/>
          </a:xfrm>
          <a:prstGeom prst="rect">
            <a:avLst/>
          </a:prstGeom>
          <a:noFill/>
        </p:spPr>
        <p:txBody>
          <a:bodyPr wrap="square" rtlCol="1">
            <a:spAutoFit/>
          </a:bodyPr>
          <a:lstStyle/>
          <a:p>
            <a:pPr algn="just"/>
            <a:r>
              <a:rPr lang="en-US" b="1" dirty="0"/>
              <a:t>Class G</a:t>
            </a:r>
          </a:p>
          <a:p>
            <a:pPr algn="just"/>
            <a:r>
              <a:rPr lang="en-US" dirty="0"/>
              <a:t>The product obtained by grinding Portland cement clinker, consisting essentially of hydraulic calcium silicates, usually containing one or more forms of calcium sulfate as an interground additive.</a:t>
            </a:r>
          </a:p>
          <a:p>
            <a:pPr algn="just"/>
            <a:endParaRPr lang="en-US" dirty="0"/>
          </a:p>
          <a:p>
            <a:pPr marL="285750" indent="-285750" algn="just">
              <a:buFontTx/>
              <a:buChar char="-"/>
            </a:pPr>
            <a:r>
              <a:rPr lang="en-US" dirty="0"/>
              <a:t>No additives other than calcium sulfate or water, or both, shall be interground or blended with the clinker during manufacture of Class G well cement.</a:t>
            </a:r>
          </a:p>
          <a:p>
            <a:pPr marL="285750" indent="-285750" algn="just">
              <a:buFontTx/>
              <a:buChar char="-"/>
            </a:pPr>
            <a:r>
              <a:rPr lang="en-US" dirty="0"/>
              <a:t>Suitable for use from  surface to 8000 ft depth.</a:t>
            </a:r>
          </a:p>
          <a:p>
            <a:pPr marL="285750" indent="-285750" algn="just">
              <a:buFontTx/>
              <a:buChar char="-"/>
            </a:pPr>
            <a:r>
              <a:rPr lang="en-US" dirty="0"/>
              <a:t>intended for use as a basic well cement.</a:t>
            </a:r>
          </a:p>
          <a:p>
            <a:pPr marL="285750" indent="-285750" algn="just">
              <a:buFontTx/>
              <a:buChar char="-"/>
            </a:pPr>
            <a:r>
              <a:rPr lang="en-US" dirty="0"/>
              <a:t>Available in moderate sulfate-resistant (MSR) and high sulfate-resistant (HSR) Grades.</a:t>
            </a:r>
          </a:p>
        </p:txBody>
      </p:sp>
    </p:spTree>
    <p:extLst>
      <p:ext uri="{BB962C8B-B14F-4D97-AF65-F5344CB8AC3E}">
        <p14:creationId xmlns:p14="http://schemas.microsoft.com/office/powerpoint/2010/main" val="3186207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a:r>
              <a:rPr lang="en-US" dirty="0"/>
              <a:t>Type “H”</a:t>
            </a:r>
            <a:endParaRPr lang="fa-IR" dirty="0"/>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3693319"/>
          </a:xfrm>
          <a:prstGeom prst="rect">
            <a:avLst/>
          </a:prstGeom>
          <a:noFill/>
        </p:spPr>
        <p:txBody>
          <a:bodyPr wrap="square" rtlCol="1">
            <a:spAutoFit/>
          </a:bodyPr>
          <a:lstStyle/>
          <a:p>
            <a:pPr algn="just"/>
            <a:r>
              <a:rPr lang="en-US" b="1" dirty="0"/>
              <a:t>Class H</a:t>
            </a:r>
          </a:p>
          <a:p>
            <a:pPr algn="just"/>
            <a:r>
              <a:rPr lang="en-US" dirty="0"/>
              <a:t>The product obtained by grinding Portland cement clinker, consisting essentially of hydraulic calcium silicates, usually containing one or more forms of calcium sulfate as an interground additive.</a:t>
            </a:r>
          </a:p>
          <a:p>
            <a:pPr algn="just"/>
            <a:endParaRPr lang="en-US" dirty="0"/>
          </a:p>
          <a:p>
            <a:pPr marL="285750" indent="-285750" algn="just">
              <a:buFontTx/>
              <a:buChar char="-"/>
            </a:pPr>
            <a:r>
              <a:rPr lang="en-US" dirty="0"/>
              <a:t>No additives other than calcium sulfate or water, or both, shall be interground or blended with the clinker during manufacture of Class H well Cement.</a:t>
            </a:r>
          </a:p>
          <a:p>
            <a:pPr marL="285750" indent="-285750" algn="just">
              <a:buFontTx/>
              <a:buChar char="-"/>
            </a:pPr>
            <a:r>
              <a:rPr lang="en-US" dirty="0"/>
              <a:t>Suitable for use from surface to 8000 ft depth.</a:t>
            </a:r>
          </a:p>
          <a:p>
            <a:pPr marL="285750" indent="-285750" algn="just">
              <a:buFontTx/>
              <a:buChar char="-"/>
            </a:pPr>
            <a:r>
              <a:rPr lang="en-US" dirty="0"/>
              <a:t>intended for use as a basic well cement.</a:t>
            </a:r>
          </a:p>
          <a:p>
            <a:pPr marL="285750" indent="-285750" algn="just">
              <a:buFontTx/>
              <a:buChar char="-"/>
            </a:pPr>
            <a:r>
              <a:rPr lang="en-US" dirty="0"/>
              <a:t>Available in moderate sulfate-resistant (MSR) and high sulfate-resistant (HSR) Grades.</a:t>
            </a:r>
            <a:endParaRPr lang="fa-IR" dirty="0"/>
          </a:p>
        </p:txBody>
      </p:sp>
    </p:spTree>
    <p:extLst>
      <p:ext uri="{BB962C8B-B14F-4D97-AF65-F5344CB8AC3E}">
        <p14:creationId xmlns:p14="http://schemas.microsoft.com/office/powerpoint/2010/main" val="966837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9A1F70-0465-46FD-BDB6-AD6BAD56B7E6}"/>
              </a:ext>
            </a:extLst>
          </p:cNvPr>
          <p:cNvSpPr txBox="1"/>
          <p:nvPr/>
        </p:nvSpPr>
        <p:spPr>
          <a:xfrm>
            <a:off x="2211079" y="1785766"/>
            <a:ext cx="7769840" cy="1477328"/>
          </a:xfrm>
          <a:prstGeom prst="rect">
            <a:avLst/>
          </a:prstGeom>
          <a:noFill/>
        </p:spPr>
        <p:txBody>
          <a:bodyPr wrap="square" rtlCol="1">
            <a:spAutoFit/>
          </a:bodyPr>
          <a:lstStyle/>
          <a:p>
            <a:pPr marL="285750" indent="-285750">
              <a:buFont typeface="Arial" panose="020B0604020202020204" pitchFamily="34" charset="0"/>
              <a:buChar char="•"/>
            </a:pPr>
            <a:r>
              <a:rPr lang="en-US" dirty="0"/>
              <a:t>The majority of Oilwell cements are Class G and Class H.</a:t>
            </a:r>
          </a:p>
          <a:p>
            <a:pPr marL="285750" indent="-285750">
              <a:buFont typeface="Arial" panose="020B0604020202020204" pitchFamily="34" charset="0"/>
              <a:buChar char="•"/>
            </a:pPr>
            <a:r>
              <a:rPr lang="en-US" dirty="0"/>
              <a:t>Using G Class is more general.</a:t>
            </a:r>
          </a:p>
          <a:p>
            <a:pPr marL="285750" indent="-285750">
              <a:buFont typeface="Arial" panose="020B0604020202020204" pitchFamily="34" charset="0"/>
              <a:buChar char="•"/>
            </a:pPr>
            <a:r>
              <a:rPr lang="en-US" dirty="0"/>
              <a:t>H Class has bigger grains than G Class.</a:t>
            </a:r>
          </a:p>
          <a:p>
            <a:pPr marL="285750" indent="-285750">
              <a:buFont typeface="Arial" panose="020B0604020202020204" pitchFamily="34" charset="0"/>
              <a:buChar char="•"/>
            </a:pPr>
            <a:r>
              <a:rPr lang="en-US" dirty="0"/>
              <a:t>H Class is more suitable to use in deep wells because it is more compatible with “Retarders”.</a:t>
            </a:r>
          </a:p>
        </p:txBody>
      </p:sp>
      <p:sp>
        <p:nvSpPr>
          <p:cNvPr id="4" name="Title 1">
            <a:extLst>
              <a:ext uri="{FF2B5EF4-FFF2-40B4-BE49-F238E27FC236}">
                <a16:creationId xmlns:a16="http://schemas.microsoft.com/office/drawing/2014/main" id="{8E0C47A3-F872-4488-8A1B-77F6B460A671}"/>
              </a:ext>
            </a:extLst>
          </p:cNvPr>
          <p:cNvSpPr txBox="1">
            <a:spLocks/>
          </p:cNvSpPr>
          <p:nvPr/>
        </p:nvSpPr>
        <p:spPr>
          <a:xfrm>
            <a:off x="1640156" y="495018"/>
            <a:ext cx="8911687" cy="1280890"/>
          </a:xfrm>
          <a:prstGeom prst="rect">
            <a:avLst/>
          </a:prstGeom>
        </p:spPr>
        <p:txBody>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rtl="0"/>
            <a:endParaRPr lang="fa-IR" dirty="0"/>
          </a:p>
        </p:txBody>
      </p:sp>
      <p:sp>
        <p:nvSpPr>
          <p:cNvPr id="2" name="Title 1">
            <a:extLst>
              <a:ext uri="{FF2B5EF4-FFF2-40B4-BE49-F238E27FC236}">
                <a16:creationId xmlns:a16="http://schemas.microsoft.com/office/drawing/2014/main" id="{70DC1EE3-77FC-4E89-802F-72E03A7DD5CD}"/>
              </a:ext>
            </a:extLst>
          </p:cNvPr>
          <p:cNvSpPr>
            <a:spLocks noGrp="1"/>
          </p:cNvSpPr>
          <p:nvPr>
            <p:ph type="title"/>
          </p:nvPr>
        </p:nvSpPr>
        <p:spPr>
          <a:xfrm>
            <a:off x="1640155" y="504876"/>
            <a:ext cx="8911687" cy="1280890"/>
          </a:xfrm>
        </p:spPr>
        <p:txBody>
          <a:bodyPr/>
          <a:lstStyle/>
          <a:p>
            <a:pPr algn="ctr" rtl="0"/>
            <a:r>
              <a:rPr lang="en-US" dirty="0"/>
              <a:t>Notes on G and H Class Cements</a:t>
            </a:r>
            <a:br>
              <a:rPr lang="fa-IR" dirty="0"/>
            </a:br>
            <a:endParaRPr lang="fa-IR" dirty="0"/>
          </a:p>
        </p:txBody>
      </p:sp>
    </p:spTree>
    <p:extLst>
      <p:ext uri="{BB962C8B-B14F-4D97-AF65-F5344CB8AC3E}">
        <p14:creationId xmlns:p14="http://schemas.microsoft.com/office/powerpoint/2010/main" val="716961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A65A-E310-40C9-9E89-FB7904A7B862}"/>
              </a:ext>
            </a:extLst>
          </p:cNvPr>
          <p:cNvSpPr>
            <a:spLocks noGrp="1"/>
          </p:cNvSpPr>
          <p:nvPr>
            <p:ph type="title"/>
          </p:nvPr>
        </p:nvSpPr>
        <p:spPr>
          <a:xfrm>
            <a:off x="1640155" y="484256"/>
            <a:ext cx="8911687" cy="1280890"/>
          </a:xfrm>
        </p:spPr>
        <p:txBody>
          <a:bodyPr/>
          <a:lstStyle/>
          <a:p>
            <a:pPr algn="ctr"/>
            <a:r>
              <a:rPr lang="en-US" dirty="0"/>
              <a:t>Chemical Requirements</a:t>
            </a:r>
            <a:endParaRPr lang="fa-IR" dirty="0"/>
          </a:p>
        </p:txBody>
      </p:sp>
      <p:pic>
        <p:nvPicPr>
          <p:cNvPr id="5" name="Picture 4">
            <a:extLst>
              <a:ext uri="{FF2B5EF4-FFF2-40B4-BE49-F238E27FC236}">
                <a16:creationId xmlns:a16="http://schemas.microsoft.com/office/drawing/2014/main" id="{F9D9C75E-FA48-477F-AFAC-FDB4EB2C6591}"/>
              </a:ext>
            </a:extLst>
          </p:cNvPr>
          <p:cNvPicPr>
            <a:picLocks noChangeAspect="1"/>
          </p:cNvPicPr>
          <p:nvPr/>
        </p:nvPicPr>
        <p:blipFill>
          <a:blip r:embed="rId2"/>
          <a:stretch>
            <a:fillRect/>
          </a:stretch>
        </p:blipFill>
        <p:spPr>
          <a:xfrm>
            <a:off x="3227472" y="1499795"/>
            <a:ext cx="5737056" cy="5181857"/>
          </a:xfrm>
          <a:prstGeom prst="rect">
            <a:avLst/>
          </a:prstGeom>
        </p:spPr>
      </p:pic>
    </p:spTree>
    <p:extLst>
      <p:ext uri="{BB962C8B-B14F-4D97-AF65-F5344CB8AC3E}">
        <p14:creationId xmlns:p14="http://schemas.microsoft.com/office/powerpoint/2010/main" val="3755255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A65A-E310-40C9-9E89-FB7904A7B862}"/>
              </a:ext>
            </a:extLst>
          </p:cNvPr>
          <p:cNvSpPr>
            <a:spLocks noGrp="1"/>
          </p:cNvSpPr>
          <p:nvPr>
            <p:ph type="title"/>
          </p:nvPr>
        </p:nvSpPr>
        <p:spPr>
          <a:xfrm>
            <a:off x="1640155" y="495014"/>
            <a:ext cx="8911687" cy="1280890"/>
          </a:xfrm>
        </p:spPr>
        <p:txBody>
          <a:bodyPr/>
          <a:lstStyle/>
          <a:p>
            <a:pPr algn="ctr"/>
            <a:r>
              <a:rPr lang="en-US" dirty="0"/>
              <a:t>Physical and Performance Requirements</a:t>
            </a:r>
            <a:endParaRPr lang="fa-IR" dirty="0"/>
          </a:p>
        </p:txBody>
      </p:sp>
      <p:pic>
        <p:nvPicPr>
          <p:cNvPr id="3" name="Picture 2">
            <a:extLst>
              <a:ext uri="{FF2B5EF4-FFF2-40B4-BE49-F238E27FC236}">
                <a16:creationId xmlns:a16="http://schemas.microsoft.com/office/drawing/2014/main" id="{65C8EAFD-75CD-4361-BC13-9347AAC4ABE6}"/>
              </a:ext>
            </a:extLst>
          </p:cNvPr>
          <p:cNvPicPr>
            <a:picLocks noChangeAspect="1"/>
          </p:cNvPicPr>
          <p:nvPr/>
        </p:nvPicPr>
        <p:blipFill>
          <a:blip r:embed="rId2"/>
          <a:stretch>
            <a:fillRect/>
          </a:stretch>
        </p:blipFill>
        <p:spPr>
          <a:xfrm>
            <a:off x="3076573" y="1872726"/>
            <a:ext cx="6038850" cy="4818529"/>
          </a:xfrm>
          <a:prstGeom prst="rect">
            <a:avLst/>
          </a:prstGeom>
        </p:spPr>
      </p:pic>
    </p:spTree>
    <p:extLst>
      <p:ext uri="{BB962C8B-B14F-4D97-AF65-F5344CB8AC3E}">
        <p14:creationId xmlns:p14="http://schemas.microsoft.com/office/powerpoint/2010/main" val="2125666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5" y="484261"/>
            <a:ext cx="8911687" cy="1280890"/>
          </a:xfrm>
        </p:spPr>
        <p:txBody>
          <a:bodyPr/>
          <a:lstStyle/>
          <a:p>
            <a:pPr algn="ctr" rtl="0"/>
            <a:r>
              <a:rPr lang="en-US" dirty="0"/>
              <a:t>Pozzolan/Portland (</a:t>
            </a:r>
            <a:r>
              <a:rPr lang="en-US" dirty="0" err="1"/>
              <a:t>Pozmix</a:t>
            </a:r>
            <a:r>
              <a:rPr lang="en-US" dirty="0"/>
              <a:t>) Cement</a:t>
            </a:r>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2862322"/>
          </a:xfrm>
          <a:prstGeom prst="rect">
            <a:avLst/>
          </a:prstGeom>
          <a:noFill/>
        </p:spPr>
        <p:txBody>
          <a:bodyPr wrap="square" rtlCol="1">
            <a:spAutoFit/>
          </a:bodyPr>
          <a:lstStyle/>
          <a:p>
            <a:pPr marL="285750" indent="-285750" algn="just">
              <a:buFont typeface="Arial" panose="020B0604020202020204" pitchFamily="34" charset="0"/>
              <a:buChar char="•"/>
            </a:pPr>
            <a:r>
              <a:rPr lang="en-US" dirty="0"/>
              <a:t>Pozzolanic materials are often dry blended with Portland cements including API, ISO, or ASTM cements to produce “lightweight” (low-density) slurries for well cementing applications.</a:t>
            </a:r>
          </a:p>
          <a:p>
            <a:pPr marL="285750" indent="-285750" algn="just">
              <a:buFontTx/>
              <a:buChar char="-"/>
            </a:pPr>
            <a:r>
              <a:rPr lang="en-US" dirty="0"/>
              <a:t>Typically, pozzolanic materials are categorized as natural or artificial and can be either processed or unprocessed.</a:t>
            </a:r>
          </a:p>
          <a:p>
            <a:pPr marL="285750" indent="-285750" algn="just">
              <a:buFontTx/>
              <a:buChar char="-"/>
            </a:pPr>
            <a:r>
              <a:rPr lang="en-US" dirty="0"/>
              <a:t>Pozzolanic materials are dry blended with Portland cements to produce “lightweight” (low-density) slurries for well cementing applications.</a:t>
            </a:r>
          </a:p>
          <a:p>
            <a:pPr marL="285750" indent="-285750" algn="just">
              <a:buFontTx/>
              <a:buChar char="-"/>
            </a:pPr>
            <a:r>
              <a:rPr lang="en-US" dirty="0"/>
              <a:t>The most common sources of natural pozzolanic materials are volcanic materials and diatomaceous earth. </a:t>
            </a:r>
          </a:p>
        </p:txBody>
      </p:sp>
    </p:spTree>
    <p:extLst>
      <p:ext uri="{BB962C8B-B14F-4D97-AF65-F5344CB8AC3E}">
        <p14:creationId xmlns:p14="http://schemas.microsoft.com/office/powerpoint/2010/main" val="3373585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5" y="484261"/>
            <a:ext cx="8911687" cy="1280890"/>
          </a:xfrm>
        </p:spPr>
        <p:txBody>
          <a:bodyPr/>
          <a:lstStyle/>
          <a:p>
            <a:pPr algn="ctr" rtl="0"/>
            <a:r>
              <a:rPr lang="en-US" dirty="0"/>
              <a:t>Pozzolan/Portland (</a:t>
            </a:r>
            <a:r>
              <a:rPr lang="en-US" dirty="0" err="1"/>
              <a:t>Pozmix</a:t>
            </a:r>
            <a:r>
              <a:rPr lang="en-US" dirty="0"/>
              <a:t>) Cement</a:t>
            </a:r>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3693319"/>
          </a:xfrm>
          <a:prstGeom prst="rect">
            <a:avLst/>
          </a:prstGeom>
          <a:noFill/>
        </p:spPr>
        <p:txBody>
          <a:bodyPr wrap="square" rtlCol="1">
            <a:spAutoFit/>
          </a:bodyPr>
          <a:lstStyle/>
          <a:p>
            <a:pPr marL="285750" indent="-285750" algn="just">
              <a:buFontTx/>
              <a:buChar char="-"/>
            </a:pPr>
            <a:r>
              <a:rPr lang="en-US" dirty="0"/>
              <a:t>Artificial pozzolanic materials are produced by partially calcining natural materials such as clays, shales, and certain siliceous rocks, or are more usually obtained as an industrial byproduct.</a:t>
            </a:r>
          </a:p>
          <a:p>
            <a:pPr marL="285750" indent="-285750" algn="just">
              <a:buFontTx/>
              <a:buChar char="-"/>
            </a:pPr>
            <a:r>
              <a:rPr lang="en-US" dirty="0"/>
              <a:t>Artificial pozzolanic materials include metakaolin, fly ash, </a:t>
            </a:r>
            <a:r>
              <a:rPr lang="en-US" dirty="0" err="1"/>
              <a:t>microsilica</a:t>
            </a:r>
            <a:r>
              <a:rPr lang="en-US" dirty="0"/>
              <a:t> (silica fume), and ground granulated blast-furnace slag.</a:t>
            </a:r>
          </a:p>
          <a:p>
            <a:pPr marL="285750" indent="-285750" algn="just">
              <a:buFontTx/>
              <a:buChar char="-"/>
            </a:pPr>
            <a:r>
              <a:rPr lang="en-US" dirty="0"/>
              <a:t>Diatomaceous earth is composed of diatom fossil remains consisting of opaline silica.</a:t>
            </a:r>
          </a:p>
          <a:p>
            <a:pPr marL="285750" indent="-285750" algn="just">
              <a:buFontTx/>
              <a:buChar char="-"/>
            </a:pPr>
            <a:r>
              <a:rPr lang="en-US" dirty="0"/>
              <a:t>the addition of pozzolanic materials to cements (API, ISO, or ASTM (Portland)) reduces permeability and protects cement from chemical attack by corrosive formation waters with the buffered pH found in CO2 injection zones.</a:t>
            </a:r>
          </a:p>
          <a:p>
            <a:pPr marL="285750" indent="-285750" algn="just">
              <a:buFontTx/>
              <a:buChar char="-"/>
            </a:pPr>
            <a:r>
              <a:rPr lang="en-US" dirty="0"/>
              <a:t>pozzolanic materials also can reduce the effect of sulfate attack, dependent on the slurry design.</a:t>
            </a:r>
          </a:p>
        </p:txBody>
      </p:sp>
    </p:spTree>
    <p:extLst>
      <p:ext uri="{BB962C8B-B14F-4D97-AF65-F5344CB8AC3E}">
        <p14:creationId xmlns:p14="http://schemas.microsoft.com/office/powerpoint/2010/main" val="301374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B49385-B303-4DB1-B4E4-889605BC75E1}"/>
              </a:ext>
            </a:extLst>
          </p:cNvPr>
          <p:cNvSpPr>
            <a:spLocks noGrp="1"/>
          </p:cNvSpPr>
          <p:nvPr>
            <p:ph type="title"/>
          </p:nvPr>
        </p:nvSpPr>
        <p:spPr>
          <a:xfrm>
            <a:off x="1640155" y="548806"/>
            <a:ext cx="8911687" cy="688323"/>
          </a:xfrm>
        </p:spPr>
        <p:txBody>
          <a:bodyPr/>
          <a:lstStyle/>
          <a:p>
            <a:pPr algn="ctr"/>
            <a:r>
              <a:rPr lang="en-US" dirty="0">
                <a:latin typeface="Calibri" panose="020F0502020204030204" pitchFamily="34" charset="0"/>
                <a:cs typeface="Calibri" panose="020F0502020204030204" pitchFamily="34" charset="0"/>
              </a:rPr>
              <a:t>Contents</a:t>
            </a:r>
            <a:endParaRPr lang="fa-IR"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86DE87A-E18F-4DAC-9E6D-83AB52FD4E7D}"/>
              </a:ext>
            </a:extLst>
          </p:cNvPr>
          <p:cNvSpPr txBox="1"/>
          <p:nvPr/>
        </p:nvSpPr>
        <p:spPr>
          <a:xfrm>
            <a:off x="2379398" y="1839558"/>
            <a:ext cx="7433203" cy="1754326"/>
          </a:xfrm>
          <a:prstGeom prst="rect">
            <a:avLst/>
          </a:prstGeom>
          <a:noFill/>
        </p:spPr>
        <p:txBody>
          <a:bodyPr wrap="square" rtlCol="1">
            <a:spAutoFit/>
          </a:bodyPr>
          <a:lstStyle/>
          <a:p>
            <a:pPr marL="342900" indent="-342900" algn="just">
              <a:buAutoNum type="arabicPeriod"/>
            </a:pPr>
            <a:r>
              <a:rPr lang="en-US" dirty="0"/>
              <a:t>Portland Cement Composition</a:t>
            </a:r>
          </a:p>
          <a:p>
            <a:pPr marL="342900" indent="-342900" algn="just">
              <a:buAutoNum type="arabicPeriod"/>
            </a:pPr>
            <a:r>
              <a:rPr lang="en-US" dirty="0"/>
              <a:t>Cement Testing</a:t>
            </a:r>
          </a:p>
          <a:p>
            <a:pPr marL="342900" indent="-342900" algn="just">
              <a:buAutoNum type="arabicPeriod"/>
            </a:pPr>
            <a:r>
              <a:rPr lang="en-US" dirty="0"/>
              <a:t>Standard and Nonstandard Drilling Cements</a:t>
            </a:r>
          </a:p>
          <a:p>
            <a:pPr marL="342900" indent="-342900" algn="just">
              <a:buAutoNum type="arabicPeriod"/>
            </a:pPr>
            <a:r>
              <a:rPr lang="en-US" dirty="0"/>
              <a:t>Cement Additives</a:t>
            </a:r>
          </a:p>
          <a:p>
            <a:pPr marL="342900" indent="-342900" algn="just">
              <a:buAutoNum type="arabicPeriod"/>
            </a:pPr>
            <a:r>
              <a:rPr lang="en-US" dirty="0"/>
              <a:t>Cement Placement Techniques</a:t>
            </a:r>
          </a:p>
          <a:p>
            <a:pPr marL="342900" indent="-342900" algn="just">
              <a:buAutoNum type="arabicPeriod"/>
            </a:pPr>
            <a:r>
              <a:rPr lang="en-US" dirty="0"/>
              <a:t>Well Parameters Affecting Cement Design and Operations</a:t>
            </a:r>
          </a:p>
        </p:txBody>
      </p:sp>
    </p:spTree>
    <p:extLst>
      <p:ext uri="{BB962C8B-B14F-4D97-AF65-F5344CB8AC3E}">
        <p14:creationId xmlns:p14="http://schemas.microsoft.com/office/powerpoint/2010/main" val="3758191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5" y="484261"/>
            <a:ext cx="8911687" cy="1280890"/>
          </a:xfrm>
        </p:spPr>
        <p:txBody>
          <a:bodyPr/>
          <a:lstStyle/>
          <a:p>
            <a:pPr algn="ctr" rtl="0"/>
            <a:r>
              <a:rPr lang="en-US" dirty="0"/>
              <a:t>Pozzolan/Portland (</a:t>
            </a:r>
            <a:r>
              <a:rPr lang="en-US" dirty="0" err="1"/>
              <a:t>Pozmix</a:t>
            </a:r>
            <a:r>
              <a:rPr lang="en-US" dirty="0"/>
              <a:t>) Cement</a:t>
            </a:r>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2031325"/>
          </a:xfrm>
          <a:prstGeom prst="rect">
            <a:avLst/>
          </a:prstGeom>
          <a:noFill/>
        </p:spPr>
        <p:txBody>
          <a:bodyPr wrap="square" rtlCol="1">
            <a:spAutoFit/>
          </a:bodyPr>
          <a:lstStyle/>
          <a:p>
            <a:pPr marL="285750" indent="-285750" algn="just">
              <a:buFontTx/>
              <a:buChar char="-"/>
            </a:pPr>
            <a:r>
              <a:rPr lang="en-US" dirty="0"/>
              <a:t>the addition of pozzolanic materials to cements reduces permeability and protects cement from chemical attack by corrosive formation waters with the buffered pH found in CO2 injection zones.</a:t>
            </a:r>
          </a:p>
          <a:p>
            <a:pPr marL="285750" indent="-285750" algn="just">
              <a:buFontTx/>
              <a:buChar char="-"/>
            </a:pPr>
            <a:r>
              <a:rPr lang="en-US" dirty="0"/>
              <a:t>In most cases, pozzolanic materials also can reduce the effect of sulfate attack, though this is somewhat dependent on the slurry design.</a:t>
            </a:r>
          </a:p>
        </p:txBody>
      </p:sp>
    </p:spTree>
    <p:extLst>
      <p:ext uri="{BB962C8B-B14F-4D97-AF65-F5344CB8AC3E}">
        <p14:creationId xmlns:p14="http://schemas.microsoft.com/office/powerpoint/2010/main" val="2800228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rtl="0"/>
            <a:r>
              <a:rPr lang="en-US" dirty="0"/>
              <a:t>Pozzolan/Lime Cement</a:t>
            </a:r>
            <a:endParaRPr lang="fa-IR" dirty="0"/>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1477328"/>
          </a:xfrm>
          <a:prstGeom prst="rect">
            <a:avLst/>
          </a:prstGeom>
          <a:noFill/>
        </p:spPr>
        <p:txBody>
          <a:bodyPr wrap="square" rtlCol="1">
            <a:spAutoFit/>
          </a:bodyPr>
          <a:lstStyle/>
          <a:p>
            <a:pPr algn="just"/>
            <a:r>
              <a:rPr lang="en-US" dirty="0"/>
              <a:t>Pozzolanic materials include any natural or industrial siliceous or silica-aluminous material, which, though not cementitious in itself, will combine with lime in the presence of water at ambient temperatures to produce strength-developing insoluble compounds similar to those formed from hydration of Portland cement.</a:t>
            </a:r>
            <a:endParaRPr lang="en-US" b="1" dirty="0"/>
          </a:p>
        </p:txBody>
      </p:sp>
    </p:spTree>
    <p:extLst>
      <p:ext uri="{BB962C8B-B14F-4D97-AF65-F5344CB8AC3E}">
        <p14:creationId xmlns:p14="http://schemas.microsoft.com/office/powerpoint/2010/main" val="2194878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a:r>
              <a:rPr lang="en-US" dirty="0"/>
              <a:t>Gypsum Cement</a:t>
            </a:r>
            <a:endParaRPr lang="fa-IR"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4361450"/>
              </a:xfrm>
              <a:prstGeom prst="rect">
                <a:avLst/>
              </a:prstGeom>
              <a:noFill/>
            </p:spPr>
            <p:txBody>
              <a:bodyPr wrap="square" rtlCol="1">
                <a:spAutoFit/>
              </a:bodyPr>
              <a:lstStyle/>
              <a:p>
                <a:pPr algn="just"/>
                <a:r>
                  <a:rPr lang="en-US" dirty="0"/>
                  <a:t>Gypsum cement is a blended cement composed of API Class A, C, G, or H cement and the hemihydrate form of gypsum (</a:t>
                </a:r>
                <a14:m>
                  <m:oMath xmlns:m="http://schemas.openxmlformats.org/officeDocument/2006/math">
                    <m:sSub>
                      <m:sSubPr>
                        <m:ctrlPr>
                          <a:rPr lang="en-US" i="1" dirty="0" smtClean="0">
                            <a:latin typeface="Cambria Math" panose="02040503050406030204" pitchFamily="18" charset="0"/>
                          </a:rPr>
                        </m:ctrlPr>
                      </m:sSubPr>
                      <m:e>
                        <m:r>
                          <m:rPr>
                            <m:sty m:val="p"/>
                          </m:rPr>
                          <a:rPr lang="en-US" b="0" i="0" dirty="0" smtClean="0">
                            <a:latin typeface="Cambria Math" panose="02040503050406030204" pitchFamily="18" charset="0"/>
                          </a:rPr>
                          <m:t>CaSO</m:t>
                        </m:r>
                      </m:e>
                      <m:sub>
                        <m:r>
                          <a:rPr lang="en-US" b="0" i="0" dirty="0" smtClean="0">
                            <a:latin typeface="Cambria Math" panose="02040503050406030204" pitchFamily="18" charset="0"/>
                          </a:rPr>
                          <m:t>4</m:t>
                        </m:r>
                      </m:sub>
                    </m:sSub>
                  </m:oMath>
                </a14:m>
                <a:r>
                  <a:rPr lang="en-US" dirty="0"/>
                  <a:t>.</a:t>
                </a:r>
                <a14:m>
                  <m:oMath xmlns:m="http://schemas.openxmlformats.org/officeDocument/2006/math">
                    <m:f>
                      <m:fPr>
                        <m:ctrlPr>
                          <a:rPr lang="en-US" i="1" dirty="0" smtClean="0">
                            <a:latin typeface="Cambria Math" panose="02040503050406030204" pitchFamily="18" charset="0"/>
                          </a:rPr>
                        </m:ctrlPr>
                      </m:fPr>
                      <m:num>
                        <m:r>
                          <a:rPr lang="en-US" b="0" i="0" dirty="0" smtClean="0">
                            <a:latin typeface="Cambria Math" panose="02040503050406030204" pitchFamily="18" charset="0"/>
                          </a:rPr>
                          <m:t>1</m:t>
                        </m:r>
                      </m:num>
                      <m:den>
                        <m:r>
                          <a:rPr lang="en-US" b="0" i="0" dirty="0" smtClean="0">
                            <a:latin typeface="Cambria Math" panose="02040503050406030204" pitchFamily="18" charset="0"/>
                          </a:rPr>
                          <m:t>2</m:t>
                        </m:r>
                      </m:den>
                    </m:f>
                    <m:sSub>
                      <m:sSubPr>
                        <m:ctrlPr>
                          <a:rPr lang="en-US" i="1" dirty="0" smtClean="0">
                            <a:latin typeface="Cambria Math" panose="02040503050406030204" pitchFamily="18" charset="0"/>
                          </a:rPr>
                        </m:ctrlPr>
                      </m:sSubPr>
                      <m:e>
                        <m:r>
                          <m:rPr>
                            <m:sty m:val="p"/>
                          </m:rPr>
                          <a:rPr lang="en-US" b="0" i="0" dirty="0" smtClean="0">
                            <a:latin typeface="Cambria Math" panose="02040503050406030204" pitchFamily="18" charset="0"/>
                          </a:rPr>
                          <m:t>H</m:t>
                        </m:r>
                      </m:e>
                      <m:sub>
                        <m:r>
                          <a:rPr lang="en-US" b="0" i="0" dirty="0" smtClean="0">
                            <a:latin typeface="Cambria Math" panose="02040503050406030204" pitchFamily="18" charset="0"/>
                          </a:rPr>
                          <m:t>2</m:t>
                        </m:r>
                      </m:sub>
                    </m:sSub>
                    <m:r>
                      <m:rPr>
                        <m:sty m:val="p"/>
                      </m:rPr>
                      <a:rPr lang="en-US" b="0" i="0" dirty="0" smtClean="0">
                        <a:latin typeface="Cambria Math" panose="02040503050406030204" pitchFamily="18" charset="0"/>
                      </a:rPr>
                      <m:t>O</m:t>
                    </m:r>
                  </m:oMath>
                </a14:m>
                <a:r>
                  <a:rPr lang="en-US" dirty="0"/>
                  <a:t>).</a:t>
                </a:r>
              </a:p>
              <a:p>
                <a:pPr algn="just"/>
                <a:endParaRPr lang="en-US" dirty="0"/>
              </a:p>
              <a:p>
                <a:pPr marL="285750" indent="-285750" algn="just">
                  <a:buFontTx/>
                  <a:buChar char="-"/>
                </a:pPr>
                <a:r>
                  <a:rPr lang="en-US" dirty="0"/>
                  <a:t>Gypsum cements are commonly used in low-temperature applications for primary casing or remedial cementing work.</a:t>
                </a:r>
              </a:p>
              <a:p>
                <a:pPr algn="just"/>
                <a:endParaRPr lang="en-US" dirty="0"/>
              </a:p>
              <a:p>
                <a:pPr algn="just"/>
                <a:r>
                  <a:rPr lang="en-US" dirty="0"/>
                  <a:t>The unique properties of gypsum cement are:</a:t>
                </a:r>
              </a:p>
              <a:p>
                <a:pPr marL="285750" indent="-285750" algn="just">
                  <a:buFontTx/>
                  <a:buChar char="-"/>
                </a:pPr>
                <a:r>
                  <a:rPr lang="en-US" dirty="0"/>
                  <a:t>its capacity to set rapidly</a:t>
                </a:r>
              </a:p>
              <a:p>
                <a:pPr marL="285750" indent="-285750" algn="just">
                  <a:buFontTx/>
                  <a:buChar char="-"/>
                </a:pPr>
                <a:r>
                  <a:rPr lang="en-US" dirty="0"/>
                  <a:t>its high early strength</a:t>
                </a:r>
              </a:p>
              <a:p>
                <a:pPr marL="285750" indent="-285750" algn="just">
                  <a:buFontTx/>
                  <a:buChar char="-"/>
                </a:pPr>
                <a:r>
                  <a:rPr lang="en-US" dirty="0"/>
                  <a:t>its positive expansion (approximately 2.0%).</a:t>
                </a:r>
              </a:p>
              <a:p>
                <a:pPr algn="just"/>
                <a:endParaRPr lang="en-US" dirty="0"/>
              </a:p>
              <a:p>
                <a:pPr marL="285750" indent="-285750" algn="just">
                  <a:buFontTx/>
                  <a:buChar char="-"/>
                </a:pPr>
                <a:r>
                  <a:rPr lang="en-US" dirty="0"/>
                  <a:t>This combination is particularly useful in shallow wells to minimize fallback after placement.</a:t>
                </a:r>
              </a:p>
              <a:p>
                <a:pPr marL="285750" indent="-285750" algn="just">
                  <a:buFontTx/>
                  <a:buChar char="-"/>
                </a:pPr>
                <a:r>
                  <a:rPr lang="en-US" dirty="0"/>
                  <a:t>the term “gypsum cements” normally indicates blends containing 20% or more gypsum.</a:t>
                </a:r>
              </a:p>
            </p:txBody>
          </p:sp>
        </mc:Choice>
        <mc:Fallback xmlns="">
          <p:sp>
            <p:nvSpPr>
              <p:cNvPr id="3" name="TextBox 2">
                <a:extLst>
                  <a:ext uri="{FF2B5EF4-FFF2-40B4-BE49-F238E27FC236}">
                    <a16:creationId xmlns:a16="http://schemas.microsoft.com/office/drawing/2014/main" id="{80281732-7BFC-4D10-BF42-B14314FEE13F}"/>
                  </a:ext>
                </a:extLst>
              </p:cNvPr>
              <p:cNvSpPr txBox="1">
                <a:spLocks noRot="1" noChangeAspect="1" noMove="1" noResize="1" noEditPoints="1" noAdjustHandles="1" noChangeArrowheads="1" noChangeShapeType="1" noTextEdit="1"/>
              </p:cNvSpPr>
              <p:nvPr/>
            </p:nvSpPr>
            <p:spPr>
              <a:xfrm>
                <a:off x="2211079" y="1785766"/>
                <a:ext cx="7769840" cy="4361450"/>
              </a:xfrm>
              <a:prstGeom prst="rect">
                <a:avLst/>
              </a:prstGeom>
              <a:blipFill>
                <a:blip r:embed="rId2"/>
                <a:stretch>
                  <a:fillRect l="-706" t="-839" r="-706" b="-1259"/>
                </a:stretch>
              </a:blipFill>
            </p:spPr>
            <p:txBody>
              <a:bodyPr/>
              <a:lstStyle/>
              <a:p>
                <a:r>
                  <a:rPr lang="fa-IR">
                    <a:noFill/>
                  </a:rPr>
                  <a:t> </a:t>
                </a:r>
              </a:p>
            </p:txBody>
          </p:sp>
        </mc:Fallback>
      </mc:AlternateContent>
    </p:spTree>
    <p:extLst>
      <p:ext uri="{BB962C8B-B14F-4D97-AF65-F5344CB8AC3E}">
        <p14:creationId xmlns:p14="http://schemas.microsoft.com/office/powerpoint/2010/main" val="377585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a:r>
              <a:rPr lang="en-US" dirty="0"/>
              <a:t>Gypsum Cement</a:t>
            </a:r>
            <a:endParaRPr lang="fa-IR" dirty="0"/>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4801314"/>
          </a:xfrm>
          <a:prstGeom prst="rect">
            <a:avLst/>
          </a:prstGeom>
          <a:noFill/>
        </p:spPr>
        <p:txBody>
          <a:bodyPr wrap="square" rtlCol="1">
            <a:spAutoFit/>
          </a:bodyPr>
          <a:lstStyle/>
          <a:p>
            <a:pPr marL="285750" indent="-285750" algn="just">
              <a:buFont typeface="Arial" panose="020B0604020202020204" pitchFamily="34" charset="0"/>
              <a:buChar char="•"/>
            </a:pPr>
            <a:r>
              <a:rPr lang="en-US" dirty="0"/>
              <a:t>This is caused by the “plaster of Paris” reaction in which the hemihydrate rehydrates to form gypsum.</a:t>
            </a:r>
          </a:p>
          <a:p>
            <a:pPr algn="just"/>
            <a:endParaRPr lang="en-US" dirty="0"/>
          </a:p>
          <a:p>
            <a:pPr marL="285750" indent="-285750" algn="just">
              <a:buFontTx/>
              <a:buChar char="-"/>
            </a:pPr>
            <a:r>
              <a:rPr lang="en-US" dirty="0"/>
              <a:t>A cement with high gypsum content has increased ductility and acid solubility.</a:t>
            </a:r>
          </a:p>
          <a:p>
            <a:pPr marL="285750" indent="-285750" algn="just">
              <a:buFontTx/>
              <a:buChar char="-"/>
            </a:pPr>
            <a:r>
              <a:rPr lang="en-US" dirty="0"/>
              <a:t>It is usually used in situations of high lateral stress or in temporary plugging applications.</a:t>
            </a:r>
          </a:p>
          <a:p>
            <a:pPr marL="285750" indent="-285750" algn="just">
              <a:buFontTx/>
              <a:buChar char="-"/>
            </a:pPr>
            <a:r>
              <a:rPr lang="en-US" dirty="0"/>
              <a:t>A 50:50 gypsum cement is frequently used in fighting lost circulation, to form a permanent insoluble plug.</a:t>
            </a:r>
          </a:p>
          <a:p>
            <a:pPr algn="just"/>
            <a:endParaRPr lang="en-US" dirty="0"/>
          </a:p>
          <a:p>
            <a:pPr marL="285750" indent="-285750" algn="just">
              <a:buFont typeface="Arial" panose="020B0604020202020204" pitchFamily="34" charset="0"/>
              <a:buChar char="•"/>
            </a:pPr>
            <a:r>
              <a:rPr lang="en-US" dirty="0"/>
              <a:t>These blends should be used cautiously because they have very rapid setting properties and could set prematurely during placement.</a:t>
            </a:r>
          </a:p>
          <a:p>
            <a:pPr algn="just"/>
            <a:endParaRPr lang="en-US" dirty="0"/>
          </a:p>
          <a:p>
            <a:pPr marL="285750" indent="-285750" algn="just">
              <a:buFontTx/>
              <a:buChar char="-"/>
            </a:pPr>
            <a:r>
              <a:rPr lang="en-US" dirty="0"/>
              <a:t>A limitation of gypsum cements is that they are nonhydraulic and are not stable in contact with external water sources, including corrosive formation waters.</a:t>
            </a:r>
          </a:p>
        </p:txBody>
      </p:sp>
    </p:spTree>
    <p:extLst>
      <p:ext uri="{BB962C8B-B14F-4D97-AF65-F5344CB8AC3E}">
        <p14:creationId xmlns:p14="http://schemas.microsoft.com/office/powerpoint/2010/main" val="4153474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a:r>
              <a:rPr lang="en-US" dirty="0"/>
              <a:t>Diesel Oil Cement</a:t>
            </a:r>
            <a:endParaRPr lang="fa-IR" dirty="0"/>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2031325"/>
          </a:xfrm>
          <a:prstGeom prst="rect">
            <a:avLst/>
          </a:prstGeom>
          <a:noFill/>
        </p:spPr>
        <p:txBody>
          <a:bodyPr wrap="square" rtlCol="1">
            <a:spAutoFit/>
          </a:bodyPr>
          <a:lstStyle/>
          <a:p>
            <a:r>
              <a:rPr lang="en-US" dirty="0"/>
              <a:t>This cement is a mixture of an API Class cements, Diesel and surfactant.</a:t>
            </a:r>
          </a:p>
          <a:p>
            <a:endParaRPr lang="en-US" dirty="0"/>
          </a:p>
          <a:p>
            <a:pPr marL="285750" indent="-285750">
              <a:buFontTx/>
              <a:buChar char="-"/>
            </a:pPr>
            <a:r>
              <a:rPr lang="en-US" dirty="0"/>
              <a:t>This cement has unlimited setting-time and set only in proximity of water.</a:t>
            </a:r>
          </a:p>
          <a:p>
            <a:pPr marL="285750" indent="-285750">
              <a:buFontTx/>
              <a:buChar char="-"/>
            </a:pPr>
            <a:r>
              <a:rPr lang="en-US" dirty="0"/>
              <a:t>This cement is used specially for sealing water productive zones of the reservoir.</a:t>
            </a:r>
          </a:p>
        </p:txBody>
      </p:sp>
    </p:spTree>
    <p:extLst>
      <p:ext uri="{BB962C8B-B14F-4D97-AF65-F5344CB8AC3E}">
        <p14:creationId xmlns:p14="http://schemas.microsoft.com/office/powerpoint/2010/main" val="1612510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rtl="0"/>
            <a:r>
              <a:rPr lang="en-US" dirty="0"/>
              <a:t>Resin or Plastic Cement</a:t>
            </a:r>
            <a:endParaRPr lang="fa-IR" dirty="0"/>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3139321"/>
          </a:xfrm>
          <a:prstGeom prst="rect">
            <a:avLst/>
          </a:prstGeom>
          <a:noFill/>
        </p:spPr>
        <p:txBody>
          <a:bodyPr wrap="square" rtlCol="1">
            <a:spAutoFit/>
          </a:bodyPr>
          <a:lstStyle/>
          <a:p>
            <a:pPr algn="just"/>
            <a:r>
              <a:rPr lang="en-US" dirty="0"/>
              <a:t>Resin and plastic cements are specialty materials used for:</a:t>
            </a:r>
          </a:p>
          <a:p>
            <a:pPr marL="285750" indent="-285750" algn="just">
              <a:buFontTx/>
              <a:buChar char="-"/>
            </a:pPr>
            <a:r>
              <a:rPr lang="en-US" dirty="0"/>
              <a:t>Selectively Plugging Open Holes</a:t>
            </a:r>
          </a:p>
          <a:p>
            <a:pPr marL="285750" indent="-285750" algn="just">
              <a:buFontTx/>
              <a:buChar char="-"/>
            </a:pPr>
            <a:r>
              <a:rPr lang="en-US" dirty="0"/>
              <a:t>Squeezing Perforations</a:t>
            </a:r>
          </a:p>
          <a:p>
            <a:pPr marL="285750" indent="-285750" algn="just">
              <a:buFontTx/>
              <a:buChar char="-"/>
            </a:pPr>
            <a:r>
              <a:rPr lang="en-US" dirty="0"/>
              <a:t>Primary Cementing of Waste-Disposal Wells</a:t>
            </a:r>
          </a:p>
          <a:p>
            <a:pPr algn="just"/>
            <a:r>
              <a:rPr lang="en-US" dirty="0"/>
              <a:t>especially in highly aggressive, acidic environments.</a:t>
            </a:r>
          </a:p>
          <a:p>
            <a:pPr marL="285750" indent="-285750" algn="just">
              <a:buFontTx/>
              <a:buChar char="-"/>
            </a:pPr>
            <a:r>
              <a:rPr lang="en-US" dirty="0"/>
              <a:t>These cements may be composed of resins and catalysts alone or contain fillers such as silica sand.</a:t>
            </a:r>
          </a:p>
          <a:p>
            <a:pPr marL="285750" indent="-285750" algn="just">
              <a:buFontTx/>
              <a:buChar char="-"/>
            </a:pPr>
            <a:r>
              <a:rPr lang="en-US" dirty="0"/>
              <a:t>Other systems are mixtures of water, liquid resins, and a catalyst blended with API Class A, B, G, or H cement. For example:</a:t>
            </a:r>
          </a:p>
          <a:p>
            <a:pPr algn="just"/>
            <a:endParaRPr lang="en-US" dirty="0"/>
          </a:p>
          <a:p>
            <a:pPr algn="just"/>
            <a:endParaRPr lang="en-US" dirty="0"/>
          </a:p>
        </p:txBody>
      </p:sp>
      <p:pic>
        <p:nvPicPr>
          <p:cNvPr id="4" name="Picture 3">
            <a:extLst>
              <a:ext uri="{FF2B5EF4-FFF2-40B4-BE49-F238E27FC236}">
                <a16:creationId xmlns:a16="http://schemas.microsoft.com/office/drawing/2014/main" id="{9EC49A02-F22C-421C-ACF3-C43C6FAA5C7B}"/>
              </a:ext>
            </a:extLst>
          </p:cNvPr>
          <p:cNvPicPr>
            <a:picLocks noChangeAspect="1"/>
          </p:cNvPicPr>
          <p:nvPr/>
        </p:nvPicPr>
        <p:blipFill>
          <a:blip r:embed="rId2"/>
          <a:stretch>
            <a:fillRect/>
          </a:stretch>
        </p:blipFill>
        <p:spPr>
          <a:xfrm>
            <a:off x="2211079" y="4648088"/>
            <a:ext cx="7997928" cy="1689695"/>
          </a:xfrm>
          <a:prstGeom prst="rect">
            <a:avLst/>
          </a:prstGeom>
        </p:spPr>
      </p:pic>
    </p:spTree>
    <p:extLst>
      <p:ext uri="{BB962C8B-B14F-4D97-AF65-F5344CB8AC3E}">
        <p14:creationId xmlns:p14="http://schemas.microsoft.com/office/powerpoint/2010/main" val="2895798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rtl="0"/>
            <a:r>
              <a:rPr lang="en-US" dirty="0"/>
              <a:t>Resin or Plastic Cement</a:t>
            </a:r>
            <a:endParaRPr lang="fa-IR" dirty="0"/>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2308324"/>
          </a:xfrm>
          <a:prstGeom prst="rect">
            <a:avLst/>
          </a:prstGeom>
          <a:noFill/>
        </p:spPr>
        <p:txBody>
          <a:bodyPr wrap="square" rtlCol="1">
            <a:spAutoFit/>
          </a:bodyPr>
          <a:lstStyle/>
          <a:p>
            <a:pPr marL="285750" indent="-285750" algn="just">
              <a:buFontTx/>
              <a:buChar char="-"/>
            </a:pPr>
            <a:r>
              <a:rPr lang="en-US" dirty="0"/>
              <a:t>A unique property of these cements is their capability to be squeezed under applied pressure into a permeable zone to form a seal within the formation.</a:t>
            </a:r>
          </a:p>
          <a:p>
            <a:pPr marL="285750" indent="-285750" algn="just">
              <a:buFontTx/>
              <a:buChar char="-"/>
            </a:pPr>
            <a:r>
              <a:rPr lang="en-US" dirty="0"/>
              <a:t>These specialty cements are used in relatively small volumes and are generally effective at temperatures from 60 to 200°F (15 to 93°C).</a:t>
            </a:r>
          </a:p>
          <a:p>
            <a:pPr marL="285750" indent="-285750" algn="just">
              <a:buFontTx/>
              <a:buChar char="-"/>
            </a:pPr>
            <a:r>
              <a:rPr lang="en-US" dirty="0"/>
              <a:t>Some types of resin cements can be applied in wells with higher temperature conditions.</a:t>
            </a:r>
            <a:endParaRPr lang="en-US" b="1" dirty="0"/>
          </a:p>
        </p:txBody>
      </p:sp>
    </p:spTree>
    <p:extLst>
      <p:ext uri="{BB962C8B-B14F-4D97-AF65-F5344CB8AC3E}">
        <p14:creationId xmlns:p14="http://schemas.microsoft.com/office/powerpoint/2010/main" val="2315507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rtl="0"/>
            <a:r>
              <a:rPr lang="en-US" dirty="0"/>
              <a:t>Microfine Cement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4247317"/>
              </a:xfrm>
              <a:prstGeom prst="rect">
                <a:avLst/>
              </a:prstGeom>
              <a:noFill/>
            </p:spPr>
            <p:txBody>
              <a:bodyPr wrap="square" rtlCol="1">
                <a:spAutoFit/>
              </a:bodyPr>
              <a:lstStyle/>
              <a:p>
                <a:pPr algn="just"/>
                <a:r>
                  <a:rPr lang="en-US" dirty="0"/>
                  <a:t>Microfine cements are composed of very finely ground:</a:t>
                </a:r>
              </a:p>
              <a:p>
                <a:pPr algn="just"/>
                <a:endParaRPr lang="en-US" dirty="0"/>
              </a:p>
              <a:p>
                <a:pPr marL="342900" indent="-342900" algn="just">
                  <a:buAutoNum type="arabicPeriod"/>
                </a:pPr>
                <a:r>
                  <a:rPr lang="en-US" dirty="0"/>
                  <a:t>Sulfate-Resisting Portland cements</a:t>
                </a:r>
              </a:p>
              <a:p>
                <a:pPr marL="342900" indent="-342900" algn="just">
                  <a:buAutoNum type="arabicPeriod"/>
                </a:pPr>
                <a:r>
                  <a:rPr lang="en-US" dirty="0"/>
                  <a:t>Portland cement blends with ground granulated blast furnace slag</a:t>
                </a:r>
              </a:p>
              <a:p>
                <a:pPr marL="342900" indent="-342900" algn="just">
                  <a:buAutoNum type="arabicPeriod"/>
                </a:pPr>
                <a:r>
                  <a:rPr lang="en-US" dirty="0"/>
                  <a:t>Alkali-Activated ground granulated blast furnace slag</a:t>
                </a:r>
              </a:p>
              <a:p>
                <a:pPr algn="just"/>
                <a:endParaRPr lang="en-US" dirty="0"/>
              </a:p>
              <a:p>
                <a:pPr marL="285750" indent="-285750" algn="just">
                  <a:buFontTx/>
                  <a:buChar char="-"/>
                </a:pPr>
                <a:r>
                  <a:rPr lang="en-US" dirty="0"/>
                  <a:t>The specific surface area for microfine cements is 500 to 1,000 </a:t>
                </a:r>
                <a14:m>
                  <m:oMath xmlns:m="http://schemas.openxmlformats.org/officeDocument/2006/math">
                    <m:sSup>
                      <m:sSupPr>
                        <m:ctrlPr>
                          <a:rPr lang="en-US" i="1" dirty="0" smtClean="0">
                            <a:latin typeface="Cambria Math" panose="02040503050406030204" pitchFamily="18" charset="0"/>
                          </a:rPr>
                        </m:ctrlPr>
                      </m:sSupPr>
                      <m:e>
                        <m:r>
                          <m:rPr>
                            <m:sty m:val="p"/>
                          </m:rPr>
                          <a:rPr lang="en-US" b="0" i="0" dirty="0" smtClean="0">
                            <a:latin typeface="Cambria Math" panose="02040503050406030204" pitchFamily="18" charset="0"/>
                          </a:rPr>
                          <m:t>m</m:t>
                        </m:r>
                      </m:e>
                      <m:sup>
                        <m:r>
                          <a:rPr lang="en-US" b="0" i="0" dirty="0" smtClean="0">
                            <a:latin typeface="Cambria Math" panose="02040503050406030204" pitchFamily="18" charset="0"/>
                          </a:rPr>
                          <m:t>2</m:t>
                        </m:r>
                      </m:sup>
                    </m:sSup>
                  </m:oMath>
                </a14:m>
                <a:r>
                  <a:rPr lang="en-US" dirty="0"/>
                  <a:t>/kg (and sometimes higher).</a:t>
                </a:r>
              </a:p>
              <a:p>
                <a:pPr marL="285750" indent="-285750" algn="just">
                  <a:buFontTx/>
                  <a:buChar char="-"/>
                </a:pPr>
                <a:r>
                  <a:rPr lang="en-US" dirty="0"/>
                  <a:t>Microfine cements have an average particle size of 4 to 6 microns and a maximum particle size of 15 microns.</a:t>
                </a:r>
              </a:p>
              <a:p>
                <a:pPr algn="just"/>
                <a:endParaRPr lang="en-US" dirty="0"/>
              </a:p>
              <a:p>
                <a:pPr marL="285750" indent="-285750" algn="just">
                  <a:buFont typeface="Arial" panose="020B0604020202020204" pitchFamily="34" charset="0"/>
                  <a:buChar char="•"/>
                </a:pPr>
                <a:r>
                  <a:rPr lang="en-US" dirty="0"/>
                  <a:t>They hydrate in the same manner as normal Portland cements, though at a significantly faster rate because of the greater surface area.</a:t>
                </a:r>
              </a:p>
            </p:txBody>
          </p:sp>
        </mc:Choice>
        <mc:Fallback xmlns="">
          <p:sp>
            <p:nvSpPr>
              <p:cNvPr id="3" name="TextBox 2">
                <a:extLst>
                  <a:ext uri="{FF2B5EF4-FFF2-40B4-BE49-F238E27FC236}">
                    <a16:creationId xmlns:a16="http://schemas.microsoft.com/office/drawing/2014/main" id="{80281732-7BFC-4D10-BF42-B14314FEE13F}"/>
                  </a:ext>
                </a:extLst>
              </p:cNvPr>
              <p:cNvSpPr txBox="1">
                <a:spLocks noRot="1" noChangeAspect="1" noMove="1" noResize="1" noEditPoints="1" noAdjustHandles="1" noChangeArrowheads="1" noChangeShapeType="1" noTextEdit="1"/>
              </p:cNvSpPr>
              <p:nvPr/>
            </p:nvSpPr>
            <p:spPr>
              <a:xfrm>
                <a:off x="2211079" y="1785766"/>
                <a:ext cx="7769840" cy="4247317"/>
              </a:xfrm>
              <a:prstGeom prst="rect">
                <a:avLst/>
              </a:prstGeom>
              <a:blipFill>
                <a:blip r:embed="rId2"/>
                <a:stretch>
                  <a:fillRect l="-706" t="-861" r="-706" b="-1291"/>
                </a:stretch>
              </a:blipFill>
            </p:spPr>
            <p:txBody>
              <a:bodyPr/>
              <a:lstStyle/>
              <a:p>
                <a:r>
                  <a:rPr lang="fa-IR">
                    <a:noFill/>
                  </a:rPr>
                  <a:t> </a:t>
                </a:r>
              </a:p>
            </p:txBody>
          </p:sp>
        </mc:Fallback>
      </mc:AlternateContent>
    </p:spTree>
    <p:extLst>
      <p:ext uri="{BB962C8B-B14F-4D97-AF65-F5344CB8AC3E}">
        <p14:creationId xmlns:p14="http://schemas.microsoft.com/office/powerpoint/2010/main" val="742957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rtl="0"/>
            <a:r>
              <a:rPr lang="en-US" dirty="0"/>
              <a:t>Microfine Cement</a:t>
            </a:r>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3693319"/>
          </a:xfrm>
          <a:prstGeom prst="rect">
            <a:avLst/>
          </a:prstGeom>
          <a:noFill/>
        </p:spPr>
        <p:txBody>
          <a:bodyPr wrap="square" rtlCol="1">
            <a:spAutoFit/>
          </a:bodyPr>
          <a:lstStyle/>
          <a:p>
            <a:pPr marL="285750" indent="-285750" algn="just">
              <a:buFont typeface="Arial" panose="020B0604020202020204" pitchFamily="34" charset="0"/>
              <a:buChar char="•"/>
            </a:pPr>
            <a:r>
              <a:rPr lang="en-US" dirty="0"/>
              <a:t>Such cements have a high penetrability and ultra rapid hardening.</a:t>
            </a:r>
          </a:p>
          <a:p>
            <a:pPr marL="285750" indent="-285750" algn="just">
              <a:buFont typeface="Arial" panose="020B0604020202020204" pitchFamily="34" charset="0"/>
              <a:buChar char="•"/>
            </a:pPr>
            <a:endParaRPr lang="en-US" dirty="0"/>
          </a:p>
          <a:p>
            <a:pPr algn="just"/>
            <a:r>
              <a:rPr lang="en-US" dirty="0"/>
              <a:t>Applications for such cements include:</a:t>
            </a:r>
          </a:p>
          <a:p>
            <a:pPr algn="just"/>
            <a:endParaRPr lang="en-US" dirty="0"/>
          </a:p>
          <a:p>
            <a:pPr marL="285750" indent="-285750" algn="just">
              <a:buFontTx/>
              <a:buChar char="-"/>
            </a:pPr>
            <a:r>
              <a:rPr lang="en-US" dirty="0"/>
              <a:t>Consolidation of unsound formations</a:t>
            </a:r>
          </a:p>
          <a:p>
            <a:pPr marL="285750" indent="-285750" algn="just">
              <a:buFontTx/>
              <a:buChar char="-"/>
            </a:pPr>
            <a:r>
              <a:rPr lang="en-US" dirty="0"/>
              <a:t>Repair of casing leaks in squeeze operations, particularly “tight” leaks that are inaccessible by conventional cement slurries because of their penetrability.</a:t>
            </a:r>
          </a:p>
          <a:p>
            <a:pPr algn="just"/>
            <a:endParaRPr lang="en-US" dirty="0"/>
          </a:p>
          <a:p>
            <a:pPr marL="285750" indent="-285750" algn="just">
              <a:buFont typeface="Arial" panose="020B0604020202020204" pitchFamily="34" charset="0"/>
              <a:buChar char="•"/>
            </a:pPr>
            <a:r>
              <a:rPr lang="en-US" dirty="0"/>
              <a:t>Ultrafine Alkali-Activated ground blast furnace slag is used in the mud-to-cement technology in which water-based drilling mud is converted to cement.</a:t>
            </a:r>
          </a:p>
        </p:txBody>
      </p:sp>
    </p:spTree>
    <p:extLst>
      <p:ext uri="{BB962C8B-B14F-4D97-AF65-F5344CB8AC3E}">
        <p14:creationId xmlns:p14="http://schemas.microsoft.com/office/powerpoint/2010/main" val="4133838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rtl="0"/>
            <a:r>
              <a:rPr lang="en-US" dirty="0"/>
              <a:t>Expanding Cement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3693319"/>
              </a:xfrm>
              <a:prstGeom prst="rect">
                <a:avLst/>
              </a:prstGeom>
              <a:noFill/>
            </p:spPr>
            <p:txBody>
              <a:bodyPr wrap="square" rtlCol="1">
                <a:spAutoFit/>
              </a:bodyPr>
              <a:lstStyle/>
              <a:p>
                <a:pPr marL="285750" indent="-285750" algn="just">
                  <a:buFontTx/>
                  <a:buChar char="-"/>
                </a:pPr>
                <a:r>
                  <a:rPr lang="en-US" dirty="0"/>
                  <a:t>Expansive cements are available primarily for improving the bond of cement to pipe and formation.</a:t>
                </a:r>
              </a:p>
              <a:p>
                <a:pPr marL="285750" indent="-285750" algn="just">
                  <a:buFontTx/>
                  <a:buChar char="-"/>
                </a:pPr>
                <a:r>
                  <a:rPr lang="en-US" dirty="0"/>
                  <a:t>If expansion is properly restrained, its magnitude will be reduced, and a prestress will develop.</a:t>
                </a:r>
              </a:p>
              <a:p>
                <a:pPr marL="285750" indent="-285750" algn="just">
                  <a:buFontTx/>
                  <a:buChar char="-"/>
                </a:pPr>
                <a:r>
                  <a:rPr lang="en-US" dirty="0"/>
                  <a:t>Expansion can also be used to compensate for shrinkage in neat Portland cement.</a:t>
                </a:r>
              </a:p>
              <a:p>
                <a:pPr marL="285750" indent="-285750" algn="just">
                  <a:buFontTx/>
                  <a:buChar char="-"/>
                </a:pPr>
                <a:r>
                  <a:rPr lang="en-US" dirty="0"/>
                  <a:t>These cements were based on either the formation of considerable quantities of ettringite (</a:t>
                </a:r>
                <a14:m>
                  <m:oMath xmlns:m="http://schemas.openxmlformats.org/officeDocument/2006/math">
                    <m:sSub>
                      <m:sSubPr>
                        <m:ctrlPr>
                          <a:rPr lang="en-US" i="1" dirty="0" smtClean="0">
                            <a:latin typeface="Cambria Math" panose="02040503050406030204" pitchFamily="18" charset="0"/>
                          </a:rPr>
                        </m:ctrlPr>
                      </m:sSubPr>
                      <m:e>
                        <m:r>
                          <m:rPr>
                            <m:sty m:val="p"/>
                          </m:rPr>
                          <a:rPr lang="en-US" b="0" i="0" dirty="0" smtClean="0">
                            <a:latin typeface="Cambria Math" panose="02040503050406030204" pitchFamily="18" charset="0"/>
                          </a:rPr>
                          <m:t>C</m:t>
                        </m:r>
                      </m:e>
                      <m:sub>
                        <m:r>
                          <a:rPr lang="en-US" b="0" i="0" dirty="0" smtClean="0">
                            <a:latin typeface="Cambria Math" panose="02040503050406030204" pitchFamily="18" charset="0"/>
                          </a:rPr>
                          <m:t>6</m:t>
                        </m:r>
                      </m:sub>
                    </m:sSub>
                    <m:sSub>
                      <m:sSubPr>
                        <m:ctrlPr>
                          <a:rPr lang="en-US" i="1" dirty="0" smtClean="0">
                            <a:latin typeface="Cambria Math" panose="02040503050406030204" pitchFamily="18" charset="0"/>
                          </a:rPr>
                        </m:ctrlPr>
                      </m:sSubPr>
                      <m:e>
                        <m:r>
                          <m:rPr>
                            <m:sty m:val="p"/>
                          </m:rPr>
                          <a:rPr lang="en-US" b="0" i="0" dirty="0" smtClean="0">
                            <a:latin typeface="Cambria Math" panose="02040503050406030204" pitchFamily="18" charset="0"/>
                          </a:rPr>
                          <m:t>AS</m:t>
                        </m:r>
                      </m:e>
                      <m:sub>
                        <m:r>
                          <a:rPr lang="en-US" b="0" i="0" dirty="0" smtClean="0">
                            <a:latin typeface="Cambria Math" panose="02040503050406030204" pitchFamily="18" charset="0"/>
                          </a:rPr>
                          <m:t>3</m:t>
                        </m:r>
                      </m:sub>
                    </m:sSub>
                    <m:sSub>
                      <m:sSubPr>
                        <m:ctrlPr>
                          <a:rPr lang="en-US" i="1" dirty="0" smtClean="0">
                            <a:latin typeface="Cambria Math" panose="02040503050406030204" pitchFamily="18" charset="0"/>
                          </a:rPr>
                        </m:ctrlPr>
                      </m:sSubPr>
                      <m:e>
                        <m:r>
                          <m:rPr>
                            <m:sty m:val="p"/>
                          </m:rPr>
                          <a:rPr lang="en-US" b="0" i="0" dirty="0" smtClean="0">
                            <a:latin typeface="Cambria Math" panose="02040503050406030204" pitchFamily="18" charset="0"/>
                          </a:rPr>
                          <m:t>H</m:t>
                        </m:r>
                      </m:e>
                      <m:sub>
                        <m:r>
                          <a:rPr lang="en-US" b="0" i="0" dirty="0" smtClean="0">
                            <a:latin typeface="Cambria Math" panose="02040503050406030204" pitchFamily="18" charset="0"/>
                          </a:rPr>
                          <m:t>32</m:t>
                        </m:r>
                      </m:sub>
                    </m:sSub>
                  </m:oMath>
                </a14:m>
                <a:r>
                  <a:rPr lang="en-US" dirty="0"/>
                  <a:t>) after set, or on hydration of anhydrous polyvalent metal oxides such as MgO or hard-burned </a:t>
                </a:r>
                <a:r>
                  <a:rPr lang="en-US" dirty="0" err="1"/>
                  <a:t>CaO</a:t>
                </a:r>
                <a:r>
                  <a:rPr lang="en-US" dirty="0"/>
                  <a:t>.</a:t>
                </a:r>
              </a:p>
              <a:p>
                <a:pPr marL="285750" indent="-285750" algn="just">
                  <a:buFontTx/>
                  <a:buChar char="-"/>
                </a:pPr>
                <a:r>
                  <a:rPr lang="en-US" dirty="0"/>
                  <a:t>In the late 1970s, in-situ gas-generating additives were developed; these additives produce </a:t>
                </a:r>
                <a:r>
                  <a:rPr lang="en-US" dirty="0" err="1"/>
                  <a:t>microsize</a:t>
                </a:r>
                <a:r>
                  <a:rPr lang="en-US" dirty="0"/>
                  <a:t> gas bubbles that cause the cement to expand while still in the plastic state. </a:t>
                </a:r>
                <a:endParaRPr lang="en-US" b="1" dirty="0"/>
              </a:p>
            </p:txBody>
          </p:sp>
        </mc:Choice>
        <mc:Fallback xmlns="">
          <p:sp>
            <p:nvSpPr>
              <p:cNvPr id="3" name="TextBox 2">
                <a:extLst>
                  <a:ext uri="{FF2B5EF4-FFF2-40B4-BE49-F238E27FC236}">
                    <a16:creationId xmlns:a16="http://schemas.microsoft.com/office/drawing/2014/main" id="{80281732-7BFC-4D10-BF42-B14314FEE13F}"/>
                  </a:ext>
                </a:extLst>
              </p:cNvPr>
              <p:cNvSpPr txBox="1">
                <a:spLocks noRot="1" noChangeAspect="1" noMove="1" noResize="1" noEditPoints="1" noAdjustHandles="1" noChangeArrowheads="1" noChangeShapeType="1" noTextEdit="1"/>
              </p:cNvSpPr>
              <p:nvPr/>
            </p:nvSpPr>
            <p:spPr>
              <a:xfrm>
                <a:off x="2211079" y="1785766"/>
                <a:ext cx="7769840" cy="3693319"/>
              </a:xfrm>
              <a:prstGeom prst="rect">
                <a:avLst/>
              </a:prstGeom>
              <a:blipFill>
                <a:blip r:embed="rId2"/>
                <a:stretch>
                  <a:fillRect l="-628" t="-990" r="-706" b="-1650"/>
                </a:stretch>
              </a:blipFill>
            </p:spPr>
            <p:txBody>
              <a:bodyPr/>
              <a:lstStyle/>
              <a:p>
                <a:r>
                  <a:rPr lang="fa-IR">
                    <a:noFill/>
                  </a:rPr>
                  <a:t> </a:t>
                </a:r>
              </a:p>
            </p:txBody>
          </p:sp>
        </mc:Fallback>
      </mc:AlternateContent>
    </p:spTree>
    <p:extLst>
      <p:ext uri="{BB962C8B-B14F-4D97-AF65-F5344CB8AC3E}">
        <p14:creationId xmlns:p14="http://schemas.microsoft.com/office/powerpoint/2010/main" val="33618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B49385-B303-4DB1-B4E4-889605BC75E1}"/>
              </a:ext>
            </a:extLst>
          </p:cNvPr>
          <p:cNvSpPr>
            <a:spLocks noGrp="1"/>
          </p:cNvSpPr>
          <p:nvPr>
            <p:ph type="title"/>
          </p:nvPr>
        </p:nvSpPr>
        <p:spPr>
          <a:xfrm>
            <a:off x="1640155" y="548806"/>
            <a:ext cx="8911687" cy="688323"/>
          </a:xfrm>
        </p:spPr>
        <p:txBody>
          <a:bodyPr/>
          <a:lstStyle/>
          <a:p>
            <a:pPr algn="ctr"/>
            <a:r>
              <a:rPr lang="en-US" dirty="0">
                <a:latin typeface="Calibri" panose="020F0502020204030204" pitchFamily="34" charset="0"/>
                <a:cs typeface="Calibri" panose="020F0502020204030204" pitchFamily="34" charset="0"/>
              </a:rPr>
              <a:t>Contents</a:t>
            </a:r>
            <a:endParaRPr lang="fa-IR"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86DE87A-E18F-4DAC-9E6D-83AB52FD4E7D}"/>
              </a:ext>
            </a:extLst>
          </p:cNvPr>
          <p:cNvSpPr txBox="1"/>
          <p:nvPr/>
        </p:nvSpPr>
        <p:spPr>
          <a:xfrm>
            <a:off x="2379398" y="1839558"/>
            <a:ext cx="7433203" cy="1754326"/>
          </a:xfrm>
          <a:prstGeom prst="rect">
            <a:avLst/>
          </a:prstGeom>
          <a:noFill/>
        </p:spPr>
        <p:txBody>
          <a:bodyPr wrap="square" rtlCol="1">
            <a:spAutoFit/>
          </a:bodyPr>
          <a:lstStyle/>
          <a:p>
            <a:pPr marL="342900" indent="-342900" algn="just">
              <a:buAutoNum type="arabicPeriod"/>
            </a:pPr>
            <a:r>
              <a:rPr lang="en-US" dirty="0"/>
              <a:t>Introduction</a:t>
            </a:r>
          </a:p>
          <a:p>
            <a:pPr marL="342900" indent="-342900" algn="just">
              <a:buAutoNum type="arabicPeriod"/>
            </a:pPr>
            <a:r>
              <a:rPr lang="en-US" dirty="0"/>
              <a:t>Cement Duties</a:t>
            </a:r>
          </a:p>
          <a:p>
            <a:pPr marL="342900" indent="-342900" algn="just">
              <a:buAutoNum type="arabicPeriod"/>
            </a:pPr>
            <a:r>
              <a:rPr lang="en-US" dirty="0"/>
              <a:t>Cement Production Procedure</a:t>
            </a:r>
          </a:p>
          <a:p>
            <a:pPr marL="342900" indent="-342900" algn="just">
              <a:buAutoNum type="arabicPeriod"/>
            </a:pPr>
            <a:r>
              <a:rPr lang="en-US" dirty="0"/>
              <a:t>Cement Chemistry</a:t>
            </a:r>
          </a:p>
          <a:p>
            <a:pPr marL="342900" indent="-342900" algn="just">
              <a:buAutoNum type="arabicPeriod"/>
            </a:pPr>
            <a:r>
              <a:rPr lang="en-US" dirty="0"/>
              <a:t>Cement Classification</a:t>
            </a:r>
          </a:p>
          <a:p>
            <a:pPr marL="342900" indent="-342900" algn="just">
              <a:buAutoNum type="arabicPeriod"/>
            </a:pPr>
            <a:r>
              <a:rPr lang="en-US" dirty="0"/>
              <a:t>Cement Specifications</a:t>
            </a:r>
          </a:p>
        </p:txBody>
      </p:sp>
    </p:spTree>
    <p:extLst>
      <p:ext uri="{BB962C8B-B14F-4D97-AF65-F5344CB8AC3E}">
        <p14:creationId xmlns:p14="http://schemas.microsoft.com/office/powerpoint/2010/main" val="4264382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rtl="0"/>
            <a:r>
              <a:rPr lang="en-US" dirty="0"/>
              <a:t>Expanding Cement</a:t>
            </a:r>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3693319"/>
          </a:xfrm>
          <a:prstGeom prst="rect">
            <a:avLst/>
          </a:prstGeom>
          <a:noFill/>
        </p:spPr>
        <p:txBody>
          <a:bodyPr wrap="square" rtlCol="1">
            <a:spAutoFit/>
          </a:bodyPr>
          <a:lstStyle/>
          <a:p>
            <a:pPr algn="just"/>
            <a:r>
              <a:rPr lang="en-US" dirty="0"/>
              <a:t>Other formulations of expanding cement include the following:</a:t>
            </a:r>
          </a:p>
          <a:p>
            <a:pPr algn="just"/>
            <a:endParaRPr lang="en-US" dirty="0"/>
          </a:p>
          <a:p>
            <a:pPr algn="just"/>
            <a:r>
              <a:rPr lang="en-US" dirty="0"/>
              <a:t>· API and ISO Class A or H (Portland cement) containing 5 to 10% of the hemihydrate forms of gypsum</a:t>
            </a:r>
          </a:p>
          <a:p>
            <a:pPr algn="just"/>
            <a:r>
              <a:rPr lang="en-US" dirty="0"/>
              <a:t>· API and ISO Class A, G, or H cements containing sodium chloride in concentrations ranging from 5% to</a:t>
            </a:r>
          </a:p>
          <a:p>
            <a:pPr algn="just"/>
            <a:r>
              <a:rPr lang="en-US" dirty="0"/>
              <a:t>saturation</a:t>
            </a:r>
          </a:p>
          <a:p>
            <a:pPr algn="just"/>
            <a:r>
              <a:rPr lang="en-US" dirty="0"/>
              <a:t>· Cement additives that create in-situ gas generation within the cement matrix based primarily on the reaction of finely ground alumina powder with the alkalis present in the cement aqueous solution to produce hydrogen gas. Although alumina powder is the most commonly used additive, zinc, magnesium, and iron powders are potential alternatives.</a:t>
            </a:r>
            <a:endParaRPr lang="en-US" b="1" dirty="0"/>
          </a:p>
        </p:txBody>
      </p:sp>
    </p:spTree>
    <p:extLst>
      <p:ext uri="{BB962C8B-B14F-4D97-AF65-F5344CB8AC3E}">
        <p14:creationId xmlns:p14="http://schemas.microsoft.com/office/powerpoint/2010/main" val="4120456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rtl="0"/>
            <a:r>
              <a:rPr lang="en-US" dirty="0"/>
              <a:t>High-Alumina Cement</a:t>
            </a:r>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5078313"/>
          </a:xfrm>
          <a:prstGeom prst="rect">
            <a:avLst/>
          </a:prstGeom>
          <a:noFill/>
        </p:spPr>
        <p:txBody>
          <a:bodyPr wrap="square" rtlCol="1">
            <a:spAutoFit/>
          </a:bodyPr>
          <a:lstStyle/>
          <a:p>
            <a:pPr algn="just"/>
            <a:r>
              <a:rPr lang="en-US" b="1" dirty="0"/>
              <a:t>Calcium Aluminate Cements</a:t>
            </a:r>
          </a:p>
          <a:p>
            <a:pPr algn="just"/>
            <a:r>
              <a:rPr lang="en-US" dirty="0"/>
              <a:t>These cements are used primarily in refractory concretes, but they are also widely used in construction for rapid setting and controlled expansion or shrinkage compensation.</a:t>
            </a:r>
          </a:p>
          <a:p>
            <a:pPr algn="just"/>
            <a:endParaRPr lang="en-US" dirty="0"/>
          </a:p>
          <a:p>
            <a:pPr algn="just"/>
            <a:r>
              <a:rPr lang="en-US" dirty="0"/>
              <a:t>In well-cementing operations, they are used:</a:t>
            </a:r>
          </a:p>
          <a:p>
            <a:pPr marL="285750" indent="-285750" algn="just">
              <a:buFontTx/>
              <a:buChar char="-"/>
            </a:pPr>
            <a:r>
              <a:rPr lang="en-US" dirty="0"/>
              <a:t>at both temperature extremes in permafrost zones with temperatures at 32°F or below</a:t>
            </a:r>
          </a:p>
          <a:p>
            <a:pPr marL="285750" indent="-285750" algn="just">
              <a:buFontTx/>
              <a:buChar char="-"/>
            </a:pPr>
            <a:r>
              <a:rPr lang="en-US" dirty="0"/>
              <a:t>in in-situ combustion wells (fi reflood), where temperatures may range from 750 to 2,000°F</a:t>
            </a:r>
          </a:p>
          <a:p>
            <a:pPr marL="285750" indent="-285750" algn="just">
              <a:buFontTx/>
              <a:buChar char="-"/>
            </a:pPr>
            <a:r>
              <a:rPr lang="en-US" dirty="0"/>
              <a:t>in thermal recovery wells, where temperatures can exceed 1,300°F and fluctuate dramatically.</a:t>
            </a:r>
          </a:p>
          <a:p>
            <a:pPr algn="just"/>
            <a:endParaRPr lang="en-US" dirty="0"/>
          </a:p>
          <a:p>
            <a:pPr marL="285750" indent="-285750" algn="just">
              <a:buFont typeface="Arial" panose="020B0604020202020204" pitchFamily="34" charset="0"/>
              <a:buChar char="•"/>
            </a:pPr>
            <a:r>
              <a:rPr lang="en-US" dirty="0"/>
              <a:t>Several high-alumina cements have been developed with alumina contents of 35 to 90 percent</a:t>
            </a:r>
          </a:p>
          <a:p>
            <a:pPr marL="285750" indent="-285750" algn="just">
              <a:buFont typeface="Arial" panose="020B0604020202020204" pitchFamily="34" charset="0"/>
              <a:buChar char="•"/>
            </a:pPr>
            <a:r>
              <a:rPr lang="en-US" dirty="0"/>
              <a:t>there is a move to term these collectively as calcium aluminate cements (CACs) because the reactive phase in all cases is calcium aluminate.</a:t>
            </a:r>
          </a:p>
        </p:txBody>
      </p:sp>
    </p:spTree>
    <p:extLst>
      <p:ext uri="{BB962C8B-B14F-4D97-AF65-F5344CB8AC3E}">
        <p14:creationId xmlns:p14="http://schemas.microsoft.com/office/powerpoint/2010/main" val="3641801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rtl="0"/>
            <a:r>
              <a:rPr lang="en-US" dirty="0"/>
              <a:t>High-Alumina Cement</a:t>
            </a:r>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4801314"/>
          </a:xfrm>
          <a:prstGeom prst="rect">
            <a:avLst/>
          </a:prstGeom>
          <a:noFill/>
        </p:spPr>
        <p:txBody>
          <a:bodyPr wrap="square" rtlCol="1">
            <a:spAutoFit/>
          </a:bodyPr>
          <a:lstStyle/>
          <a:p>
            <a:pPr marL="285750" indent="-285750" algn="just">
              <a:buFontTx/>
              <a:buChar char="-"/>
            </a:pPr>
            <a:endParaRPr lang="en-US" dirty="0"/>
          </a:p>
          <a:p>
            <a:pPr marL="285750" indent="-285750" algn="just">
              <a:buFontTx/>
              <a:buChar char="-"/>
            </a:pPr>
            <a:r>
              <a:rPr lang="en-US" dirty="0"/>
              <a:t>CAC is manufactured by blending bauxite (aluminum ore) and limestone and heating the mixture above 2,640°F in reverberatory open-hearth furnaces until it is liquefied.</a:t>
            </a:r>
          </a:p>
          <a:p>
            <a:pPr marL="285750" indent="-285750" algn="just">
              <a:buFontTx/>
              <a:buChar char="-"/>
            </a:pPr>
            <a:r>
              <a:rPr lang="en-US" dirty="0"/>
              <a:t>The molten clinker is continuously removed through a tap hole, collected in molds, cooled, and ground in ball mills.</a:t>
            </a:r>
          </a:p>
          <a:p>
            <a:pPr marL="285750" indent="-285750" algn="just">
              <a:buFontTx/>
              <a:buChar char="-"/>
            </a:pPr>
            <a:endParaRPr lang="en-US" dirty="0"/>
          </a:p>
          <a:p>
            <a:pPr marL="285750" indent="-285750" algn="just">
              <a:buFontTx/>
              <a:buChar char="-"/>
            </a:pPr>
            <a:r>
              <a:rPr lang="en-US" dirty="0"/>
              <a:t>The setting time for CAC is controlled by the composition, and no materials are added during grinding.</a:t>
            </a:r>
          </a:p>
          <a:p>
            <a:pPr marL="285750" indent="-285750" algn="just">
              <a:buFontTx/>
              <a:buChar char="-"/>
            </a:pPr>
            <a:r>
              <a:rPr lang="en-US" dirty="0"/>
              <a:t>These cements can be accelerated or retarded to fit individual well conditions.</a:t>
            </a:r>
          </a:p>
          <a:p>
            <a:pPr marL="285750" indent="-285750" algn="just">
              <a:buFontTx/>
              <a:buChar char="-"/>
            </a:pPr>
            <a:endParaRPr lang="en-US" dirty="0"/>
          </a:p>
          <a:p>
            <a:pPr marL="285750" indent="-285750" algn="just">
              <a:buFont typeface="Arial" panose="020B0604020202020204" pitchFamily="34" charset="0"/>
              <a:buChar char="•"/>
            </a:pPr>
            <a:r>
              <a:rPr lang="en-US" dirty="0"/>
              <a:t>the retardation characteristics differ from those of Portland cements.</a:t>
            </a:r>
          </a:p>
          <a:p>
            <a:pPr marL="285750" indent="-285750" algn="just">
              <a:buFont typeface="Arial" panose="020B0604020202020204" pitchFamily="34" charset="0"/>
              <a:buChar char="•"/>
            </a:pPr>
            <a:r>
              <a:rPr lang="en-US" dirty="0"/>
              <a:t>The addition of Portland cement to a refractory cement will cause a flash set; therefore, when both are handled in the field, they must be stored separately.</a:t>
            </a:r>
          </a:p>
        </p:txBody>
      </p:sp>
    </p:spTree>
    <p:extLst>
      <p:ext uri="{BB962C8B-B14F-4D97-AF65-F5344CB8AC3E}">
        <p14:creationId xmlns:p14="http://schemas.microsoft.com/office/powerpoint/2010/main" val="917402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rtl="0"/>
            <a:r>
              <a:rPr lang="en-US" dirty="0"/>
              <a:t>Latex Cement</a:t>
            </a:r>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4524315"/>
          </a:xfrm>
          <a:prstGeom prst="rect">
            <a:avLst/>
          </a:prstGeom>
          <a:noFill/>
        </p:spPr>
        <p:txBody>
          <a:bodyPr wrap="square" rtlCol="1">
            <a:spAutoFit/>
          </a:bodyPr>
          <a:lstStyle/>
          <a:p>
            <a:pPr algn="just"/>
            <a:r>
              <a:rPr lang="en-US" dirty="0"/>
              <a:t>It is actually a blend of API and ISO Class A, G, or H with latex.</a:t>
            </a:r>
          </a:p>
          <a:p>
            <a:pPr algn="just"/>
            <a:r>
              <a:rPr lang="en-US" dirty="0"/>
              <a:t>Latex is a colloidal suspension of polymer in water.</a:t>
            </a:r>
          </a:p>
          <a:p>
            <a:pPr algn="just"/>
            <a:r>
              <a:rPr lang="en-US" dirty="0"/>
              <a:t>the latex blends found in latex cements are generally copolymer systems that incorporate more than one type of polymer to optimize film formation and flexibility.</a:t>
            </a:r>
          </a:p>
          <a:p>
            <a:pPr algn="just"/>
            <a:r>
              <a:rPr lang="en-US" dirty="0"/>
              <a:t>The copolymers are based on:</a:t>
            </a:r>
          </a:p>
          <a:p>
            <a:pPr algn="just"/>
            <a:endParaRPr lang="en-US" dirty="0"/>
          </a:p>
          <a:p>
            <a:pPr marL="285750" indent="-285750" algn="just">
              <a:buFontTx/>
              <a:buChar char="-"/>
            </a:pPr>
            <a:r>
              <a:rPr lang="en-US" dirty="0"/>
              <a:t>polyvinyl acetate</a:t>
            </a:r>
          </a:p>
          <a:p>
            <a:pPr marL="285750" indent="-285750" algn="just">
              <a:buFontTx/>
              <a:buChar char="-"/>
            </a:pPr>
            <a:r>
              <a:rPr lang="en-US" dirty="0"/>
              <a:t>polyvinylidene chloride-polyvinyl chloride</a:t>
            </a:r>
          </a:p>
          <a:p>
            <a:pPr marL="285750" indent="-285750" algn="just">
              <a:buFontTx/>
              <a:buChar char="-"/>
            </a:pPr>
            <a:r>
              <a:rPr lang="en-US" dirty="0"/>
              <a:t>polyacrylate copolymers</a:t>
            </a:r>
          </a:p>
          <a:p>
            <a:pPr marL="285750" indent="-285750" algn="just">
              <a:buFontTx/>
              <a:buChar char="-"/>
            </a:pPr>
            <a:r>
              <a:rPr lang="en-US" dirty="0"/>
              <a:t>styrene-butadiene</a:t>
            </a:r>
          </a:p>
          <a:p>
            <a:pPr marL="285750" indent="-285750" algn="just">
              <a:buFontTx/>
              <a:buChar char="-"/>
            </a:pPr>
            <a:endParaRPr lang="en-US" dirty="0"/>
          </a:p>
          <a:p>
            <a:pPr algn="just"/>
            <a:r>
              <a:rPr lang="en-US" dirty="0"/>
              <a:t>and are spherical with diameters of 0.01 to 1.0 mm.</a:t>
            </a:r>
          </a:p>
          <a:p>
            <a:pPr algn="just"/>
            <a:endParaRPr lang="en-US" dirty="0"/>
          </a:p>
          <a:p>
            <a:pPr marL="285750" indent="-285750" algn="just">
              <a:buFontTx/>
              <a:buChar char="-"/>
            </a:pPr>
            <a:r>
              <a:rPr lang="en-US" dirty="0"/>
              <a:t>In general, a latex emulsion contains only 50% by weight of solids and is usually stabilized by an emulsifying surface-active agent.</a:t>
            </a:r>
          </a:p>
        </p:txBody>
      </p:sp>
    </p:spTree>
    <p:extLst>
      <p:ext uri="{BB962C8B-B14F-4D97-AF65-F5344CB8AC3E}">
        <p14:creationId xmlns:p14="http://schemas.microsoft.com/office/powerpoint/2010/main" val="4230319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rtl="0"/>
            <a:r>
              <a:rPr lang="en-US" dirty="0"/>
              <a:t>Latex Cement</a:t>
            </a:r>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2308324"/>
          </a:xfrm>
          <a:prstGeom prst="rect">
            <a:avLst/>
          </a:prstGeom>
          <a:noFill/>
        </p:spPr>
        <p:txBody>
          <a:bodyPr wrap="square" rtlCol="1">
            <a:spAutoFit/>
          </a:bodyPr>
          <a:lstStyle/>
          <a:p>
            <a:pPr algn="just"/>
            <a:r>
              <a:rPr lang="en-US" dirty="0"/>
              <a:t>The latex particles coalesce to form a continuous film around the cement hydration products in the set cement and effectively coat the walls of the capillary pores. A well-distributed latex film may protect the cement from chemical attack by some types of corrosive conditions such as formation waters containing carbonic acid. Latex also imparts elasticity to the set cement and improves the bonding strength and filtration control of the</a:t>
            </a:r>
          </a:p>
          <a:p>
            <a:pPr algn="just"/>
            <a:r>
              <a:rPr lang="en-US" dirty="0"/>
              <a:t>cement slurry.</a:t>
            </a:r>
            <a:endParaRPr lang="en-US" b="1" dirty="0"/>
          </a:p>
        </p:txBody>
      </p:sp>
    </p:spTree>
    <p:extLst>
      <p:ext uri="{BB962C8B-B14F-4D97-AF65-F5344CB8AC3E}">
        <p14:creationId xmlns:p14="http://schemas.microsoft.com/office/powerpoint/2010/main" val="1075408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rtl="0"/>
            <a:r>
              <a:rPr lang="en-US" dirty="0"/>
              <a:t>Sorel Cement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4247317"/>
              </a:xfrm>
              <a:prstGeom prst="rect">
                <a:avLst/>
              </a:prstGeom>
              <a:noFill/>
            </p:spPr>
            <p:txBody>
              <a:bodyPr wrap="square" rtlCol="1">
                <a:spAutoFit/>
              </a:bodyPr>
              <a:lstStyle/>
              <a:p>
                <a:pPr algn="just"/>
                <a:r>
                  <a:rPr lang="en-US" dirty="0"/>
                  <a:t>Sorel cement is a magnesium-oxychloride cement used as a temporary plugging material in well cementing.</a:t>
                </a:r>
              </a:p>
              <a:p>
                <a:pPr marL="285750" indent="-285750" algn="just">
                  <a:buFontTx/>
                  <a:buChar char="-"/>
                </a:pPr>
                <a:r>
                  <a:rPr lang="en-US" dirty="0"/>
                  <a:t>The cement is made by mixing powdered magnesium oxide with a concentrated solution of magnesium chloride.</a:t>
                </a:r>
              </a:p>
              <a:p>
                <a:pPr marL="285750" indent="-285750" algn="just">
                  <a:buFontTx/>
                  <a:buChar char="-"/>
                </a:pPr>
                <a:r>
                  <a:rPr lang="en-US" dirty="0"/>
                  <a:t>The complex hydration reactions include at least eight different primary reactions. Carbonates are generally incorporated into the formulation to reduce the solubility of the magnesium hydroxide chloride hydrates that are normally formed by producing carbonated hydrates.</a:t>
                </a:r>
              </a:p>
              <a:p>
                <a:pPr marL="285750" indent="-285750" algn="just">
                  <a:buFontTx/>
                  <a:buChar char="-"/>
                </a:pPr>
                <a:r>
                  <a:rPr lang="en-US" dirty="0"/>
                  <a:t>The main phases formed are </a:t>
                </a:r>
                <a14:m>
                  <m:oMath xmlns:m="http://schemas.openxmlformats.org/officeDocument/2006/math">
                    <m:sSub>
                      <m:sSubPr>
                        <m:ctrlPr>
                          <a:rPr lang="en-US" b="1" i="1" dirty="0" smtClean="0">
                            <a:latin typeface="Cambria Math" panose="02040503050406030204" pitchFamily="18" charset="0"/>
                          </a:rPr>
                        </m:ctrlPr>
                      </m:sSubPr>
                      <m:e>
                        <m:r>
                          <a:rPr lang="en-US" b="1" i="0" dirty="0" smtClean="0">
                            <a:latin typeface="Cambria Math" panose="02040503050406030204" pitchFamily="18" charset="0"/>
                          </a:rPr>
                          <m:t>𝐌𝐠</m:t>
                        </m:r>
                      </m:e>
                      <m:sub>
                        <m:r>
                          <a:rPr lang="en-US" b="1" i="0" dirty="0" smtClean="0">
                            <a:latin typeface="Cambria Math" panose="02040503050406030204" pitchFamily="18" charset="0"/>
                          </a:rPr>
                          <m:t>𝟐</m:t>
                        </m:r>
                      </m:sub>
                    </m:sSub>
                    <m:r>
                      <a:rPr lang="en-US" b="1" i="0" dirty="0" smtClean="0">
                        <a:latin typeface="Cambria Math" panose="02040503050406030204" pitchFamily="18" charset="0"/>
                      </a:rPr>
                      <m:t>𝐎𝐇𝐂𝐥</m:t>
                    </m:r>
                    <m:sSub>
                      <m:sSubPr>
                        <m:ctrlPr>
                          <a:rPr lang="en-US" b="1" i="1" dirty="0" smtClean="0">
                            <a:latin typeface="Cambria Math" panose="02040503050406030204" pitchFamily="18" charset="0"/>
                          </a:rPr>
                        </m:ctrlPr>
                      </m:sSubPr>
                      <m:e>
                        <m:r>
                          <a:rPr lang="en-US" b="1" i="0" dirty="0" smtClean="0">
                            <a:latin typeface="Cambria Math" panose="02040503050406030204" pitchFamily="18" charset="0"/>
                          </a:rPr>
                          <m:t>𝐂𝐎</m:t>
                        </m:r>
                      </m:e>
                      <m:sub>
                        <m:r>
                          <a:rPr lang="en-US" b="1" i="0" dirty="0" smtClean="0">
                            <a:latin typeface="Cambria Math" panose="02040503050406030204" pitchFamily="18" charset="0"/>
                          </a:rPr>
                          <m:t>𝟑</m:t>
                        </m:r>
                      </m:sub>
                    </m:sSub>
                    <m:r>
                      <a:rPr lang="en-US" b="1" i="0" dirty="0" smtClean="0">
                        <a:latin typeface="Cambria Math" panose="02040503050406030204" pitchFamily="18" charset="0"/>
                      </a:rPr>
                      <m:t>.</m:t>
                    </m:r>
                    <m:r>
                      <a:rPr lang="en-US" b="1" i="0" dirty="0" smtClean="0">
                        <a:latin typeface="Cambria Math" panose="02040503050406030204" pitchFamily="18" charset="0"/>
                      </a:rPr>
                      <m:t>𝟑</m:t>
                    </m:r>
                    <m:sSub>
                      <m:sSubPr>
                        <m:ctrlPr>
                          <a:rPr lang="en-US" b="1" i="1" dirty="0" smtClean="0">
                            <a:latin typeface="Cambria Math" panose="02040503050406030204" pitchFamily="18" charset="0"/>
                          </a:rPr>
                        </m:ctrlPr>
                      </m:sSubPr>
                      <m:e>
                        <m:r>
                          <a:rPr lang="en-US" b="1" i="0" dirty="0" smtClean="0">
                            <a:latin typeface="Cambria Math" panose="02040503050406030204" pitchFamily="18" charset="0"/>
                          </a:rPr>
                          <m:t>𝐇</m:t>
                        </m:r>
                      </m:e>
                      <m:sub>
                        <m:r>
                          <a:rPr lang="en-US" b="1" i="0" dirty="0" smtClean="0">
                            <a:latin typeface="Cambria Math" panose="02040503050406030204" pitchFamily="18" charset="0"/>
                          </a:rPr>
                          <m:t>𝟐</m:t>
                        </m:r>
                      </m:sub>
                    </m:sSub>
                    <m:r>
                      <a:rPr lang="en-US" b="1" i="0" dirty="0" smtClean="0">
                        <a:latin typeface="Cambria Math" panose="02040503050406030204" pitchFamily="18" charset="0"/>
                      </a:rPr>
                      <m:t>𝐎</m:t>
                    </m:r>
                  </m:oMath>
                </a14:m>
                <a:r>
                  <a:rPr lang="en-US" dirty="0"/>
                  <a:t> and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𝐌𝐠</m:t>
                        </m:r>
                      </m:e>
                      <m:sub>
                        <m:r>
                          <a:rPr lang="en-US" b="1" i="0" smtClean="0">
                            <a:latin typeface="Cambria Math" panose="02040503050406030204" pitchFamily="18" charset="0"/>
                          </a:rPr>
                          <m:t>𝟑</m:t>
                        </m:r>
                      </m:sub>
                    </m:sSub>
                    <m:sSub>
                      <m:sSubPr>
                        <m:ctrlPr>
                          <a:rPr lang="en-US" b="1" i="1" smtClean="0">
                            <a:latin typeface="Cambria Math" panose="02040503050406030204" pitchFamily="18" charset="0"/>
                          </a:rPr>
                        </m:ctrlPr>
                      </m:sSubPr>
                      <m:e>
                        <m:r>
                          <a:rPr lang="en-US" b="1" i="0" smtClean="0">
                            <a:latin typeface="Cambria Math" panose="02040503050406030204" pitchFamily="18" charset="0"/>
                          </a:rPr>
                          <m:t>(</m:t>
                        </m:r>
                        <m:r>
                          <a:rPr lang="en-US" b="1" i="0" smtClean="0">
                            <a:latin typeface="Cambria Math" panose="02040503050406030204" pitchFamily="18" charset="0"/>
                          </a:rPr>
                          <m:t>𝐎𝐇</m:t>
                        </m:r>
                        <m:r>
                          <a:rPr lang="en-US" b="1" i="0" smtClean="0">
                            <a:latin typeface="Cambria Math" panose="02040503050406030204" pitchFamily="18" charset="0"/>
                          </a:rPr>
                          <m:t>)</m:t>
                        </m:r>
                      </m:e>
                      <m:sub>
                        <m:r>
                          <a:rPr lang="en-US" b="1" i="0" smtClean="0">
                            <a:latin typeface="Cambria Math" panose="02040503050406030204" pitchFamily="18" charset="0"/>
                          </a:rPr>
                          <m:t>𝟐</m:t>
                        </m:r>
                      </m:sub>
                    </m:sSub>
                    <m:sSub>
                      <m:sSubPr>
                        <m:ctrlPr>
                          <a:rPr lang="en-US" b="1" i="1" smtClean="0">
                            <a:latin typeface="Cambria Math" panose="02040503050406030204" pitchFamily="18" charset="0"/>
                          </a:rPr>
                        </m:ctrlPr>
                      </m:sSubPr>
                      <m:e>
                        <m:r>
                          <a:rPr lang="en-US" b="1" i="0" smtClean="0">
                            <a:latin typeface="Cambria Math" panose="02040503050406030204" pitchFamily="18" charset="0"/>
                          </a:rPr>
                          <m:t>(</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𝐂𝐎</m:t>
                            </m:r>
                          </m:e>
                          <m:sub>
                            <m:r>
                              <a:rPr lang="en-US" b="1" i="0" smtClean="0">
                                <a:latin typeface="Cambria Math" panose="02040503050406030204" pitchFamily="18" charset="0"/>
                              </a:rPr>
                              <m:t>𝟑</m:t>
                            </m:r>
                          </m:sub>
                        </m:sSub>
                        <m:r>
                          <a:rPr lang="en-US" b="1" i="0" smtClean="0">
                            <a:latin typeface="Cambria Math" panose="02040503050406030204" pitchFamily="18" charset="0"/>
                          </a:rPr>
                          <m:t>)</m:t>
                        </m:r>
                      </m:e>
                      <m:sub>
                        <m:r>
                          <a:rPr lang="en-US" b="1" i="0" smtClean="0">
                            <a:latin typeface="Cambria Math" panose="02040503050406030204" pitchFamily="18" charset="0"/>
                          </a:rPr>
                          <m:t>𝟒</m:t>
                        </m:r>
                      </m:sub>
                    </m:sSub>
                    <m:r>
                      <a:rPr lang="en-US" b="1" i="0" smtClean="0">
                        <a:latin typeface="Cambria Math" panose="02040503050406030204" pitchFamily="18" charset="0"/>
                      </a:rPr>
                      <m:t>.</m:t>
                    </m:r>
                    <m:r>
                      <a:rPr lang="en-US" b="1" i="0" smtClean="0">
                        <a:latin typeface="Cambria Math" panose="02040503050406030204" pitchFamily="18" charset="0"/>
                      </a:rPr>
                      <m:t>𝟒</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𝐇</m:t>
                        </m:r>
                      </m:e>
                      <m:sub>
                        <m:r>
                          <a:rPr lang="en-US" b="1" i="0" smtClean="0">
                            <a:latin typeface="Cambria Math" panose="02040503050406030204" pitchFamily="18" charset="0"/>
                          </a:rPr>
                          <m:t>𝟐</m:t>
                        </m:r>
                      </m:sub>
                    </m:sSub>
                    <m:r>
                      <a:rPr lang="en-US" b="1" i="0" smtClean="0">
                        <a:latin typeface="Cambria Math" panose="02040503050406030204" pitchFamily="18" charset="0"/>
                      </a:rPr>
                      <m:t>𝐎</m:t>
                    </m:r>
                  </m:oMath>
                </a14:m>
                <a:r>
                  <a:rPr lang="en-US" dirty="0"/>
                  <a:t>.</a:t>
                </a:r>
              </a:p>
              <a:p>
                <a:pPr marL="285750" indent="-285750" algn="just">
                  <a:buFontTx/>
                  <a:buChar char="-"/>
                </a:pPr>
                <a:endParaRPr lang="en-US" dirty="0"/>
              </a:p>
              <a:p>
                <a:pPr marL="285750" indent="-285750" algn="just">
                  <a:buFont typeface="Arial" panose="020B0604020202020204" pitchFamily="34" charset="0"/>
                  <a:buChar char="•"/>
                </a:pPr>
                <a:r>
                  <a:rPr lang="en-US" dirty="0"/>
                  <a:t>Sorel cements have been used on occasion in the Commonwealth of Independent States (CIS) for cementing oil wells at temperatures up to 1,400°F (752°C).</a:t>
                </a:r>
              </a:p>
            </p:txBody>
          </p:sp>
        </mc:Choice>
        <mc:Fallback xmlns="">
          <p:sp>
            <p:nvSpPr>
              <p:cNvPr id="3" name="TextBox 2">
                <a:extLst>
                  <a:ext uri="{FF2B5EF4-FFF2-40B4-BE49-F238E27FC236}">
                    <a16:creationId xmlns:a16="http://schemas.microsoft.com/office/drawing/2014/main" id="{80281732-7BFC-4D10-BF42-B14314FEE13F}"/>
                  </a:ext>
                </a:extLst>
              </p:cNvPr>
              <p:cNvSpPr txBox="1">
                <a:spLocks noRot="1" noChangeAspect="1" noMove="1" noResize="1" noEditPoints="1" noAdjustHandles="1" noChangeArrowheads="1" noChangeShapeType="1" noTextEdit="1"/>
              </p:cNvSpPr>
              <p:nvPr/>
            </p:nvSpPr>
            <p:spPr>
              <a:xfrm>
                <a:off x="2211079" y="1785766"/>
                <a:ext cx="7769840" cy="4247317"/>
              </a:xfrm>
              <a:prstGeom prst="rect">
                <a:avLst/>
              </a:prstGeom>
              <a:blipFill>
                <a:blip r:embed="rId2"/>
                <a:stretch>
                  <a:fillRect l="-706" t="-861" r="-706" b="-1291"/>
                </a:stretch>
              </a:blipFill>
            </p:spPr>
            <p:txBody>
              <a:bodyPr/>
              <a:lstStyle/>
              <a:p>
                <a:r>
                  <a:rPr lang="fa-IR">
                    <a:noFill/>
                  </a:rPr>
                  <a:t> </a:t>
                </a:r>
              </a:p>
            </p:txBody>
          </p:sp>
        </mc:Fallback>
      </mc:AlternateContent>
    </p:spTree>
    <p:extLst>
      <p:ext uri="{BB962C8B-B14F-4D97-AF65-F5344CB8AC3E}">
        <p14:creationId xmlns:p14="http://schemas.microsoft.com/office/powerpoint/2010/main" val="2629279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rtl="0"/>
            <a:r>
              <a:rPr lang="en-US" dirty="0"/>
              <a:t>Sorel Cement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3970318"/>
              </a:xfrm>
              <a:prstGeom prst="rect">
                <a:avLst/>
              </a:prstGeom>
              <a:noFill/>
            </p:spPr>
            <p:txBody>
              <a:bodyPr wrap="square" rtlCol="1">
                <a:spAutoFit/>
              </a:bodyPr>
              <a:lstStyle/>
              <a:p>
                <a:pPr marL="285750" indent="-285750" algn="just">
                  <a:buFontTx/>
                  <a:buChar char="-"/>
                </a:pPr>
                <a:r>
                  <a:rPr lang="en-US" dirty="0"/>
                  <a:t>An Acid-soluble magnesia cement that reacts as a complex Sorel cement has been set across production perforations as a temporary abandonment plug and used to protect water-injection zones during workover operations.</a:t>
                </a:r>
              </a:p>
              <a:p>
                <a:pPr marL="285750" indent="-285750" algn="just">
                  <a:buFontTx/>
                  <a:buChar char="-"/>
                </a:pPr>
                <a:endParaRPr lang="en-US" dirty="0"/>
              </a:p>
              <a:p>
                <a:pPr marL="285750" indent="-285750" algn="just">
                  <a:buFontTx/>
                  <a:buChar char="-"/>
                </a:pPr>
                <a:r>
                  <a:rPr lang="en-US" dirty="0"/>
                  <a:t>The same system has been used to squeeze lost-circulation zones during drilling operations.</a:t>
                </a:r>
              </a:p>
              <a:p>
                <a:pPr marL="285750" indent="-285750" algn="just">
                  <a:buFontTx/>
                  <a:buChar char="-"/>
                </a:pPr>
                <a:r>
                  <a:rPr lang="en-US" dirty="0"/>
                  <a:t>A more finely ground version is available for applications requiring short cement times.</a:t>
                </a:r>
              </a:p>
              <a:p>
                <a:pPr algn="just"/>
                <a:endParaRPr lang="en-US" dirty="0"/>
              </a:p>
              <a:p>
                <a:pPr marL="285750" indent="-285750" algn="just">
                  <a:buFont typeface="Arial" panose="020B0604020202020204" pitchFamily="34" charset="0"/>
                  <a:buChar char="•"/>
                </a:pPr>
                <a:r>
                  <a:rPr lang="en-US" dirty="0"/>
                  <a:t>Acid-soluble Sorel cements are not recommended for permanent sealing in corrosive environments, such as well cementing applications across formations containing carbonic acid waters or “wet” </a:t>
                </a:r>
                <a14:m>
                  <m:oMath xmlns:m="http://schemas.openxmlformats.org/officeDocument/2006/math">
                    <m:sSub>
                      <m:sSubPr>
                        <m:ctrlPr>
                          <a:rPr lang="en-US" i="1" dirty="0" smtClean="0">
                            <a:latin typeface="Cambria Math" panose="02040503050406030204" pitchFamily="18" charset="0"/>
                          </a:rPr>
                        </m:ctrlPr>
                      </m:sSubPr>
                      <m:e>
                        <m:r>
                          <m:rPr>
                            <m:sty m:val="p"/>
                          </m:rPr>
                          <a:rPr lang="en-US" b="0" i="0" dirty="0" smtClean="0">
                            <a:latin typeface="Cambria Math" panose="02040503050406030204" pitchFamily="18" charset="0"/>
                          </a:rPr>
                          <m:t>CO</m:t>
                        </m:r>
                      </m:e>
                      <m:sub>
                        <m:r>
                          <a:rPr lang="en-US" b="0" i="0" dirty="0" smtClean="0">
                            <a:latin typeface="Cambria Math" panose="02040503050406030204" pitchFamily="18" charset="0"/>
                          </a:rPr>
                          <m:t>2</m:t>
                        </m:r>
                      </m:sub>
                    </m:sSub>
                  </m:oMath>
                </a14:m>
                <a:r>
                  <a:rPr lang="en-US" dirty="0"/>
                  <a:t> gas.</a:t>
                </a:r>
              </a:p>
            </p:txBody>
          </p:sp>
        </mc:Choice>
        <mc:Fallback xmlns="">
          <p:sp>
            <p:nvSpPr>
              <p:cNvPr id="3" name="TextBox 2">
                <a:extLst>
                  <a:ext uri="{FF2B5EF4-FFF2-40B4-BE49-F238E27FC236}">
                    <a16:creationId xmlns:a16="http://schemas.microsoft.com/office/drawing/2014/main" id="{80281732-7BFC-4D10-BF42-B14314FEE13F}"/>
                  </a:ext>
                </a:extLst>
              </p:cNvPr>
              <p:cNvSpPr txBox="1">
                <a:spLocks noRot="1" noChangeAspect="1" noMove="1" noResize="1" noEditPoints="1" noAdjustHandles="1" noChangeArrowheads="1" noChangeShapeType="1" noTextEdit="1"/>
              </p:cNvSpPr>
              <p:nvPr/>
            </p:nvSpPr>
            <p:spPr>
              <a:xfrm>
                <a:off x="2211079" y="1785766"/>
                <a:ext cx="7769840" cy="3970318"/>
              </a:xfrm>
              <a:prstGeom prst="rect">
                <a:avLst/>
              </a:prstGeom>
              <a:blipFill>
                <a:blip r:embed="rId2"/>
                <a:stretch>
                  <a:fillRect l="-628" t="-922" r="-706" b="-1536"/>
                </a:stretch>
              </a:blipFill>
            </p:spPr>
            <p:txBody>
              <a:bodyPr/>
              <a:lstStyle/>
              <a:p>
                <a:r>
                  <a:rPr lang="fa-IR">
                    <a:noFill/>
                  </a:rPr>
                  <a:t> </a:t>
                </a:r>
              </a:p>
            </p:txBody>
          </p:sp>
        </mc:Fallback>
      </mc:AlternateContent>
    </p:spTree>
    <p:extLst>
      <p:ext uri="{BB962C8B-B14F-4D97-AF65-F5344CB8AC3E}">
        <p14:creationId xmlns:p14="http://schemas.microsoft.com/office/powerpoint/2010/main" val="1034622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B49385-B303-4DB1-B4E4-889605BC75E1}"/>
              </a:ext>
            </a:extLst>
          </p:cNvPr>
          <p:cNvSpPr>
            <a:spLocks noGrp="1"/>
          </p:cNvSpPr>
          <p:nvPr>
            <p:ph type="title"/>
          </p:nvPr>
        </p:nvSpPr>
        <p:spPr>
          <a:xfrm>
            <a:off x="1640155" y="624109"/>
            <a:ext cx="8911687" cy="688323"/>
          </a:xfrm>
        </p:spPr>
        <p:txBody>
          <a:bodyPr/>
          <a:lstStyle/>
          <a:p>
            <a:pPr algn="ctr" rtl="0"/>
            <a:r>
              <a:rPr lang="en-US" dirty="0"/>
              <a:t>6.   Cement Specifications</a:t>
            </a:r>
          </a:p>
        </p:txBody>
      </p:sp>
      <p:sp>
        <p:nvSpPr>
          <p:cNvPr id="6" name="TextBox 5">
            <a:extLst>
              <a:ext uri="{FF2B5EF4-FFF2-40B4-BE49-F238E27FC236}">
                <a16:creationId xmlns:a16="http://schemas.microsoft.com/office/drawing/2014/main" id="{786DE87A-E18F-4DAC-9E6D-83AB52FD4E7D}"/>
              </a:ext>
            </a:extLst>
          </p:cNvPr>
          <p:cNvSpPr txBox="1"/>
          <p:nvPr/>
        </p:nvSpPr>
        <p:spPr>
          <a:xfrm>
            <a:off x="2379398" y="1839558"/>
            <a:ext cx="7433203" cy="2031325"/>
          </a:xfrm>
          <a:prstGeom prst="rect">
            <a:avLst/>
          </a:prstGeom>
          <a:noFill/>
        </p:spPr>
        <p:txBody>
          <a:bodyPr wrap="square" rtlCol="1">
            <a:spAutoFit/>
          </a:bodyPr>
          <a:lstStyle/>
          <a:p>
            <a:pPr algn="just"/>
            <a:r>
              <a:rPr lang="en-US" dirty="0"/>
              <a:t>6.1 Compressive Strength</a:t>
            </a:r>
          </a:p>
          <a:p>
            <a:pPr algn="just"/>
            <a:r>
              <a:rPr lang="en-US" dirty="0"/>
              <a:t>6.2 Thickening Time</a:t>
            </a:r>
          </a:p>
          <a:p>
            <a:pPr algn="just"/>
            <a:r>
              <a:rPr lang="en-US" dirty="0"/>
              <a:t>6.3 Cement (Solution) Weight</a:t>
            </a:r>
          </a:p>
          <a:p>
            <a:pPr algn="just"/>
            <a:r>
              <a:rPr lang="en-US" dirty="0"/>
              <a:t>6.4 Filtration Amount (Water Loss)</a:t>
            </a:r>
          </a:p>
          <a:p>
            <a:pPr algn="just"/>
            <a:r>
              <a:rPr lang="en-US" dirty="0"/>
              <a:t>6.5 Corrosion Resistivity</a:t>
            </a:r>
          </a:p>
          <a:p>
            <a:pPr algn="just"/>
            <a:r>
              <a:rPr lang="en-US" dirty="0"/>
              <a:t>6.6 Permeability</a:t>
            </a:r>
          </a:p>
          <a:p>
            <a:pPr algn="just"/>
            <a:r>
              <a:rPr lang="en-US" dirty="0"/>
              <a:t>6.7 Cement Additives</a:t>
            </a:r>
          </a:p>
        </p:txBody>
      </p:sp>
    </p:spTree>
    <p:extLst>
      <p:ext uri="{BB962C8B-B14F-4D97-AF65-F5344CB8AC3E}">
        <p14:creationId xmlns:p14="http://schemas.microsoft.com/office/powerpoint/2010/main" val="2285601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Compressive Strength</a:t>
            </a:r>
            <a:endParaRPr lang="fa-IR" dirty="0"/>
          </a:p>
        </p:txBody>
      </p:sp>
      <p:sp>
        <p:nvSpPr>
          <p:cNvPr id="3" name="TextBox 2">
            <a:extLst>
              <a:ext uri="{FF2B5EF4-FFF2-40B4-BE49-F238E27FC236}">
                <a16:creationId xmlns:a16="http://schemas.microsoft.com/office/drawing/2014/main" id="{331D7895-14C1-4A66-8411-A7301A1980B4}"/>
              </a:ext>
            </a:extLst>
          </p:cNvPr>
          <p:cNvSpPr txBox="1"/>
          <p:nvPr/>
        </p:nvSpPr>
        <p:spPr>
          <a:xfrm>
            <a:off x="2211079" y="1785766"/>
            <a:ext cx="7769840" cy="3693319"/>
          </a:xfrm>
          <a:prstGeom prst="rect">
            <a:avLst/>
          </a:prstGeom>
          <a:noFill/>
        </p:spPr>
        <p:txBody>
          <a:bodyPr wrap="square" rtlCol="1">
            <a:spAutoFit/>
          </a:bodyPr>
          <a:lstStyle/>
          <a:p>
            <a:r>
              <a:rPr lang="en-US" b="1" dirty="0"/>
              <a:t>Compressive strength</a:t>
            </a:r>
          </a:p>
          <a:p>
            <a:r>
              <a:rPr lang="en-US" dirty="0"/>
              <a:t>force per unit area required to cause a set cement sample to fail under compression.</a:t>
            </a:r>
          </a:p>
          <a:p>
            <a:r>
              <a:rPr lang="en-US" dirty="0"/>
              <a:t>After cementing LDC should not be drilled till cement reach 500 psi of compressive strength. This compressive strength is enough to hold the casing string at place and allows to continue drilling operation.</a:t>
            </a:r>
          </a:p>
          <a:p>
            <a:endParaRPr lang="en-US" dirty="0"/>
          </a:p>
          <a:p>
            <a:endParaRPr lang="en-US" dirty="0"/>
          </a:p>
          <a:p>
            <a:endParaRPr lang="en-US" dirty="0"/>
          </a:p>
          <a:p>
            <a:r>
              <a:rPr lang="en-US" b="1" dirty="0"/>
              <a:t>Wait on Cement (WOC)</a:t>
            </a:r>
          </a:p>
          <a:p>
            <a:r>
              <a:rPr lang="en-US" dirty="0"/>
              <a:t>Is the needed time for cement after cementing to reach 500 psi compressive strength.</a:t>
            </a:r>
          </a:p>
          <a:p>
            <a:endParaRPr lang="en-US" dirty="0"/>
          </a:p>
        </p:txBody>
      </p:sp>
    </p:spTree>
    <p:extLst>
      <p:ext uri="{BB962C8B-B14F-4D97-AF65-F5344CB8AC3E}">
        <p14:creationId xmlns:p14="http://schemas.microsoft.com/office/powerpoint/2010/main" val="969810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Compressive Strength</a:t>
            </a:r>
            <a:endParaRPr lang="fa-IR" dirty="0"/>
          </a:p>
        </p:txBody>
      </p:sp>
      <p:sp>
        <p:nvSpPr>
          <p:cNvPr id="3" name="TextBox 2">
            <a:extLst>
              <a:ext uri="{FF2B5EF4-FFF2-40B4-BE49-F238E27FC236}">
                <a16:creationId xmlns:a16="http://schemas.microsoft.com/office/drawing/2014/main" id="{331D7895-14C1-4A66-8411-A7301A1980B4}"/>
              </a:ext>
            </a:extLst>
          </p:cNvPr>
          <p:cNvSpPr txBox="1"/>
          <p:nvPr/>
        </p:nvSpPr>
        <p:spPr>
          <a:xfrm>
            <a:off x="2211079" y="1785766"/>
            <a:ext cx="7769840" cy="2308324"/>
          </a:xfrm>
          <a:prstGeom prst="rect">
            <a:avLst/>
          </a:prstGeom>
          <a:noFill/>
        </p:spPr>
        <p:txBody>
          <a:bodyPr wrap="square" rtlCol="1">
            <a:spAutoFit/>
          </a:bodyPr>
          <a:lstStyle/>
          <a:p>
            <a:r>
              <a:rPr lang="en-US" dirty="0"/>
              <a:t>the compressive strength of used cement slurry is related to:</a:t>
            </a:r>
          </a:p>
          <a:p>
            <a:endParaRPr lang="en-US" dirty="0"/>
          </a:p>
          <a:p>
            <a:pPr marL="285750" indent="-285750">
              <a:buFontTx/>
              <a:buChar char="-"/>
            </a:pPr>
            <a:r>
              <a:rPr lang="en-US" dirty="0"/>
              <a:t>Pressure</a:t>
            </a:r>
          </a:p>
          <a:p>
            <a:pPr marL="285750" indent="-285750">
              <a:buFontTx/>
              <a:buChar char="-"/>
            </a:pPr>
            <a:r>
              <a:rPr lang="en-US" dirty="0"/>
              <a:t>Temperature</a:t>
            </a:r>
          </a:p>
          <a:p>
            <a:pPr marL="285750" indent="-285750">
              <a:buFontTx/>
              <a:buChar char="-"/>
            </a:pPr>
            <a:r>
              <a:rPr lang="en-US" dirty="0"/>
              <a:t>Water Content</a:t>
            </a:r>
          </a:p>
          <a:p>
            <a:pPr marL="285750" indent="-285750">
              <a:buFontTx/>
              <a:buChar char="-"/>
            </a:pPr>
            <a:r>
              <a:rPr lang="en-US" dirty="0"/>
              <a:t>Used Additives</a:t>
            </a:r>
          </a:p>
          <a:p>
            <a:pPr marL="285750" indent="-285750">
              <a:buFontTx/>
              <a:buChar char="-"/>
            </a:pPr>
            <a:r>
              <a:rPr lang="en-US" dirty="0"/>
              <a:t>Cement Class</a:t>
            </a:r>
          </a:p>
          <a:p>
            <a:pPr marL="285750" indent="-285750">
              <a:buFontTx/>
              <a:buChar char="-"/>
            </a:pPr>
            <a:r>
              <a:rPr lang="en-US" dirty="0"/>
              <a:t>Tim Spent After Mixing the Cement with Water</a:t>
            </a:r>
          </a:p>
        </p:txBody>
      </p:sp>
    </p:spTree>
    <p:extLst>
      <p:ext uri="{BB962C8B-B14F-4D97-AF65-F5344CB8AC3E}">
        <p14:creationId xmlns:p14="http://schemas.microsoft.com/office/powerpoint/2010/main" val="262680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155F-87B6-4715-8A0D-6702C367DE97}"/>
              </a:ext>
            </a:extLst>
          </p:cNvPr>
          <p:cNvSpPr>
            <a:spLocks noGrp="1"/>
          </p:cNvSpPr>
          <p:nvPr>
            <p:ph type="title"/>
          </p:nvPr>
        </p:nvSpPr>
        <p:spPr>
          <a:xfrm>
            <a:off x="1640156" y="516534"/>
            <a:ext cx="8911687" cy="1280890"/>
          </a:xfrm>
        </p:spPr>
        <p:txBody>
          <a:bodyPr/>
          <a:lstStyle/>
          <a:p>
            <a:pPr algn="ctr"/>
            <a:r>
              <a:rPr lang="en-US" dirty="0"/>
              <a:t>Cement Classification</a:t>
            </a:r>
            <a:endParaRPr lang="fa-IR" dirty="0"/>
          </a:p>
        </p:txBody>
      </p:sp>
      <p:sp>
        <p:nvSpPr>
          <p:cNvPr id="3" name="TextBox 2">
            <a:extLst>
              <a:ext uri="{FF2B5EF4-FFF2-40B4-BE49-F238E27FC236}">
                <a16:creationId xmlns:a16="http://schemas.microsoft.com/office/drawing/2014/main" id="{169C0193-3FDB-4A71-A34F-B0361D467474}"/>
              </a:ext>
            </a:extLst>
          </p:cNvPr>
          <p:cNvSpPr txBox="1"/>
          <p:nvPr/>
        </p:nvSpPr>
        <p:spPr>
          <a:xfrm>
            <a:off x="2216076" y="2005430"/>
            <a:ext cx="5497157" cy="2862322"/>
          </a:xfrm>
          <a:prstGeom prst="rect">
            <a:avLst/>
          </a:prstGeom>
          <a:noFill/>
        </p:spPr>
        <p:txBody>
          <a:bodyPr wrap="square" rtlCol="1">
            <a:spAutoFit/>
          </a:bodyPr>
          <a:lstStyle/>
          <a:p>
            <a:r>
              <a:rPr lang="en-US" dirty="0"/>
              <a:t>API Cement Classification (Standard Cements):</a:t>
            </a:r>
          </a:p>
          <a:p>
            <a:endParaRPr lang="en-US" dirty="0"/>
          </a:p>
          <a:p>
            <a:pPr marL="285750" indent="-285750">
              <a:buFontTx/>
              <a:buChar char="-"/>
            </a:pPr>
            <a:r>
              <a:rPr lang="en-US" dirty="0"/>
              <a:t>Type “A”</a:t>
            </a:r>
          </a:p>
          <a:p>
            <a:pPr marL="285750" indent="-285750">
              <a:buFontTx/>
              <a:buChar char="-"/>
            </a:pPr>
            <a:r>
              <a:rPr lang="en-US" dirty="0"/>
              <a:t>Type “B”</a:t>
            </a:r>
          </a:p>
          <a:p>
            <a:pPr marL="285750" indent="-285750">
              <a:buFontTx/>
              <a:buChar char="-"/>
            </a:pPr>
            <a:r>
              <a:rPr lang="en-US" dirty="0"/>
              <a:t>Type “C”</a:t>
            </a:r>
          </a:p>
          <a:p>
            <a:pPr marL="285750" indent="-285750">
              <a:buFontTx/>
              <a:buChar char="-"/>
            </a:pPr>
            <a:r>
              <a:rPr lang="en-US" dirty="0"/>
              <a:t>Type “D”</a:t>
            </a:r>
          </a:p>
          <a:p>
            <a:pPr marL="285750" indent="-285750">
              <a:buFontTx/>
              <a:buChar char="-"/>
            </a:pPr>
            <a:r>
              <a:rPr lang="en-US" dirty="0"/>
              <a:t>Type “E”</a:t>
            </a:r>
          </a:p>
          <a:p>
            <a:pPr marL="285750" indent="-285750">
              <a:buFontTx/>
              <a:buChar char="-"/>
            </a:pPr>
            <a:r>
              <a:rPr lang="en-US" dirty="0"/>
              <a:t>Type “F”</a:t>
            </a:r>
          </a:p>
          <a:p>
            <a:pPr marL="285750" indent="-285750">
              <a:buFontTx/>
              <a:buChar char="-"/>
            </a:pPr>
            <a:r>
              <a:rPr lang="en-US" dirty="0"/>
              <a:t>Type “G”</a:t>
            </a:r>
          </a:p>
          <a:p>
            <a:pPr marL="285750" indent="-285750">
              <a:buFontTx/>
              <a:buChar char="-"/>
            </a:pPr>
            <a:r>
              <a:rPr lang="en-US" dirty="0"/>
              <a:t>Type “H”</a:t>
            </a:r>
          </a:p>
        </p:txBody>
      </p:sp>
    </p:spTree>
    <p:extLst>
      <p:ext uri="{BB962C8B-B14F-4D97-AF65-F5344CB8AC3E}">
        <p14:creationId xmlns:p14="http://schemas.microsoft.com/office/powerpoint/2010/main" val="952184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A65A-E310-40C9-9E89-FB7904A7B862}"/>
              </a:ext>
            </a:extLst>
          </p:cNvPr>
          <p:cNvSpPr>
            <a:spLocks noGrp="1"/>
          </p:cNvSpPr>
          <p:nvPr>
            <p:ph type="title"/>
          </p:nvPr>
        </p:nvSpPr>
        <p:spPr>
          <a:xfrm>
            <a:off x="1640155" y="624110"/>
            <a:ext cx="8911687" cy="1280890"/>
          </a:xfrm>
        </p:spPr>
        <p:txBody>
          <a:bodyPr/>
          <a:lstStyle/>
          <a:p>
            <a:pPr algn="ctr"/>
            <a:r>
              <a:rPr lang="en-US" dirty="0"/>
              <a:t>Compressive Strength Requirements</a:t>
            </a:r>
            <a:endParaRPr lang="fa-IR" dirty="0"/>
          </a:p>
        </p:txBody>
      </p:sp>
      <p:pic>
        <p:nvPicPr>
          <p:cNvPr id="4" name="Picture 3">
            <a:extLst>
              <a:ext uri="{FF2B5EF4-FFF2-40B4-BE49-F238E27FC236}">
                <a16:creationId xmlns:a16="http://schemas.microsoft.com/office/drawing/2014/main" id="{AB97A3A0-B5A3-4ACE-8DBE-86AEA8941958}"/>
              </a:ext>
            </a:extLst>
          </p:cNvPr>
          <p:cNvPicPr>
            <a:picLocks noChangeAspect="1"/>
          </p:cNvPicPr>
          <p:nvPr/>
        </p:nvPicPr>
        <p:blipFill>
          <a:blip r:embed="rId2"/>
          <a:stretch>
            <a:fillRect/>
          </a:stretch>
        </p:blipFill>
        <p:spPr>
          <a:xfrm>
            <a:off x="1956036" y="1979404"/>
            <a:ext cx="8279924" cy="4410635"/>
          </a:xfrm>
          <a:prstGeom prst="rect">
            <a:avLst/>
          </a:prstGeom>
        </p:spPr>
      </p:pic>
    </p:spTree>
    <p:extLst>
      <p:ext uri="{BB962C8B-B14F-4D97-AF65-F5344CB8AC3E}">
        <p14:creationId xmlns:p14="http://schemas.microsoft.com/office/powerpoint/2010/main" val="672450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Thickening Time</a:t>
            </a:r>
            <a:endParaRPr lang="fa-IR" dirty="0"/>
          </a:p>
        </p:txBody>
      </p:sp>
      <p:sp>
        <p:nvSpPr>
          <p:cNvPr id="3" name="TextBox 2">
            <a:extLst>
              <a:ext uri="{FF2B5EF4-FFF2-40B4-BE49-F238E27FC236}">
                <a16:creationId xmlns:a16="http://schemas.microsoft.com/office/drawing/2014/main" id="{331D7895-14C1-4A66-8411-A7301A1980B4}"/>
              </a:ext>
            </a:extLst>
          </p:cNvPr>
          <p:cNvSpPr txBox="1"/>
          <p:nvPr/>
        </p:nvSpPr>
        <p:spPr>
          <a:xfrm>
            <a:off x="2211079" y="1785766"/>
            <a:ext cx="7769840" cy="4801314"/>
          </a:xfrm>
          <a:prstGeom prst="rect">
            <a:avLst/>
          </a:prstGeom>
          <a:noFill/>
        </p:spPr>
        <p:txBody>
          <a:bodyPr wrap="square" rtlCol="1">
            <a:spAutoFit/>
          </a:bodyPr>
          <a:lstStyle/>
          <a:p>
            <a:r>
              <a:rPr lang="en-US" dirty="0"/>
              <a:t>time after which the consistency of a cement slurry has become so high that the slurry is considered </a:t>
            </a:r>
            <a:r>
              <a:rPr lang="en-US" dirty="0" err="1"/>
              <a:t>unpumpable</a:t>
            </a:r>
            <a:r>
              <a:rPr lang="en-US" dirty="0"/>
              <a:t>.</a:t>
            </a:r>
          </a:p>
          <a:p>
            <a:endParaRPr lang="en-US" b="1" dirty="0"/>
          </a:p>
          <a:p>
            <a:r>
              <a:rPr lang="en-US" dirty="0"/>
              <a:t>Cement thickening time should be enough to:</a:t>
            </a:r>
          </a:p>
          <a:p>
            <a:pPr marL="285750" indent="-285750">
              <a:buFontTx/>
              <a:buChar char="-"/>
            </a:pPr>
            <a:r>
              <a:rPr lang="en-US" dirty="0"/>
              <a:t>Mix cement slurry</a:t>
            </a:r>
          </a:p>
          <a:p>
            <a:pPr marL="285750" indent="-285750">
              <a:buFontTx/>
              <a:buChar char="-"/>
            </a:pPr>
            <a:r>
              <a:rPr lang="en-US" dirty="0"/>
              <a:t>Pump cement slurry into casing string</a:t>
            </a:r>
          </a:p>
          <a:p>
            <a:pPr marL="285750" indent="-285750">
              <a:buFontTx/>
              <a:buChar char="-"/>
            </a:pPr>
            <a:r>
              <a:rPr lang="en-US" dirty="0"/>
              <a:t>Displace cement slurry from inside of casing string to the desired point</a:t>
            </a:r>
          </a:p>
          <a:p>
            <a:endParaRPr lang="en-US" b="1" dirty="0"/>
          </a:p>
          <a:p>
            <a:r>
              <a:rPr lang="en-US" dirty="0"/>
              <a:t>Usually 2 to 3 hours thickening time is enough for this operation.</a:t>
            </a:r>
          </a:p>
          <a:p>
            <a:endParaRPr lang="en-US" b="1" dirty="0"/>
          </a:p>
          <a:p>
            <a:r>
              <a:rPr lang="en-US" dirty="0"/>
              <a:t>Cement slurry thickening time is chosen in order to achieve below operating issues:</a:t>
            </a:r>
          </a:p>
          <a:p>
            <a:pPr marL="285750" indent="-285750">
              <a:buFontTx/>
              <a:buChar char="-"/>
            </a:pPr>
            <a:r>
              <a:rPr lang="en-US" dirty="0"/>
              <a:t>Cement slurry should not be set during pumping.</a:t>
            </a:r>
          </a:p>
          <a:p>
            <a:pPr marL="285750" indent="-285750">
              <a:buFontTx/>
              <a:buChar char="-"/>
            </a:pPr>
            <a:r>
              <a:rPr lang="en-US" dirty="0"/>
              <a:t>Cement slurry should not remain in place for long time to avoid its mixing with formation fluids.</a:t>
            </a:r>
          </a:p>
          <a:p>
            <a:pPr marL="285750" indent="-285750">
              <a:buFontTx/>
              <a:buChar char="-"/>
            </a:pPr>
            <a:r>
              <a:rPr lang="en-US" dirty="0"/>
              <a:t>WOC time should not become too long.</a:t>
            </a:r>
          </a:p>
        </p:txBody>
      </p:sp>
    </p:spTree>
    <p:extLst>
      <p:ext uri="{BB962C8B-B14F-4D97-AF65-F5344CB8AC3E}">
        <p14:creationId xmlns:p14="http://schemas.microsoft.com/office/powerpoint/2010/main" val="2712988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Thickening Time</a:t>
            </a:r>
            <a:endParaRPr lang="fa-IR" dirty="0"/>
          </a:p>
        </p:txBody>
      </p:sp>
      <p:sp>
        <p:nvSpPr>
          <p:cNvPr id="3" name="TextBox 2">
            <a:extLst>
              <a:ext uri="{FF2B5EF4-FFF2-40B4-BE49-F238E27FC236}">
                <a16:creationId xmlns:a16="http://schemas.microsoft.com/office/drawing/2014/main" id="{331D7895-14C1-4A66-8411-A7301A1980B4}"/>
              </a:ext>
            </a:extLst>
          </p:cNvPr>
          <p:cNvSpPr txBox="1"/>
          <p:nvPr/>
        </p:nvSpPr>
        <p:spPr>
          <a:xfrm>
            <a:off x="2211079" y="1785766"/>
            <a:ext cx="7769840" cy="1477328"/>
          </a:xfrm>
          <a:prstGeom prst="rect">
            <a:avLst/>
          </a:prstGeom>
          <a:noFill/>
        </p:spPr>
        <p:txBody>
          <a:bodyPr wrap="square" rtlCol="1">
            <a:spAutoFit/>
          </a:bodyPr>
          <a:lstStyle/>
          <a:p>
            <a:endParaRPr lang="en-US" dirty="0"/>
          </a:p>
          <a:p>
            <a:pPr marL="285750" indent="-285750">
              <a:buFontTx/>
              <a:buChar char="-"/>
            </a:pPr>
            <a:r>
              <a:rPr lang="en-US" dirty="0"/>
              <a:t>The results of a thickening-time test provide an indication of the length of time a cement slurry remains pumpable under the test conditions.</a:t>
            </a:r>
          </a:p>
          <a:p>
            <a:pPr marL="285750" indent="-285750">
              <a:buFontTx/>
              <a:buChar char="-"/>
            </a:pPr>
            <a:endParaRPr lang="en-US" b="1" dirty="0"/>
          </a:p>
        </p:txBody>
      </p:sp>
    </p:spTree>
    <p:extLst>
      <p:ext uri="{BB962C8B-B14F-4D97-AF65-F5344CB8AC3E}">
        <p14:creationId xmlns:p14="http://schemas.microsoft.com/office/powerpoint/2010/main" val="4131913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Thickening Time</a:t>
            </a:r>
            <a:endParaRPr lang="fa-IR" dirty="0"/>
          </a:p>
        </p:txBody>
      </p:sp>
      <p:pic>
        <p:nvPicPr>
          <p:cNvPr id="6" name="Picture 5">
            <a:extLst>
              <a:ext uri="{FF2B5EF4-FFF2-40B4-BE49-F238E27FC236}">
                <a16:creationId xmlns:a16="http://schemas.microsoft.com/office/drawing/2014/main" id="{BD7F93AD-615B-4317-B939-3CD1C1750349}"/>
              </a:ext>
            </a:extLst>
          </p:cNvPr>
          <p:cNvPicPr>
            <a:picLocks noChangeAspect="1"/>
          </p:cNvPicPr>
          <p:nvPr/>
        </p:nvPicPr>
        <p:blipFill>
          <a:blip r:embed="rId2"/>
          <a:stretch>
            <a:fillRect/>
          </a:stretch>
        </p:blipFill>
        <p:spPr>
          <a:xfrm>
            <a:off x="2212292" y="2056280"/>
            <a:ext cx="7767415" cy="3701740"/>
          </a:xfrm>
          <a:prstGeom prst="rect">
            <a:avLst/>
          </a:prstGeom>
        </p:spPr>
      </p:pic>
    </p:spTree>
    <p:extLst>
      <p:ext uri="{BB962C8B-B14F-4D97-AF65-F5344CB8AC3E}">
        <p14:creationId xmlns:p14="http://schemas.microsoft.com/office/powerpoint/2010/main" val="11839583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Filtration Amount (Water Loss)</a:t>
            </a:r>
            <a:endParaRPr lang="fa-IR" dirty="0"/>
          </a:p>
        </p:txBody>
      </p:sp>
      <p:sp>
        <p:nvSpPr>
          <p:cNvPr id="3" name="TextBox 2">
            <a:extLst>
              <a:ext uri="{FF2B5EF4-FFF2-40B4-BE49-F238E27FC236}">
                <a16:creationId xmlns:a16="http://schemas.microsoft.com/office/drawing/2014/main" id="{331D7895-14C1-4A66-8411-A7301A1980B4}"/>
              </a:ext>
            </a:extLst>
          </p:cNvPr>
          <p:cNvSpPr txBox="1"/>
          <p:nvPr/>
        </p:nvSpPr>
        <p:spPr>
          <a:xfrm>
            <a:off x="2211079" y="1785766"/>
            <a:ext cx="7769840" cy="3693319"/>
          </a:xfrm>
          <a:prstGeom prst="rect">
            <a:avLst/>
          </a:prstGeom>
          <a:noFill/>
        </p:spPr>
        <p:txBody>
          <a:bodyPr wrap="square" rtlCol="1">
            <a:spAutoFit/>
          </a:bodyPr>
          <a:lstStyle/>
          <a:p>
            <a:pPr algn="just"/>
            <a:r>
              <a:rPr lang="en-US" b="1" dirty="0"/>
              <a:t>Filtrate</a:t>
            </a:r>
          </a:p>
          <a:p>
            <a:pPr algn="just"/>
            <a:r>
              <a:rPr lang="en-US" dirty="0"/>
              <a:t>liquid that is forced out of a cement slurry during a fluid loss test</a:t>
            </a:r>
            <a:r>
              <a:rPr lang="en-US" b="1" dirty="0"/>
              <a:t>.</a:t>
            </a:r>
          </a:p>
          <a:p>
            <a:pPr algn="just"/>
            <a:endParaRPr lang="en-US" b="1" dirty="0"/>
          </a:p>
          <a:p>
            <a:pPr algn="just"/>
            <a:r>
              <a:rPr lang="en-US" dirty="0"/>
              <a:t>An untreated slurry of Class H cement has a</a:t>
            </a:r>
          </a:p>
          <a:p>
            <a:pPr algn="just"/>
            <a:r>
              <a:rPr lang="en-US" dirty="0"/>
              <a:t>30-minute API filter loss in excess of 1000 cm3. It is desirable to limit the loss of water filtrate from the slurry to</a:t>
            </a:r>
          </a:p>
          <a:p>
            <a:pPr algn="just"/>
            <a:r>
              <a:rPr lang="en-US" dirty="0"/>
              <a:t>permeable formations to</a:t>
            </a:r>
          </a:p>
          <a:p>
            <a:pPr algn="just"/>
            <a:endParaRPr lang="en-US" dirty="0"/>
          </a:p>
          <a:p>
            <a:pPr algn="just"/>
            <a:r>
              <a:rPr lang="en-US" dirty="0"/>
              <a:t>Cement Setting is results of mixing water and cement powder. If this water loss before that cement arrive to the desired point, this phenomena can reduce cement slurry thickening time and motivate water-sensitive formations. Filtration amount is related to cementing operation type and cement slurry type.</a:t>
            </a:r>
          </a:p>
        </p:txBody>
      </p:sp>
    </p:spTree>
    <p:extLst>
      <p:ext uri="{BB962C8B-B14F-4D97-AF65-F5344CB8AC3E}">
        <p14:creationId xmlns:p14="http://schemas.microsoft.com/office/powerpoint/2010/main" val="1065590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Filtration Amount (Water Loss)</a:t>
            </a:r>
            <a:endParaRPr lang="fa-IR" dirty="0"/>
          </a:p>
        </p:txBody>
      </p:sp>
      <p:sp>
        <p:nvSpPr>
          <p:cNvPr id="3" name="TextBox 2">
            <a:extLst>
              <a:ext uri="{FF2B5EF4-FFF2-40B4-BE49-F238E27FC236}">
                <a16:creationId xmlns:a16="http://schemas.microsoft.com/office/drawing/2014/main" id="{331D7895-14C1-4A66-8411-A7301A1980B4}"/>
              </a:ext>
            </a:extLst>
          </p:cNvPr>
          <p:cNvSpPr txBox="1"/>
          <p:nvPr/>
        </p:nvSpPr>
        <p:spPr>
          <a:xfrm>
            <a:off x="2211079" y="1785766"/>
            <a:ext cx="7769840" cy="3970318"/>
          </a:xfrm>
          <a:prstGeom prst="rect">
            <a:avLst/>
          </a:prstGeom>
          <a:noFill/>
        </p:spPr>
        <p:txBody>
          <a:bodyPr wrap="square" rtlCol="1">
            <a:spAutoFit/>
          </a:bodyPr>
          <a:lstStyle/>
          <a:p>
            <a:pPr algn="just"/>
            <a:endParaRPr lang="en-US" dirty="0"/>
          </a:p>
          <a:p>
            <a:pPr algn="just"/>
            <a:r>
              <a:rPr lang="en-US" dirty="0"/>
              <a:t>In secondary cementing (cement injection) filtration amount should be low, because cement should achieve into perforate intervals before forming “Mud Cake”, but primary cementing is less sensitive to filtration amount.</a:t>
            </a:r>
          </a:p>
          <a:p>
            <a:pPr algn="just"/>
            <a:r>
              <a:rPr lang="en-US" dirty="0"/>
              <a:t>Filtration amount for any kind of cement can be measured by laboratory tests.</a:t>
            </a:r>
          </a:p>
          <a:p>
            <a:pPr marL="285750" indent="-285750" algn="just">
              <a:buFontTx/>
              <a:buChar char="-"/>
            </a:pPr>
            <a:r>
              <a:rPr lang="en-US" dirty="0"/>
              <a:t>The cement slurry which is used for secondary cementing (cement injection) should have filtration amount about 50 to 200 cc in laboratory conditions (325 Filter Mech and 1000 psi Pressure).</a:t>
            </a:r>
          </a:p>
          <a:p>
            <a:pPr marL="285750" indent="-285750" algn="just">
              <a:buFontTx/>
              <a:buChar char="-"/>
            </a:pPr>
            <a:r>
              <a:rPr lang="en-US" dirty="0"/>
              <a:t>The cement slurry which is used for primary cementing should have filtration amount about 250 to 400 cc in laboratory conditions (325 Filter Mech and 1000 psi Pressure).</a:t>
            </a:r>
          </a:p>
          <a:p>
            <a:pPr algn="just"/>
            <a:endParaRPr lang="en-US" dirty="0"/>
          </a:p>
        </p:txBody>
      </p:sp>
    </p:spTree>
    <p:extLst>
      <p:ext uri="{BB962C8B-B14F-4D97-AF65-F5344CB8AC3E}">
        <p14:creationId xmlns:p14="http://schemas.microsoft.com/office/powerpoint/2010/main" val="3712525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B49385-B303-4DB1-B4E4-889605BC75E1}"/>
              </a:ext>
            </a:extLst>
          </p:cNvPr>
          <p:cNvSpPr>
            <a:spLocks noGrp="1"/>
          </p:cNvSpPr>
          <p:nvPr>
            <p:ph type="title"/>
          </p:nvPr>
        </p:nvSpPr>
        <p:spPr>
          <a:xfrm>
            <a:off x="1328181" y="624108"/>
            <a:ext cx="8911687" cy="688323"/>
          </a:xfrm>
        </p:spPr>
        <p:txBody>
          <a:bodyPr/>
          <a:lstStyle/>
          <a:p>
            <a:pPr algn="ctr" rtl="0"/>
            <a:r>
              <a:rPr lang="en-US" dirty="0"/>
              <a:t>6.8     Cement Additives</a:t>
            </a:r>
          </a:p>
        </p:txBody>
      </p:sp>
      <p:sp>
        <p:nvSpPr>
          <p:cNvPr id="6" name="TextBox 5">
            <a:extLst>
              <a:ext uri="{FF2B5EF4-FFF2-40B4-BE49-F238E27FC236}">
                <a16:creationId xmlns:a16="http://schemas.microsoft.com/office/drawing/2014/main" id="{786DE87A-E18F-4DAC-9E6D-83AB52FD4E7D}"/>
              </a:ext>
            </a:extLst>
          </p:cNvPr>
          <p:cNvSpPr txBox="1"/>
          <p:nvPr/>
        </p:nvSpPr>
        <p:spPr>
          <a:xfrm>
            <a:off x="2379398" y="2061948"/>
            <a:ext cx="7433203" cy="3416320"/>
          </a:xfrm>
          <a:prstGeom prst="rect">
            <a:avLst/>
          </a:prstGeom>
          <a:noFill/>
        </p:spPr>
        <p:txBody>
          <a:bodyPr wrap="square" rtlCol="1">
            <a:spAutoFit/>
          </a:bodyPr>
          <a:lstStyle/>
          <a:p>
            <a:pPr algn="just"/>
            <a:r>
              <a:rPr lang="en-US" dirty="0"/>
              <a:t>There are a lot of chemical materials that used to change cement slurry specifications. These chemical materials  which also known as “Cement Additives” change cement slurry specifications in order to have more compatibility with surface equipment and subsurface environment.</a:t>
            </a:r>
          </a:p>
          <a:p>
            <a:pPr marL="342900" indent="-342900" algn="just">
              <a:buAutoNum type="arabicPeriod"/>
            </a:pPr>
            <a:endParaRPr lang="en-US" dirty="0"/>
          </a:p>
          <a:p>
            <a:pPr marL="342900" indent="-342900" algn="just">
              <a:buAutoNum type="arabicPeriod"/>
            </a:pPr>
            <a:r>
              <a:rPr lang="en-US" dirty="0"/>
              <a:t>Density-Control Additives</a:t>
            </a:r>
          </a:p>
          <a:p>
            <a:pPr marL="342900" indent="-342900" algn="just">
              <a:buAutoNum type="arabicPeriod"/>
            </a:pPr>
            <a:r>
              <a:rPr lang="en-US" dirty="0"/>
              <a:t>Setting-Time and Thickening-Time Control Additives</a:t>
            </a:r>
          </a:p>
          <a:p>
            <a:pPr marL="342900" indent="-342900" algn="just">
              <a:buAutoNum type="arabicPeriod"/>
            </a:pPr>
            <a:r>
              <a:rPr lang="en-US" dirty="0"/>
              <a:t>Lost-Circulation Additives</a:t>
            </a:r>
          </a:p>
          <a:p>
            <a:pPr marL="342900" indent="-342900" algn="just">
              <a:buAutoNum type="arabicPeriod"/>
            </a:pPr>
            <a:r>
              <a:rPr lang="en-US" dirty="0"/>
              <a:t>Filtration-Control Additives</a:t>
            </a:r>
          </a:p>
          <a:p>
            <a:pPr marL="342900" indent="-342900" algn="just">
              <a:buAutoNum type="arabicPeriod"/>
            </a:pPr>
            <a:r>
              <a:rPr lang="en-US" dirty="0"/>
              <a:t>Viscosity-Control Additives</a:t>
            </a:r>
          </a:p>
          <a:p>
            <a:pPr marL="342900" indent="-342900" algn="just">
              <a:buAutoNum type="arabicPeriod"/>
            </a:pPr>
            <a:r>
              <a:rPr lang="en-US" dirty="0"/>
              <a:t>Special Additives for Unusual Problems</a:t>
            </a:r>
          </a:p>
        </p:txBody>
      </p:sp>
    </p:spTree>
    <p:extLst>
      <p:ext uri="{BB962C8B-B14F-4D97-AF65-F5344CB8AC3E}">
        <p14:creationId xmlns:p14="http://schemas.microsoft.com/office/powerpoint/2010/main" val="3335213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Density-Control Additives</a:t>
            </a:r>
            <a:endParaRPr lang="fa-IR" dirty="0"/>
          </a:p>
        </p:txBody>
      </p:sp>
      <p:sp>
        <p:nvSpPr>
          <p:cNvPr id="3" name="TextBox 2">
            <a:extLst>
              <a:ext uri="{FF2B5EF4-FFF2-40B4-BE49-F238E27FC236}">
                <a16:creationId xmlns:a16="http://schemas.microsoft.com/office/drawing/2014/main" id="{B2BF068A-1259-4909-B8B1-1FAF813DA31B}"/>
              </a:ext>
            </a:extLst>
          </p:cNvPr>
          <p:cNvSpPr txBox="1"/>
          <p:nvPr/>
        </p:nvSpPr>
        <p:spPr>
          <a:xfrm>
            <a:off x="2211079" y="1785766"/>
            <a:ext cx="7769840" cy="4524315"/>
          </a:xfrm>
          <a:prstGeom prst="rect">
            <a:avLst/>
          </a:prstGeom>
          <a:noFill/>
        </p:spPr>
        <p:txBody>
          <a:bodyPr wrap="square" rtlCol="1">
            <a:spAutoFit/>
          </a:bodyPr>
          <a:lstStyle/>
          <a:p>
            <a:pPr algn="just"/>
            <a:r>
              <a:rPr lang="en-US" dirty="0"/>
              <a:t>The density of the cement slurry must be high enough to prevent the higher-pressured formations from flowing into the well during cementing operations, yet not so high as to cause fracture of the weaker formations.</a:t>
            </a:r>
          </a:p>
          <a:p>
            <a:pPr algn="just"/>
            <a:endParaRPr lang="en-US" dirty="0"/>
          </a:p>
          <a:p>
            <a:pPr marL="285750" indent="-285750" algn="just">
              <a:buFont typeface="Arial" panose="020B0604020202020204" pitchFamily="34" charset="0"/>
              <a:buChar char="•"/>
            </a:pPr>
            <a:r>
              <a:rPr lang="en-US" dirty="0"/>
              <a:t>All standard (API) cements have enough weight to cause fracture to most of the formations. So, almost in all cases “Density-Control” additive should be used to decrease cement slurry weight.</a:t>
            </a:r>
          </a:p>
          <a:p>
            <a:pPr marL="285750" indent="-285750" algn="just">
              <a:buFontTx/>
              <a:buChar char="-"/>
            </a:pPr>
            <a:r>
              <a:rPr lang="en-US" dirty="0"/>
              <a:t>In most cases, the density of the cement slurry obtained by mixing cement with the normal amount of water will be too great for the formation fracture strength, and it will be desirable to lower the slurry density.</a:t>
            </a:r>
          </a:p>
          <a:p>
            <a:pPr marL="285750" indent="-285750" algn="just">
              <a:buFontTx/>
              <a:buChar char="-"/>
            </a:pPr>
            <a:r>
              <a:rPr lang="en-US" dirty="0"/>
              <a:t>Reducing the cement density also tends to reduce the overall cost of the cement slurry.</a:t>
            </a:r>
          </a:p>
          <a:p>
            <a:pPr algn="just"/>
            <a:endParaRPr lang="en-US" dirty="0"/>
          </a:p>
        </p:txBody>
      </p:sp>
    </p:spTree>
    <p:extLst>
      <p:ext uri="{BB962C8B-B14F-4D97-AF65-F5344CB8AC3E}">
        <p14:creationId xmlns:p14="http://schemas.microsoft.com/office/powerpoint/2010/main" val="2996610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Density-Control Additives</a:t>
            </a:r>
            <a:endParaRPr lang="fa-IR" dirty="0"/>
          </a:p>
        </p:txBody>
      </p:sp>
      <p:sp>
        <p:nvSpPr>
          <p:cNvPr id="3" name="TextBox 2">
            <a:extLst>
              <a:ext uri="{FF2B5EF4-FFF2-40B4-BE49-F238E27FC236}">
                <a16:creationId xmlns:a16="http://schemas.microsoft.com/office/drawing/2014/main" id="{B2BF068A-1259-4909-B8B1-1FAF813DA31B}"/>
              </a:ext>
            </a:extLst>
          </p:cNvPr>
          <p:cNvSpPr txBox="1"/>
          <p:nvPr/>
        </p:nvSpPr>
        <p:spPr>
          <a:xfrm>
            <a:off x="2211079" y="1785766"/>
            <a:ext cx="7769840" cy="3754874"/>
          </a:xfrm>
          <a:prstGeom prst="rect">
            <a:avLst/>
          </a:prstGeom>
          <a:noFill/>
        </p:spPr>
        <p:txBody>
          <a:bodyPr wrap="square" rtlCol="1">
            <a:spAutoFit/>
          </a:bodyPr>
          <a:lstStyle/>
          <a:p>
            <a:pPr algn="just"/>
            <a:r>
              <a:rPr lang="en-US" dirty="0"/>
              <a:t>Acts that reduce cement density:</a:t>
            </a:r>
          </a:p>
          <a:p>
            <a:pPr algn="just"/>
            <a:endParaRPr lang="en-US" dirty="0"/>
          </a:p>
          <a:p>
            <a:pPr marL="285750" indent="-285750" algn="just">
              <a:buFontTx/>
              <a:buChar char="-"/>
            </a:pPr>
            <a:r>
              <a:rPr lang="en-US" dirty="0"/>
              <a:t>Use nitrogen as an additive to mix foam cement</a:t>
            </a:r>
          </a:p>
          <a:p>
            <a:pPr marL="285750" indent="-285750" algn="just">
              <a:buFontTx/>
              <a:buChar char="-"/>
            </a:pPr>
            <a:r>
              <a:rPr lang="en-US" dirty="0"/>
              <a:t>Increase water/cement ratio (WCR)</a:t>
            </a:r>
          </a:p>
          <a:p>
            <a:pPr marL="285750" indent="-285750" algn="just">
              <a:buFontTx/>
              <a:buChar char="-"/>
            </a:pPr>
            <a:r>
              <a:rPr lang="en-US" dirty="0"/>
              <a:t>Add Low-Specific-Gravity solids</a:t>
            </a:r>
          </a:p>
          <a:p>
            <a:pPr algn="just"/>
            <a:endParaRPr lang="en-US" dirty="0"/>
          </a:p>
          <a:p>
            <a:pPr algn="just"/>
            <a:endParaRPr lang="en-US" dirty="0"/>
          </a:p>
          <a:p>
            <a:pPr algn="just"/>
            <a:endParaRPr lang="en-US" dirty="0"/>
          </a:p>
          <a:p>
            <a:pPr algn="just"/>
            <a:r>
              <a:rPr lang="en-US" sz="2000" dirty="0"/>
              <a:t>Increase water/cement ratio (WCR):</a:t>
            </a:r>
          </a:p>
          <a:p>
            <a:pPr algn="just"/>
            <a:endParaRPr lang="en-US" sz="2000" dirty="0"/>
          </a:p>
          <a:p>
            <a:pPr marL="285750" indent="-285750" algn="just">
              <a:buFont typeface="Arial" panose="020B0604020202020204" pitchFamily="34" charset="0"/>
              <a:buChar char="•"/>
            </a:pPr>
            <a:r>
              <a:rPr lang="en-US" dirty="0"/>
              <a:t>Water/Cement ratio can be changed only in the range </a:t>
            </a:r>
            <a:r>
              <a:rPr lang="en-US" dirty="0" err="1"/>
              <a:t>determinated</a:t>
            </a:r>
            <a:r>
              <a:rPr lang="en-US" dirty="0"/>
              <a:t> by API.</a:t>
            </a:r>
            <a:endParaRPr lang="en-US" sz="2000" dirty="0"/>
          </a:p>
          <a:p>
            <a:pPr algn="just"/>
            <a:endParaRPr lang="en-US" dirty="0"/>
          </a:p>
        </p:txBody>
      </p:sp>
    </p:spTree>
    <p:extLst>
      <p:ext uri="{BB962C8B-B14F-4D97-AF65-F5344CB8AC3E}">
        <p14:creationId xmlns:p14="http://schemas.microsoft.com/office/powerpoint/2010/main" val="28734875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9FF8F2-AA64-4D9D-9ED6-0BC17A7B7124}"/>
              </a:ext>
            </a:extLst>
          </p:cNvPr>
          <p:cNvPicPr>
            <a:picLocks noChangeAspect="1"/>
          </p:cNvPicPr>
          <p:nvPr/>
        </p:nvPicPr>
        <p:blipFill>
          <a:blip r:embed="rId2"/>
          <a:stretch>
            <a:fillRect/>
          </a:stretch>
        </p:blipFill>
        <p:spPr>
          <a:xfrm>
            <a:off x="1762124" y="718185"/>
            <a:ext cx="8667750" cy="2495550"/>
          </a:xfrm>
          <a:prstGeom prst="rect">
            <a:avLst/>
          </a:prstGeom>
        </p:spPr>
      </p:pic>
      <p:pic>
        <p:nvPicPr>
          <p:cNvPr id="4" name="Picture 3">
            <a:extLst>
              <a:ext uri="{FF2B5EF4-FFF2-40B4-BE49-F238E27FC236}">
                <a16:creationId xmlns:a16="http://schemas.microsoft.com/office/drawing/2014/main" id="{BFA4285B-F942-4B8D-987F-F2DDF30AFBD1}"/>
              </a:ext>
            </a:extLst>
          </p:cNvPr>
          <p:cNvPicPr>
            <a:picLocks noChangeAspect="1"/>
          </p:cNvPicPr>
          <p:nvPr/>
        </p:nvPicPr>
        <p:blipFill>
          <a:blip r:embed="rId3"/>
          <a:stretch>
            <a:fillRect/>
          </a:stretch>
        </p:blipFill>
        <p:spPr>
          <a:xfrm>
            <a:off x="1762124" y="3644265"/>
            <a:ext cx="8667750" cy="2495550"/>
          </a:xfrm>
          <a:prstGeom prst="rect">
            <a:avLst/>
          </a:prstGeom>
        </p:spPr>
      </p:pic>
    </p:spTree>
    <p:extLst>
      <p:ext uri="{BB962C8B-B14F-4D97-AF65-F5344CB8AC3E}">
        <p14:creationId xmlns:p14="http://schemas.microsoft.com/office/powerpoint/2010/main" val="71459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155F-87B6-4715-8A0D-6702C367DE97}"/>
              </a:ext>
            </a:extLst>
          </p:cNvPr>
          <p:cNvSpPr>
            <a:spLocks noGrp="1"/>
          </p:cNvSpPr>
          <p:nvPr>
            <p:ph type="title"/>
          </p:nvPr>
        </p:nvSpPr>
        <p:spPr>
          <a:xfrm>
            <a:off x="1640156" y="516534"/>
            <a:ext cx="8911687" cy="1280890"/>
          </a:xfrm>
        </p:spPr>
        <p:txBody>
          <a:bodyPr/>
          <a:lstStyle/>
          <a:p>
            <a:pPr algn="ctr"/>
            <a:r>
              <a:rPr lang="en-US" dirty="0"/>
              <a:t>Cement Classification</a:t>
            </a:r>
            <a:endParaRPr lang="fa-IR" dirty="0"/>
          </a:p>
        </p:txBody>
      </p:sp>
      <p:sp>
        <p:nvSpPr>
          <p:cNvPr id="3" name="TextBox 2">
            <a:extLst>
              <a:ext uri="{FF2B5EF4-FFF2-40B4-BE49-F238E27FC236}">
                <a16:creationId xmlns:a16="http://schemas.microsoft.com/office/drawing/2014/main" id="{169C0193-3FDB-4A71-A34F-B0361D467474}"/>
              </a:ext>
            </a:extLst>
          </p:cNvPr>
          <p:cNvSpPr txBox="1"/>
          <p:nvPr/>
        </p:nvSpPr>
        <p:spPr>
          <a:xfrm>
            <a:off x="2216076" y="2005428"/>
            <a:ext cx="5497157" cy="3693319"/>
          </a:xfrm>
          <a:prstGeom prst="rect">
            <a:avLst/>
          </a:prstGeom>
          <a:noFill/>
        </p:spPr>
        <p:txBody>
          <a:bodyPr wrap="square" rtlCol="1">
            <a:spAutoFit/>
          </a:bodyPr>
          <a:lstStyle/>
          <a:p>
            <a:r>
              <a:rPr lang="en-US" dirty="0"/>
              <a:t>Other Cements (Nonstandard Cements):</a:t>
            </a:r>
          </a:p>
          <a:p>
            <a:endParaRPr lang="en-US" dirty="0"/>
          </a:p>
          <a:p>
            <a:pPr marL="285750" indent="-285750">
              <a:buFontTx/>
              <a:buChar char="-"/>
            </a:pPr>
            <a:r>
              <a:rPr lang="en-US" dirty="0"/>
              <a:t>Pozzolan/Portland (</a:t>
            </a:r>
            <a:r>
              <a:rPr lang="en-US" dirty="0" err="1"/>
              <a:t>Pozmix</a:t>
            </a:r>
            <a:r>
              <a:rPr lang="en-US" dirty="0"/>
              <a:t>) Cement</a:t>
            </a:r>
          </a:p>
          <a:p>
            <a:pPr marL="285750" indent="-285750">
              <a:buFontTx/>
              <a:buChar char="-"/>
            </a:pPr>
            <a:r>
              <a:rPr lang="en-US" dirty="0"/>
              <a:t>Pozzolan/Lime Cement</a:t>
            </a:r>
          </a:p>
          <a:p>
            <a:pPr marL="285750" indent="-285750">
              <a:buFontTx/>
              <a:buChar char="-"/>
            </a:pPr>
            <a:r>
              <a:rPr lang="en-US" dirty="0"/>
              <a:t>Gypsum Cement</a:t>
            </a:r>
          </a:p>
          <a:p>
            <a:pPr marL="285750" indent="-285750">
              <a:buFontTx/>
              <a:buChar char="-"/>
            </a:pPr>
            <a:r>
              <a:rPr lang="en-US" dirty="0"/>
              <a:t>Diesel Oil Cement</a:t>
            </a:r>
          </a:p>
          <a:p>
            <a:pPr marL="285750" indent="-285750">
              <a:buFontTx/>
              <a:buChar char="-"/>
            </a:pPr>
            <a:r>
              <a:rPr lang="en-US" dirty="0"/>
              <a:t>Resin or Plastic Cement</a:t>
            </a:r>
          </a:p>
          <a:p>
            <a:pPr marL="285750" indent="-285750">
              <a:buFontTx/>
              <a:buChar char="-"/>
            </a:pPr>
            <a:r>
              <a:rPr lang="en-US" dirty="0"/>
              <a:t>Microfine Cement</a:t>
            </a:r>
          </a:p>
          <a:p>
            <a:pPr marL="285750" indent="-285750">
              <a:buFontTx/>
              <a:buChar char="-"/>
            </a:pPr>
            <a:r>
              <a:rPr lang="en-US" dirty="0"/>
              <a:t>Expanding Cement</a:t>
            </a:r>
          </a:p>
          <a:p>
            <a:pPr marL="285750" indent="-285750">
              <a:buFontTx/>
              <a:buChar char="-"/>
            </a:pPr>
            <a:r>
              <a:rPr lang="en-US" dirty="0"/>
              <a:t>High-Alumina Cement</a:t>
            </a:r>
          </a:p>
          <a:p>
            <a:pPr marL="285750" indent="-285750">
              <a:buFontTx/>
              <a:buChar char="-"/>
            </a:pPr>
            <a:r>
              <a:rPr lang="en-US" dirty="0"/>
              <a:t>Latex Cement</a:t>
            </a:r>
          </a:p>
          <a:p>
            <a:pPr marL="285750" indent="-285750">
              <a:buFontTx/>
              <a:buChar char="-"/>
            </a:pPr>
            <a:r>
              <a:rPr lang="en-US" dirty="0"/>
              <a:t>Cements for Permafrost Environments</a:t>
            </a:r>
          </a:p>
          <a:p>
            <a:pPr marL="285750" indent="-285750">
              <a:buFontTx/>
              <a:buChar char="-"/>
            </a:pPr>
            <a:r>
              <a:rPr lang="en-US" dirty="0"/>
              <a:t>Sorel Cement</a:t>
            </a:r>
          </a:p>
        </p:txBody>
      </p:sp>
    </p:spTree>
    <p:extLst>
      <p:ext uri="{BB962C8B-B14F-4D97-AF65-F5344CB8AC3E}">
        <p14:creationId xmlns:p14="http://schemas.microsoft.com/office/powerpoint/2010/main" val="22512377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Density-Control Additives</a:t>
            </a:r>
            <a:endParaRPr lang="fa-IR" dirty="0"/>
          </a:p>
        </p:txBody>
      </p:sp>
      <p:sp>
        <p:nvSpPr>
          <p:cNvPr id="3" name="TextBox 2">
            <a:extLst>
              <a:ext uri="{FF2B5EF4-FFF2-40B4-BE49-F238E27FC236}">
                <a16:creationId xmlns:a16="http://schemas.microsoft.com/office/drawing/2014/main" id="{B2BF068A-1259-4909-B8B1-1FAF813DA31B}"/>
              </a:ext>
            </a:extLst>
          </p:cNvPr>
          <p:cNvSpPr txBox="1"/>
          <p:nvPr/>
        </p:nvSpPr>
        <p:spPr>
          <a:xfrm>
            <a:off x="2211079" y="1785766"/>
            <a:ext cx="7769840" cy="3693319"/>
          </a:xfrm>
          <a:prstGeom prst="rect">
            <a:avLst/>
          </a:prstGeom>
          <a:noFill/>
        </p:spPr>
        <p:txBody>
          <a:bodyPr wrap="square" rtlCol="1">
            <a:spAutoFit/>
          </a:bodyPr>
          <a:lstStyle/>
          <a:p>
            <a:pPr algn="just"/>
            <a:r>
              <a:rPr lang="en-US" dirty="0"/>
              <a:t>The Low-Specific-Gravity solids commonly used to reduce slurry density include:</a:t>
            </a:r>
          </a:p>
          <a:p>
            <a:pPr algn="just"/>
            <a:endParaRPr lang="en-US" dirty="0"/>
          </a:p>
          <a:p>
            <a:pPr marL="285750" indent="-285750" algn="just">
              <a:buFontTx/>
              <a:buChar char="-"/>
            </a:pPr>
            <a:r>
              <a:rPr lang="en-US" dirty="0"/>
              <a:t>Nitrogen Plus Foaming Agents</a:t>
            </a:r>
          </a:p>
          <a:p>
            <a:pPr marL="285750" indent="-285750" algn="just">
              <a:buFontTx/>
              <a:buChar char="-"/>
            </a:pPr>
            <a:r>
              <a:rPr lang="en-US" dirty="0"/>
              <a:t>Microspheres</a:t>
            </a:r>
          </a:p>
          <a:p>
            <a:pPr marL="285750" indent="-285750" algn="just">
              <a:buFontTx/>
              <a:buChar char="-"/>
            </a:pPr>
            <a:r>
              <a:rPr lang="en-US" dirty="0"/>
              <a:t>Solid Hydrocarbons</a:t>
            </a:r>
          </a:p>
          <a:p>
            <a:pPr marL="285750" indent="-285750" algn="just">
              <a:buFontTx/>
              <a:buChar char="-"/>
            </a:pPr>
            <a:r>
              <a:rPr lang="en-US" dirty="0"/>
              <a:t>Expanded Perlite</a:t>
            </a:r>
          </a:p>
          <a:p>
            <a:pPr marL="285750" indent="-285750" algn="just">
              <a:buFontTx/>
              <a:buChar char="-"/>
            </a:pPr>
            <a:r>
              <a:rPr lang="en-US" dirty="0"/>
              <a:t>Pozzolans (Including Diatomaceous Earth)</a:t>
            </a:r>
          </a:p>
          <a:p>
            <a:pPr marL="285750" indent="-285750" algn="just">
              <a:buFontTx/>
              <a:buChar char="-"/>
            </a:pPr>
            <a:r>
              <a:rPr lang="en-US" dirty="0"/>
              <a:t>Sodium Silicates</a:t>
            </a:r>
          </a:p>
          <a:p>
            <a:pPr marL="285750" indent="-285750" algn="just">
              <a:buFontTx/>
              <a:buChar char="-"/>
            </a:pPr>
            <a:r>
              <a:rPr lang="en-US" dirty="0"/>
              <a:t>Bentonite (Sodium Montmorillonite)</a:t>
            </a:r>
          </a:p>
          <a:p>
            <a:pPr marL="285750" indent="-285750" algn="just">
              <a:buFontTx/>
              <a:buChar char="-"/>
            </a:pPr>
            <a:endParaRPr lang="en-US" dirty="0"/>
          </a:p>
          <a:p>
            <a:pPr algn="just"/>
            <a:r>
              <a:rPr lang="en-US" dirty="0"/>
              <a:t>Nitrogen and foaming agents added to cement slurries are often the best method for reducing cement density.</a:t>
            </a:r>
          </a:p>
        </p:txBody>
      </p:sp>
    </p:spTree>
    <p:extLst>
      <p:ext uri="{BB962C8B-B14F-4D97-AF65-F5344CB8AC3E}">
        <p14:creationId xmlns:p14="http://schemas.microsoft.com/office/powerpoint/2010/main" val="3133070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Bentonite</a:t>
            </a:r>
          </a:p>
        </p:txBody>
      </p:sp>
      <p:sp>
        <p:nvSpPr>
          <p:cNvPr id="3" name="TextBox 2">
            <a:extLst>
              <a:ext uri="{FF2B5EF4-FFF2-40B4-BE49-F238E27FC236}">
                <a16:creationId xmlns:a16="http://schemas.microsoft.com/office/drawing/2014/main" id="{B2BF068A-1259-4909-B8B1-1FAF813DA31B}"/>
              </a:ext>
            </a:extLst>
          </p:cNvPr>
          <p:cNvSpPr txBox="1"/>
          <p:nvPr/>
        </p:nvSpPr>
        <p:spPr>
          <a:xfrm>
            <a:off x="2211079" y="1785766"/>
            <a:ext cx="7769840" cy="4524315"/>
          </a:xfrm>
          <a:prstGeom prst="rect">
            <a:avLst/>
          </a:prstGeom>
          <a:noFill/>
        </p:spPr>
        <p:txBody>
          <a:bodyPr wrap="square" rtlCol="1">
            <a:spAutoFit/>
          </a:bodyPr>
          <a:lstStyle/>
          <a:p>
            <a:pPr algn="just"/>
            <a:r>
              <a:rPr lang="en-US" dirty="0"/>
              <a:t>Addition of Bentonite to slurry will raise the WCR in addition of decreasing slurry weight and This extra water will reduce slurry weight more than usual.</a:t>
            </a:r>
          </a:p>
          <a:p>
            <a:pPr algn="just"/>
            <a:endParaRPr lang="en-US" dirty="0"/>
          </a:p>
          <a:p>
            <a:pPr marL="285750" indent="-285750" algn="just">
              <a:buFont typeface="Arial" panose="020B0604020202020204" pitchFamily="34" charset="0"/>
              <a:buChar char="•"/>
            </a:pPr>
            <a:r>
              <a:rPr lang="en-US" dirty="0"/>
              <a:t>Bentonite blend with dry powder cement before mixing with water.</a:t>
            </a:r>
          </a:p>
          <a:p>
            <a:pPr algn="just"/>
            <a:endParaRPr lang="en-US" dirty="0"/>
          </a:p>
          <a:p>
            <a:pPr algn="just"/>
            <a:r>
              <a:rPr lang="en-US" dirty="0"/>
              <a:t>The higher water/cement ratio approach that uses bentonite or silicate additives has been found to cause poor sealing results, leading to formation-fluid influx and migration between zones or up the annulus to the wellhead, and is not recommended for applications across potential flow zones or where unknown flow zones may exist.</a:t>
            </a:r>
          </a:p>
          <a:p>
            <a:pPr algn="just"/>
            <a:endParaRPr lang="en-US" dirty="0"/>
          </a:p>
          <a:p>
            <a:pPr algn="just"/>
            <a:r>
              <a:rPr lang="en-US" dirty="0"/>
              <a:t>Adding much amount of Bentonite decreases cement compressive strength and increases cement thickening time.</a:t>
            </a:r>
          </a:p>
        </p:txBody>
      </p:sp>
    </p:spTree>
    <p:extLst>
      <p:ext uri="{BB962C8B-B14F-4D97-AF65-F5344CB8AC3E}">
        <p14:creationId xmlns:p14="http://schemas.microsoft.com/office/powerpoint/2010/main" val="14363622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Bentonite</a:t>
            </a:r>
          </a:p>
        </p:txBody>
      </p:sp>
      <p:sp>
        <p:nvSpPr>
          <p:cNvPr id="3" name="TextBox 2">
            <a:extLst>
              <a:ext uri="{FF2B5EF4-FFF2-40B4-BE49-F238E27FC236}">
                <a16:creationId xmlns:a16="http://schemas.microsoft.com/office/drawing/2014/main" id="{B2BF068A-1259-4909-B8B1-1FAF813DA31B}"/>
              </a:ext>
            </a:extLst>
          </p:cNvPr>
          <p:cNvSpPr txBox="1"/>
          <p:nvPr/>
        </p:nvSpPr>
        <p:spPr>
          <a:xfrm>
            <a:off x="2211079" y="1785766"/>
            <a:ext cx="7769840" cy="1754326"/>
          </a:xfrm>
          <a:prstGeom prst="rect">
            <a:avLst/>
          </a:prstGeom>
          <a:noFill/>
        </p:spPr>
        <p:txBody>
          <a:bodyPr wrap="square" rtlCol="1">
            <a:spAutoFit/>
          </a:bodyPr>
          <a:lstStyle/>
          <a:p>
            <a:pPr marL="285750" indent="-285750" algn="just">
              <a:buFontTx/>
              <a:buChar char="-"/>
            </a:pPr>
            <a:r>
              <a:rPr lang="en-US" dirty="0"/>
              <a:t>In more than 200 ºF conditions, Bentonite decreases compressive strength vs. time.</a:t>
            </a:r>
          </a:p>
          <a:p>
            <a:pPr algn="just"/>
            <a:endParaRPr lang="en-US" dirty="0"/>
          </a:p>
          <a:p>
            <a:pPr algn="just"/>
            <a:r>
              <a:rPr lang="en-US" dirty="0"/>
              <a:t>At all, Bentonite decreases cementing quality.</a:t>
            </a:r>
          </a:p>
          <a:p>
            <a:pPr algn="just"/>
            <a:endParaRPr lang="en-US" dirty="0"/>
          </a:p>
          <a:p>
            <a:pPr marL="285750" indent="-285750" algn="just">
              <a:buFont typeface="Arial" panose="020B0604020202020204" pitchFamily="34" charset="0"/>
              <a:buChar char="•"/>
            </a:pPr>
            <a:r>
              <a:rPr lang="en-US" dirty="0"/>
              <a:t>Specific Gravity = 2.65</a:t>
            </a:r>
          </a:p>
        </p:txBody>
      </p:sp>
    </p:spTree>
    <p:extLst>
      <p:ext uri="{BB962C8B-B14F-4D97-AF65-F5344CB8AC3E}">
        <p14:creationId xmlns:p14="http://schemas.microsoft.com/office/powerpoint/2010/main" val="29978992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Pozzolan</a:t>
            </a:r>
            <a:endParaRPr lang="fa-IR" dirty="0"/>
          </a:p>
        </p:txBody>
      </p:sp>
      <p:sp>
        <p:nvSpPr>
          <p:cNvPr id="3" name="TextBox 2">
            <a:extLst>
              <a:ext uri="{FF2B5EF4-FFF2-40B4-BE49-F238E27FC236}">
                <a16:creationId xmlns:a16="http://schemas.microsoft.com/office/drawing/2014/main" id="{B2BF068A-1259-4909-B8B1-1FAF813DA31B}"/>
              </a:ext>
            </a:extLst>
          </p:cNvPr>
          <p:cNvSpPr txBox="1"/>
          <p:nvPr/>
        </p:nvSpPr>
        <p:spPr>
          <a:xfrm>
            <a:off x="2211079" y="1785766"/>
            <a:ext cx="7769840" cy="4801314"/>
          </a:xfrm>
          <a:prstGeom prst="rect">
            <a:avLst/>
          </a:prstGeom>
          <a:noFill/>
        </p:spPr>
        <p:txBody>
          <a:bodyPr wrap="square" rtlCol="1">
            <a:spAutoFit/>
          </a:bodyPr>
          <a:lstStyle/>
          <a:p>
            <a:pPr algn="just"/>
            <a:r>
              <a:rPr lang="en-US" dirty="0"/>
              <a:t>Pozzolans are siliceous and aluminous mineral substances that will react with calcium hydroxide formed in the hydration of Portland cement to form calcium silicates that possess cementitious properties.</a:t>
            </a:r>
          </a:p>
          <a:p>
            <a:pPr algn="just"/>
            <a:endParaRPr lang="en-US" dirty="0"/>
          </a:p>
          <a:p>
            <a:pPr marL="285750" indent="-285750" algn="just">
              <a:buFontTx/>
              <a:buChar char="-"/>
            </a:pPr>
            <a:r>
              <a:rPr lang="en-US" dirty="0"/>
              <a:t>Diatomaceous earth is an example of a pozzolan.</a:t>
            </a:r>
          </a:p>
          <a:p>
            <a:pPr marL="285750" indent="-285750" algn="just">
              <a:buFontTx/>
              <a:buChar char="-"/>
            </a:pPr>
            <a:r>
              <a:rPr lang="en-US" i="1" dirty="0"/>
              <a:t>pozzolan </a:t>
            </a:r>
            <a:r>
              <a:rPr lang="en-US" dirty="0"/>
              <a:t>usually refers to finely ground pumice or fly ash (flue dust) produced in coal-burning power plants.</a:t>
            </a:r>
          </a:p>
          <a:p>
            <a:pPr marL="285750" indent="-285750" algn="just">
              <a:buFontTx/>
              <a:buChar char="-"/>
            </a:pPr>
            <a:r>
              <a:rPr lang="en-US" dirty="0"/>
              <a:t>The specific gravity of pozzolans is only slightly less than the specific gravity of Portland cement.</a:t>
            </a:r>
          </a:p>
          <a:p>
            <a:pPr marL="285750" indent="-285750" algn="just">
              <a:buFontTx/>
              <a:buChar char="-"/>
            </a:pPr>
            <a:r>
              <a:rPr lang="en-US" dirty="0"/>
              <a:t>the water requirement of pozzolans is approximately the same as for Portland cements.</a:t>
            </a:r>
          </a:p>
          <a:p>
            <a:pPr marL="285750" indent="-285750" algn="just">
              <a:buFontTx/>
              <a:buChar char="-"/>
            </a:pPr>
            <a:r>
              <a:rPr lang="en-US" dirty="0"/>
              <a:t>only slight reductions in density can be achieved with this material but because of this relatively low cost, considerable cost savings can be achieved through the use of pozzolans.</a:t>
            </a:r>
          </a:p>
          <a:p>
            <a:pPr marL="285750" indent="-285750" algn="just">
              <a:buFontTx/>
              <a:buChar char="-"/>
            </a:pPr>
            <a:r>
              <a:rPr lang="en-US" dirty="0"/>
              <a:t>The range of slurry densities possible using various concentrations of one type of pozzolan is about 13 to 16 PPG.</a:t>
            </a:r>
          </a:p>
        </p:txBody>
      </p:sp>
    </p:spTree>
    <p:extLst>
      <p:ext uri="{BB962C8B-B14F-4D97-AF65-F5344CB8AC3E}">
        <p14:creationId xmlns:p14="http://schemas.microsoft.com/office/powerpoint/2010/main" val="1136362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Solid Hydrocarbons</a:t>
            </a:r>
          </a:p>
        </p:txBody>
      </p:sp>
      <p:sp>
        <p:nvSpPr>
          <p:cNvPr id="3" name="TextBox 2">
            <a:extLst>
              <a:ext uri="{FF2B5EF4-FFF2-40B4-BE49-F238E27FC236}">
                <a16:creationId xmlns:a16="http://schemas.microsoft.com/office/drawing/2014/main" id="{B2BF068A-1259-4909-B8B1-1FAF813DA31B}"/>
              </a:ext>
            </a:extLst>
          </p:cNvPr>
          <p:cNvSpPr txBox="1"/>
          <p:nvPr/>
        </p:nvSpPr>
        <p:spPr>
          <a:xfrm>
            <a:off x="2211079" y="1785766"/>
            <a:ext cx="7769840" cy="2031325"/>
          </a:xfrm>
          <a:prstGeom prst="rect">
            <a:avLst/>
          </a:prstGeom>
          <a:noFill/>
        </p:spPr>
        <p:txBody>
          <a:bodyPr wrap="square" rtlCol="1">
            <a:spAutoFit/>
          </a:bodyPr>
          <a:lstStyle/>
          <a:p>
            <a:pPr marL="285750" indent="-285750" algn="just">
              <a:buFontTx/>
              <a:buChar char="-"/>
            </a:pPr>
            <a:r>
              <a:rPr lang="en-US" dirty="0" err="1"/>
              <a:t>Gilsonite</a:t>
            </a:r>
            <a:r>
              <a:rPr lang="en-US" dirty="0"/>
              <a:t> and coal powder as very low gravity additives can be blend with slurry up to 40% BWOC.</a:t>
            </a:r>
          </a:p>
          <a:p>
            <a:pPr marL="285750" indent="-285750" algn="just">
              <a:buFontTx/>
              <a:buChar char="-"/>
            </a:pPr>
            <a:endParaRPr lang="en-US" dirty="0"/>
          </a:p>
          <a:p>
            <a:pPr marL="285750" indent="-285750" algn="just">
              <a:buFontTx/>
              <a:buChar char="-"/>
            </a:pPr>
            <a:r>
              <a:rPr lang="en-US" dirty="0"/>
              <a:t>Do not need much water during adding to cement.</a:t>
            </a:r>
          </a:p>
          <a:p>
            <a:pPr marL="285750" indent="-285750" algn="just">
              <a:buFontTx/>
              <a:buChar char="-"/>
            </a:pPr>
            <a:endParaRPr lang="en-US" dirty="0"/>
          </a:p>
          <a:p>
            <a:pPr marL="285750" indent="-285750" algn="just">
              <a:buFontTx/>
              <a:buChar char="-"/>
            </a:pPr>
            <a:r>
              <a:rPr lang="en-US" dirty="0"/>
              <a:t>The minimum slurry density possible using this additive is about 11 PPG.</a:t>
            </a:r>
          </a:p>
        </p:txBody>
      </p:sp>
    </p:spTree>
    <p:extLst>
      <p:ext uri="{BB962C8B-B14F-4D97-AF65-F5344CB8AC3E}">
        <p14:creationId xmlns:p14="http://schemas.microsoft.com/office/powerpoint/2010/main" val="3768057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Sodium Silicates</a:t>
            </a:r>
          </a:p>
        </p:txBody>
      </p:sp>
      <p:sp>
        <p:nvSpPr>
          <p:cNvPr id="3" name="TextBox 2">
            <a:extLst>
              <a:ext uri="{FF2B5EF4-FFF2-40B4-BE49-F238E27FC236}">
                <a16:creationId xmlns:a16="http://schemas.microsoft.com/office/drawing/2014/main" id="{B2BF068A-1259-4909-B8B1-1FAF813DA31B}"/>
              </a:ext>
            </a:extLst>
          </p:cNvPr>
          <p:cNvSpPr txBox="1"/>
          <p:nvPr/>
        </p:nvSpPr>
        <p:spPr>
          <a:xfrm>
            <a:off x="2211079" y="1785766"/>
            <a:ext cx="7769840" cy="1477328"/>
          </a:xfrm>
          <a:prstGeom prst="rect">
            <a:avLst/>
          </a:prstGeom>
          <a:noFill/>
        </p:spPr>
        <p:txBody>
          <a:bodyPr wrap="square" rtlCol="1">
            <a:spAutoFit/>
          </a:bodyPr>
          <a:lstStyle/>
          <a:p>
            <a:pPr marL="285750" indent="-285750" algn="just">
              <a:buFontTx/>
              <a:buChar char="-"/>
            </a:pPr>
            <a:r>
              <a:rPr lang="en-US" dirty="0"/>
              <a:t>Sodium silicate liquid and metasilicate particulates are used as accelerators and for lightening the density of cement.</a:t>
            </a:r>
          </a:p>
          <a:p>
            <a:pPr marL="285750" indent="-285750" algn="just">
              <a:buFontTx/>
              <a:buChar char="-"/>
            </a:pPr>
            <a:endParaRPr lang="en-US" dirty="0"/>
          </a:p>
          <a:p>
            <a:pPr marL="285750" indent="-285750" algn="just">
              <a:buFontTx/>
              <a:buChar char="-"/>
            </a:pPr>
            <a:r>
              <a:rPr lang="en-US" dirty="0"/>
              <a:t>They are used in concentrations from 0.1% BWOC up to approximately 4% by weight.</a:t>
            </a:r>
          </a:p>
        </p:txBody>
      </p:sp>
    </p:spTree>
    <p:extLst>
      <p:ext uri="{BB962C8B-B14F-4D97-AF65-F5344CB8AC3E}">
        <p14:creationId xmlns:p14="http://schemas.microsoft.com/office/powerpoint/2010/main" val="10525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Density-Control Additives</a:t>
            </a:r>
            <a:endParaRPr lang="fa-IR" dirty="0"/>
          </a:p>
        </p:txBody>
      </p:sp>
      <p:sp>
        <p:nvSpPr>
          <p:cNvPr id="3" name="TextBox 2">
            <a:extLst>
              <a:ext uri="{FF2B5EF4-FFF2-40B4-BE49-F238E27FC236}">
                <a16:creationId xmlns:a16="http://schemas.microsoft.com/office/drawing/2014/main" id="{B2BF068A-1259-4909-B8B1-1FAF813DA31B}"/>
              </a:ext>
            </a:extLst>
          </p:cNvPr>
          <p:cNvSpPr txBox="1"/>
          <p:nvPr/>
        </p:nvSpPr>
        <p:spPr>
          <a:xfrm>
            <a:off x="2211079" y="1785766"/>
            <a:ext cx="7769840" cy="3477875"/>
          </a:xfrm>
          <a:prstGeom prst="rect">
            <a:avLst/>
          </a:prstGeom>
          <a:noFill/>
        </p:spPr>
        <p:txBody>
          <a:bodyPr wrap="square" rtlCol="1">
            <a:spAutoFit/>
          </a:bodyPr>
          <a:lstStyle/>
          <a:p>
            <a:pPr algn="just"/>
            <a:r>
              <a:rPr lang="en-US" dirty="0"/>
              <a:t>Acts that increase cement density:</a:t>
            </a:r>
          </a:p>
          <a:p>
            <a:pPr algn="just"/>
            <a:endParaRPr lang="en-US" dirty="0"/>
          </a:p>
          <a:p>
            <a:pPr marL="285750" indent="-285750" algn="just">
              <a:buFontTx/>
              <a:buChar char="-"/>
            </a:pPr>
            <a:r>
              <a:rPr lang="en-US" dirty="0"/>
              <a:t>decrease water/cement ratio (WCR)</a:t>
            </a:r>
          </a:p>
          <a:p>
            <a:pPr marL="285750" indent="-285750" algn="just">
              <a:buFontTx/>
              <a:buChar char="-"/>
            </a:pPr>
            <a:r>
              <a:rPr lang="en-US" dirty="0"/>
              <a:t>Add High-Specific-Gravity solids</a:t>
            </a:r>
          </a:p>
          <a:p>
            <a:pPr algn="just"/>
            <a:endParaRPr lang="en-US" dirty="0"/>
          </a:p>
          <a:p>
            <a:pPr algn="just"/>
            <a:endParaRPr lang="en-US" dirty="0"/>
          </a:p>
          <a:p>
            <a:pPr algn="just"/>
            <a:endParaRPr lang="en-US" dirty="0"/>
          </a:p>
          <a:p>
            <a:pPr algn="just"/>
            <a:r>
              <a:rPr lang="en-US" sz="2000" dirty="0"/>
              <a:t>Decrease water/cement ratio (WCR):</a:t>
            </a:r>
          </a:p>
          <a:p>
            <a:pPr algn="just"/>
            <a:endParaRPr lang="en-US" sz="2000" dirty="0"/>
          </a:p>
          <a:p>
            <a:pPr marL="285750" indent="-285750" algn="just">
              <a:buFont typeface="Arial" panose="020B0604020202020204" pitchFamily="34" charset="0"/>
              <a:buChar char="•"/>
            </a:pPr>
            <a:r>
              <a:rPr lang="en-US" dirty="0"/>
              <a:t>Water/Cement ratio can be changed only in the range determinates by API.</a:t>
            </a:r>
            <a:endParaRPr lang="en-US" sz="2000" dirty="0"/>
          </a:p>
          <a:p>
            <a:pPr algn="just"/>
            <a:endParaRPr lang="en-US" dirty="0"/>
          </a:p>
        </p:txBody>
      </p:sp>
    </p:spTree>
    <p:extLst>
      <p:ext uri="{BB962C8B-B14F-4D97-AF65-F5344CB8AC3E}">
        <p14:creationId xmlns:p14="http://schemas.microsoft.com/office/powerpoint/2010/main" val="26398675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Density-Control Additives</a:t>
            </a:r>
            <a:endParaRPr lang="fa-IR" dirty="0"/>
          </a:p>
        </p:txBody>
      </p:sp>
      <p:sp>
        <p:nvSpPr>
          <p:cNvPr id="3" name="TextBox 2">
            <a:extLst>
              <a:ext uri="{FF2B5EF4-FFF2-40B4-BE49-F238E27FC236}">
                <a16:creationId xmlns:a16="http://schemas.microsoft.com/office/drawing/2014/main" id="{B2BF068A-1259-4909-B8B1-1FAF813DA31B}"/>
              </a:ext>
            </a:extLst>
          </p:cNvPr>
          <p:cNvSpPr txBox="1"/>
          <p:nvPr/>
        </p:nvSpPr>
        <p:spPr>
          <a:xfrm>
            <a:off x="2211079" y="1785766"/>
            <a:ext cx="7769840" cy="1754326"/>
          </a:xfrm>
          <a:prstGeom prst="rect">
            <a:avLst/>
          </a:prstGeom>
          <a:noFill/>
        </p:spPr>
        <p:txBody>
          <a:bodyPr wrap="square" rtlCol="1">
            <a:spAutoFit/>
          </a:bodyPr>
          <a:lstStyle/>
          <a:p>
            <a:pPr algn="just"/>
            <a:r>
              <a:rPr lang="en-US" dirty="0"/>
              <a:t>The High-Specific-Gravity solids commonly used to increase slurry density include:</a:t>
            </a:r>
          </a:p>
          <a:p>
            <a:pPr algn="just"/>
            <a:endParaRPr lang="en-US" dirty="0"/>
          </a:p>
          <a:p>
            <a:pPr marL="285750" indent="-285750" algn="just">
              <a:buFontTx/>
              <a:buChar char="-"/>
            </a:pPr>
            <a:r>
              <a:rPr lang="en-US" dirty="0"/>
              <a:t>Hematite</a:t>
            </a:r>
          </a:p>
          <a:p>
            <a:pPr marL="285750" indent="-285750" algn="just">
              <a:buFontTx/>
              <a:buChar char="-"/>
            </a:pPr>
            <a:r>
              <a:rPr lang="en-US" dirty="0" err="1"/>
              <a:t>Ileminite</a:t>
            </a:r>
            <a:endParaRPr lang="en-US" dirty="0"/>
          </a:p>
          <a:p>
            <a:pPr marL="285750" indent="-285750" algn="just">
              <a:buFontTx/>
              <a:buChar char="-"/>
            </a:pPr>
            <a:r>
              <a:rPr lang="en-US" dirty="0"/>
              <a:t>Barite</a:t>
            </a:r>
          </a:p>
        </p:txBody>
      </p:sp>
    </p:spTree>
    <p:extLst>
      <p:ext uri="{BB962C8B-B14F-4D97-AF65-F5344CB8AC3E}">
        <p14:creationId xmlns:p14="http://schemas.microsoft.com/office/powerpoint/2010/main" val="1926654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Hematite</a:t>
            </a:r>
          </a:p>
        </p:txBody>
      </p:sp>
      <p:sp>
        <p:nvSpPr>
          <p:cNvPr id="3" name="TextBox 2">
            <a:extLst>
              <a:ext uri="{FF2B5EF4-FFF2-40B4-BE49-F238E27FC236}">
                <a16:creationId xmlns:a16="http://schemas.microsoft.com/office/drawing/2014/main" id="{B2BF068A-1259-4909-B8B1-1FAF813DA31B}"/>
              </a:ext>
            </a:extLst>
          </p:cNvPr>
          <p:cNvSpPr txBox="1"/>
          <p:nvPr/>
        </p:nvSpPr>
        <p:spPr>
          <a:xfrm>
            <a:off x="2211079" y="1785766"/>
            <a:ext cx="7769840" cy="3416320"/>
          </a:xfrm>
          <a:prstGeom prst="rect">
            <a:avLst/>
          </a:prstGeom>
          <a:noFill/>
        </p:spPr>
        <p:txBody>
          <a:bodyPr wrap="square" rtlCol="1">
            <a:spAutoFit/>
          </a:bodyPr>
          <a:lstStyle/>
          <a:p>
            <a:r>
              <a:rPr lang="en-US" dirty="0"/>
              <a:t>Hematite is reddish iron oxide ore (Fe2O3) having a specific gravity of approximately 5.02 . Hematite can be used to increase the density of a cement slurry to as high as 19 PPG.</a:t>
            </a:r>
          </a:p>
          <a:p>
            <a:endParaRPr lang="en-US" dirty="0"/>
          </a:p>
          <a:p>
            <a:pPr marL="285750" indent="-285750">
              <a:buFontTx/>
              <a:buChar char="-"/>
            </a:pPr>
            <a:r>
              <a:rPr lang="en-US" dirty="0"/>
              <a:t>The water requirement for hematite is approximately 0.36 gal/100 </a:t>
            </a:r>
            <a:r>
              <a:rPr lang="en-US" dirty="0" err="1"/>
              <a:t>lbm</a:t>
            </a:r>
            <a:r>
              <a:rPr lang="en-US" dirty="0"/>
              <a:t> hematite.</a:t>
            </a:r>
          </a:p>
          <a:p>
            <a:pPr marL="285750" indent="-285750">
              <a:buFontTx/>
              <a:buChar char="-"/>
            </a:pPr>
            <a:r>
              <a:rPr lang="en-US" dirty="0"/>
              <a:t>Increases WCR while added to cement.</a:t>
            </a:r>
          </a:p>
          <a:p>
            <a:pPr marL="285750" indent="-285750">
              <a:buFontTx/>
              <a:buChar char="-"/>
            </a:pPr>
            <a:r>
              <a:rPr lang="en-US" dirty="0"/>
              <a:t>The effect of hematite on the thickening time and compressive strength of the cement has been found to be minimal at the concentrations of hematite generally used.</a:t>
            </a:r>
          </a:p>
          <a:p>
            <a:pPr marL="285750" indent="-285750">
              <a:buFontTx/>
              <a:buChar char="-"/>
            </a:pPr>
            <a:r>
              <a:rPr lang="en-US" dirty="0"/>
              <a:t>The range of slurry densities possible using various concentrations of hematite is approximately 16 to 19 PPG.</a:t>
            </a:r>
          </a:p>
        </p:txBody>
      </p:sp>
    </p:spTree>
    <p:extLst>
      <p:ext uri="{BB962C8B-B14F-4D97-AF65-F5344CB8AC3E}">
        <p14:creationId xmlns:p14="http://schemas.microsoft.com/office/powerpoint/2010/main" val="32344678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err="1"/>
              <a:t>Ileminite</a:t>
            </a:r>
            <a:endParaRPr lang="en-US" dirty="0"/>
          </a:p>
        </p:txBody>
      </p:sp>
      <p:sp>
        <p:nvSpPr>
          <p:cNvPr id="3" name="TextBox 2">
            <a:extLst>
              <a:ext uri="{FF2B5EF4-FFF2-40B4-BE49-F238E27FC236}">
                <a16:creationId xmlns:a16="http://schemas.microsoft.com/office/drawing/2014/main" id="{B2BF068A-1259-4909-B8B1-1FAF813DA31B}"/>
              </a:ext>
            </a:extLst>
          </p:cNvPr>
          <p:cNvSpPr txBox="1"/>
          <p:nvPr/>
        </p:nvSpPr>
        <p:spPr>
          <a:xfrm>
            <a:off x="2211079" y="1785766"/>
            <a:ext cx="7769840" cy="3416320"/>
          </a:xfrm>
          <a:prstGeom prst="rect">
            <a:avLst/>
          </a:prstGeom>
          <a:noFill/>
        </p:spPr>
        <p:txBody>
          <a:bodyPr wrap="square" rtlCol="1">
            <a:spAutoFit/>
          </a:bodyPr>
          <a:lstStyle/>
          <a:p>
            <a:r>
              <a:rPr lang="en-US" dirty="0" err="1"/>
              <a:t>Ileminite</a:t>
            </a:r>
            <a:r>
              <a:rPr lang="en-US" dirty="0"/>
              <a:t> is a combinate mineral of Iron, Titanium and Oxygen having a specific gravity of approximately 4.67 .</a:t>
            </a:r>
          </a:p>
          <a:p>
            <a:endParaRPr lang="en-US" dirty="0"/>
          </a:p>
          <a:p>
            <a:pPr marL="285750" indent="-285750">
              <a:buFontTx/>
              <a:buChar char="-"/>
            </a:pPr>
            <a:r>
              <a:rPr lang="en-US" dirty="0" err="1"/>
              <a:t>Ileminite</a:t>
            </a:r>
            <a:r>
              <a:rPr lang="en-US" dirty="0"/>
              <a:t> don’t have much water requirement. So, even by it’s lower specific gravity in comparison with Hematite it can increase slurry density as Hematite.</a:t>
            </a:r>
          </a:p>
          <a:p>
            <a:pPr marL="285750" indent="-285750">
              <a:buFontTx/>
              <a:buChar char="-"/>
            </a:pPr>
            <a:r>
              <a:rPr lang="en-US" dirty="0"/>
              <a:t>The effect of </a:t>
            </a:r>
            <a:r>
              <a:rPr lang="en-US" dirty="0" err="1"/>
              <a:t>Ileminite</a:t>
            </a:r>
            <a:r>
              <a:rPr lang="en-US" dirty="0"/>
              <a:t> on the thickening time and compressive strength of the cement has been found to be minimal at the concentrations of </a:t>
            </a:r>
            <a:r>
              <a:rPr lang="en-US" dirty="0" err="1"/>
              <a:t>Ileminite</a:t>
            </a:r>
            <a:r>
              <a:rPr lang="en-US" dirty="0"/>
              <a:t> generally used, just like Hematite.</a:t>
            </a:r>
          </a:p>
          <a:p>
            <a:pPr marL="285750" indent="-285750">
              <a:buFontTx/>
              <a:buChar char="-"/>
            </a:pPr>
            <a:r>
              <a:rPr lang="en-US" dirty="0"/>
              <a:t>The range of slurry densities possible using various concentrations of </a:t>
            </a:r>
            <a:r>
              <a:rPr lang="en-US" dirty="0" err="1"/>
              <a:t>Ileminite</a:t>
            </a:r>
            <a:r>
              <a:rPr lang="en-US" dirty="0"/>
              <a:t> is approximately 16 to 19 PPG.</a:t>
            </a:r>
          </a:p>
          <a:p>
            <a:endParaRPr lang="en-US" dirty="0"/>
          </a:p>
        </p:txBody>
      </p:sp>
    </p:spTree>
    <p:extLst>
      <p:ext uri="{BB962C8B-B14F-4D97-AF65-F5344CB8AC3E}">
        <p14:creationId xmlns:p14="http://schemas.microsoft.com/office/powerpoint/2010/main" val="4002973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155F-87B6-4715-8A0D-6702C367DE97}"/>
              </a:ext>
            </a:extLst>
          </p:cNvPr>
          <p:cNvSpPr>
            <a:spLocks noGrp="1"/>
          </p:cNvSpPr>
          <p:nvPr>
            <p:ph type="title"/>
          </p:nvPr>
        </p:nvSpPr>
        <p:spPr>
          <a:xfrm>
            <a:off x="1640156" y="516534"/>
            <a:ext cx="8911687" cy="1280890"/>
          </a:xfrm>
        </p:spPr>
        <p:txBody>
          <a:bodyPr/>
          <a:lstStyle/>
          <a:p>
            <a:pPr algn="ctr"/>
            <a:r>
              <a:rPr lang="en-US" dirty="0"/>
              <a:t>Cement Types</a:t>
            </a:r>
            <a:endParaRPr lang="fa-IR" dirty="0"/>
          </a:p>
        </p:txBody>
      </p:sp>
      <p:sp>
        <p:nvSpPr>
          <p:cNvPr id="4" name="TextBox 3">
            <a:extLst>
              <a:ext uri="{FF2B5EF4-FFF2-40B4-BE49-F238E27FC236}">
                <a16:creationId xmlns:a16="http://schemas.microsoft.com/office/drawing/2014/main" id="{E690C9A0-4AC4-46FA-98EB-9DCB694E4498}"/>
              </a:ext>
            </a:extLst>
          </p:cNvPr>
          <p:cNvSpPr txBox="1"/>
          <p:nvPr/>
        </p:nvSpPr>
        <p:spPr>
          <a:xfrm>
            <a:off x="2211079" y="1785766"/>
            <a:ext cx="7769840" cy="1477328"/>
          </a:xfrm>
          <a:prstGeom prst="rect">
            <a:avLst/>
          </a:prstGeom>
          <a:noFill/>
        </p:spPr>
        <p:txBody>
          <a:bodyPr wrap="square" rtlCol="1">
            <a:spAutoFit/>
          </a:bodyPr>
          <a:lstStyle/>
          <a:p>
            <a:pPr algn="just"/>
            <a:r>
              <a:rPr lang="en-US" dirty="0"/>
              <a:t>According to Sulfate- Resistance, The three types specified are:</a:t>
            </a:r>
          </a:p>
          <a:p>
            <a:pPr algn="just"/>
            <a:endParaRPr lang="en-US" dirty="0"/>
          </a:p>
          <a:p>
            <a:pPr marL="342900" indent="-342900" algn="just">
              <a:buAutoNum type="arabicPeriod"/>
            </a:pPr>
            <a:r>
              <a:rPr lang="en-US" dirty="0"/>
              <a:t>Ordinary (O)</a:t>
            </a:r>
          </a:p>
          <a:p>
            <a:pPr marL="342900" indent="-342900" algn="just">
              <a:buAutoNum type="arabicPeriod"/>
            </a:pPr>
            <a:r>
              <a:rPr lang="en-US" dirty="0"/>
              <a:t>Moderate Sulfate-Resistant (MSR)</a:t>
            </a:r>
          </a:p>
          <a:p>
            <a:pPr marL="342900" indent="-342900" algn="just">
              <a:buAutoNum type="arabicPeriod"/>
            </a:pPr>
            <a:r>
              <a:rPr lang="en-US" dirty="0"/>
              <a:t>High Sulfate-Resistant (HSR)</a:t>
            </a:r>
          </a:p>
        </p:txBody>
      </p:sp>
    </p:spTree>
    <p:extLst>
      <p:ext uri="{BB962C8B-B14F-4D97-AF65-F5344CB8AC3E}">
        <p14:creationId xmlns:p14="http://schemas.microsoft.com/office/powerpoint/2010/main" val="3144114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38A-A2BD-43A7-BE58-7D384CF908C1}"/>
              </a:ext>
            </a:extLst>
          </p:cNvPr>
          <p:cNvSpPr>
            <a:spLocks noGrp="1"/>
          </p:cNvSpPr>
          <p:nvPr>
            <p:ph type="title"/>
          </p:nvPr>
        </p:nvSpPr>
        <p:spPr>
          <a:xfrm>
            <a:off x="1640156" y="634868"/>
            <a:ext cx="8911687" cy="946506"/>
          </a:xfrm>
        </p:spPr>
        <p:txBody>
          <a:bodyPr/>
          <a:lstStyle/>
          <a:p>
            <a:pPr algn="ctr" rtl="0"/>
            <a:r>
              <a:rPr lang="en-US" dirty="0"/>
              <a:t>Barite</a:t>
            </a:r>
          </a:p>
        </p:txBody>
      </p:sp>
      <p:sp>
        <p:nvSpPr>
          <p:cNvPr id="3" name="TextBox 2">
            <a:extLst>
              <a:ext uri="{FF2B5EF4-FFF2-40B4-BE49-F238E27FC236}">
                <a16:creationId xmlns:a16="http://schemas.microsoft.com/office/drawing/2014/main" id="{B2BF068A-1259-4909-B8B1-1FAF813DA31B}"/>
              </a:ext>
            </a:extLst>
          </p:cNvPr>
          <p:cNvSpPr txBox="1"/>
          <p:nvPr/>
        </p:nvSpPr>
        <p:spPr>
          <a:xfrm>
            <a:off x="2211079" y="1785766"/>
            <a:ext cx="7769840" cy="2862322"/>
          </a:xfrm>
          <a:prstGeom prst="rect">
            <a:avLst/>
          </a:prstGeom>
          <a:noFill/>
        </p:spPr>
        <p:txBody>
          <a:bodyPr wrap="square" rtlCol="1">
            <a:spAutoFit/>
          </a:bodyPr>
          <a:lstStyle/>
          <a:p>
            <a:r>
              <a:rPr lang="en-US" dirty="0"/>
              <a:t>This mineral is used extensively for increasing the density of cement slurry.</a:t>
            </a:r>
          </a:p>
          <a:p>
            <a:endParaRPr lang="en-US" dirty="0"/>
          </a:p>
          <a:p>
            <a:pPr marL="285750" indent="-285750">
              <a:buFontTx/>
              <a:buChar char="-"/>
            </a:pPr>
            <a:r>
              <a:rPr lang="en-US" dirty="0"/>
              <a:t>The water requirements for barite are considerably higher than for hematite or ilmenite, requiring approximately 2.4 gal/100 </a:t>
            </a:r>
            <a:r>
              <a:rPr lang="en-US" dirty="0" err="1"/>
              <a:t>lbm</a:t>
            </a:r>
            <a:r>
              <a:rPr lang="en-US" dirty="0"/>
              <a:t> of barite.</a:t>
            </a:r>
          </a:p>
          <a:p>
            <a:pPr marL="285750" indent="-285750">
              <a:buFontTx/>
              <a:buChar char="-"/>
            </a:pPr>
            <a:r>
              <a:rPr lang="en-US" dirty="0"/>
              <a:t>The large amount of water required decreases the compressive strength of the cement and dilutes the other chemical additives.</a:t>
            </a:r>
          </a:p>
          <a:p>
            <a:pPr marL="285750" indent="-285750">
              <a:buFontTx/>
              <a:buChar char="-"/>
            </a:pPr>
            <a:r>
              <a:rPr lang="en-US" dirty="0"/>
              <a:t>The range of slurry densities possible using various concentrations of barite is about 16 to 19 PPG.</a:t>
            </a:r>
          </a:p>
        </p:txBody>
      </p:sp>
    </p:spTree>
    <p:extLst>
      <p:ext uri="{BB962C8B-B14F-4D97-AF65-F5344CB8AC3E}">
        <p14:creationId xmlns:p14="http://schemas.microsoft.com/office/powerpoint/2010/main" val="959142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F172-B45B-4CE3-AFF7-9EC173D1DDEA}"/>
              </a:ext>
            </a:extLst>
          </p:cNvPr>
          <p:cNvSpPr>
            <a:spLocks noGrp="1"/>
          </p:cNvSpPr>
          <p:nvPr>
            <p:ph type="title"/>
          </p:nvPr>
        </p:nvSpPr>
        <p:spPr>
          <a:xfrm>
            <a:off x="1640156" y="645625"/>
            <a:ext cx="8911687" cy="1280890"/>
          </a:xfrm>
        </p:spPr>
        <p:txBody>
          <a:bodyPr/>
          <a:lstStyle/>
          <a:p>
            <a:pPr algn="ctr" rtl="0"/>
            <a:r>
              <a:rPr lang="en-US" dirty="0"/>
              <a:t>Nomenclature</a:t>
            </a:r>
            <a:endParaRPr lang="fa-IR"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353CFBA-E154-4991-A19B-328C0E0BFC30}"/>
                  </a:ext>
                </a:extLst>
              </p:cNvPr>
              <p:cNvSpPr txBox="1"/>
              <p:nvPr/>
            </p:nvSpPr>
            <p:spPr>
              <a:xfrm>
                <a:off x="2211079" y="1785766"/>
                <a:ext cx="7769840" cy="4247317"/>
              </a:xfrm>
              <a:prstGeom prst="rect">
                <a:avLst/>
              </a:prstGeom>
              <a:noFill/>
            </p:spPr>
            <p:txBody>
              <a:bodyPr wrap="square" rtlCol="1">
                <a:spAutoFit/>
              </a:bodyPr>
              <a:lstStyle/>
              <a:p>
                <a:pPr algn="just"/>
                <a:r>
                  <a:rPr lang="en-US" b="1" dirty="0"/>
                  <a:t>additive</a:t>
                </a:r>
              </a:p>
              <a:p>
                <a:pPr algn="just"/>
                <a:r>
                  <a:rPr lang="en-US" dirty="0"/>
                  <a:t>material added to a cement slurry to modify or enhance some desired property. Properties that are commonly modified include setting time (by use of retarders or accelerators), fluid loss,</a:t>
                </a:r>
              </a:p>
              <a:p>
                <a:pPr algn="just"/>
                <a:r>
                  <a:rPr lang="en-US" dirty="0"/>
                  <a:t>viscosity, etc.</a:t>
                </a:r>
              </a:p>
              <a:p>
                <a:pPr algn="just"/>
                <a:endParaRPr lang="en-US" dirty="0"/>
              </a:p>
              <a:p>
                <a:pPr algn="just"/>
                <a:r>
                  <a:rPr lang="en-US" b="1" dirty="0"/>
                  <a:t>Bearden unit of consistency</a:t>
                </a:r>
              </a:p>
              <a:p>
                <a:pPr algn="just"/>
                <a14:m>
                  <m:oMathPara xmlns:m="http://schemas.openxmlformats.org/officeDocument/2006/math">
                    <m:oMathParaPr>
                      <m:jc m:val="left"/>
                    </m:oMathParaPr>
                    <m:oMath xmlns:m="http://schemas.openxmlformats.org/officeDocument/2006/math">
                      <m:sSub>
                        <m:sSubPr>
                          <m:ctrlPr>
                            <a:rPr lang="en-US" b="1" i="1" smtClean="0">
                              <a:solidFill>
                                <a:schemeClr val="tx1"/>
                              </a:solidFill>
                              <a:latin typeface="Cambria Math" panose="02040503050406030204" pitchFamily="18" charset="0"/>
                            </a:rPr>
                          </m:ctrlPr>
                        </m:sSubPr>
                        <m:e>
                          <m:r>
                            <a:rPr lang="en-US" b="1" i="0" smtClean="0">
                              <a:solidFill>
                                <a:schemeClr val="tx1"/>
                              </a:solidFill>
                              <a:latin typeface="Cambria Math" panose="02040503050406030204" pitchFamily="18" charset="0"/>
                            </a:rPr>
                            <m:t>𝐁</m:t>
                          </m:r>
                        </m:e>
                        <m:sub>
                          <m:r>
                            <a:rPr lang="en-US" b="1" i="0" smtClean="0">
                              <a:solidFill>
                                <a:schemeClr val="tx1"/>
                              </a:solidFill>
                              <a:latin typeface="Cambria Math" panose="02040503050406030204" pitchFamily="18" charset="0"/>
                            </a:rPr>
                            <m:t>𝐜</m:t>
                          </m:r>
                        </m:sub>
                      </m:sSub>
                    </m:oMath>
                  </m:oMathPara>
                </a14:m>
                <a:endParaRPr lang="en-US" b="1" dirty="0"/>
              </a:p>
              <a:p>
                <a:pPr algn="just"/>
                <a:r>
                  <a:rPr lang="en-US" dirty="0"/>
                  <a:t>measure of the consistency of a cement slurry when determined on a pressurized </a:t>
                </a:r>
                <a:r>
                  <a:rPr lang="en-US" dirty="0" err="1"/>
                  <a:t>consistometer</a:t>
                </a:r>
                <a:endParaRPr lang="en-US" dirty="0"/>
              </a:p>
              <a:p>
                <a:pPr algn="just"/>
                <a:endParaRPr lang="en-US" dirty="0"/>
              </a:p>
              <a:p>
                <a:r>
                  <a:rPr lang="en-US" b="1" dirty="0"/>
                  <a:t>Portland cement</a:t>
                </a:r>
              </a:p>
              <a:p>
                <a:r>
                  <a:rPr lang="en-US" dirty="0"/>
                  <a:t>ground clinker generally consisting of hydraulic calcium silicates and aluminates and usually containing one or more forms of calcium sulfate as an interground additive</a:t>
                </a:r>
              </a:p>
            </p:txBody>
          </p:sp>
        </mc:Choice>
        <mc:Fallback xmlns="">
          <p:sp>
            <p:nvSpPr>
              <p:cNvPr id="3" name="TextBox 2">
                <a:extLst>
                  <a:ext uri="{FF2B5EF4-FFF2-40B4-BE49-F238E27FC236}">
                    <a16:creationId xmlns:a16="http://schemas.microsoft.com/office/drawing/2014/main" id="{E353CFBA-E154-4991-A19B-328C0E0BFC30}"/>
                  </a:ext>
                </a:extLst>
              </p:cNvPr>
              <p:cNvSpPr txBox="1">
                <a:spLocks noRot="1" noChangeAspect="1" noMove="1" noResize="1" noEditPoints="1" noAdjustHandles="1" noChangeArrowheads="1" noChangeShapeType="1" noTextEdit="1"/>
              </p:cNvSpPr>
              <p:nvPr/>
            </p:nvSpPr>
            <p:spPr>
              <a:xfrm>
                <a:off x="2211079" y="1785766"/>
                <a:ext cx="7769840" cy="4247317"/>
              </a:xfrm>
              <a:prstGeom prst="rect">
                <a:avLst/>
              </a:prstGeom>
              <a:blipFill>
                <a:blip r:embed="rId2"/>
                <a:stretch>
                  <a:fillRect l="-706" t="-861" r="-1334" b="-1291"/>
                </a:stretch>
              </a:blipFill>
            </p:spPr>
            <p:txBody>
              <a:bodyPr/>
              <a:lstStyle/>
              <a:p>
                <a:r>
                  <a:rPr lang="fa-IR">
                    <a:noFill/>
                  </a:rPr>
                  <a:t> </a:t>
                </a:r>
              </a:p>
            </p:txBody>
          </p:sp>
        </mc:Fallback>
      </mc:AlternateContent>
    </p:spTree>
    <p:extLst>
      <p:ext uri="{BB962C8B-B14F-4D97-AF65-F5344CB8AC3E}">
        <p14:creationId xmlns:p14="http://schemas.microsoft.com/office/powerpoint/2010/main" val="23161181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F172-B45B-4CE3-AFF7-9EC173D1DDEA}"/>
              </a:ext>
            </a:extLst>
          </p:cNvPr>
          <p:cNvSpPr>
            <a:spLocks noGrp="1"/>
          </p:cNvSpPr>
          <p:nvPr>
            <p:ph type="title"/>
          </p:nvPr>
        </p:nvSpPr>
        <p:spPr>
          <a:xfrm>
            <a:off x="1640156" y="645625"/>
            <a:ext cx="8911687" cy="1280890"/>
          </a:xfrm>
        </p:spPr>
        <p:txBody>
          <a:bodyPr/>
          <a:lstStyle/>
          <a:p>
            <a:pPr algn="ctr" rtl="0"/>
            <a:r>
              <a:rPr lang="en-US" dirty="0"/>
              <a:t>Nomenclature</a:t>
            </a:r>
            <a:endParaRPr lang="fa-IR" dirty="0"/>
          </a:p>
        </p:txBody>
      </p:sp>
      <p:sp>
        <p:nvSpPr>
          <p:cNvPr id="3" name="TextBox 2">
            <a:extLst>
              <a:ext uri="{FF2B5EF4-FFF2-40B4-BE49-F238E27FC236}">
                <a16:creationId xmlns:a16="http://schemas.microsoft.com/office/drawing/2014/main" id="{E353CFBA-E154-4991-A19B-328C0E0BFC30}"/>
              </a:ext>
            </a:extLst>
          </p:cNvPr>
          <p:cNvSpPr txBox="1"/>
          <p:nvPr/>
        </p:nvSpPr>
        <p:spPr>
          <a:xfrm>
            <a:off x="2211079" y="1785766"/>
            <a:ext cx="7769840" cy="4247317"/>
          </a:xfrm>
          <a:prstGeom prst="rect">
            <a:avLst/>
          </a:prstGeom>
          <a:noFill/>
        </p:spPr>
        <p:txBody>
          <a:bodyPr wrap="square" rtlCol="1">
            <a:spAutoFit/>
          </a:bodyPr>
          <a:lstStyle/>
          <a:p>
            <a:r>
              <a:rPr lang="en-US" b="1" dirty="0"/>
              <a:t>cement class</a:t>
            </a:r>
          </a:p>
          <a:p>
            <a:r>
              <a:rPr lang="en-US" dirty="0"/>
              <a:t>designation achieved under the ISO system for classification of well cement according to its intended use</a:t>
            </a:r>
          </a:p>
          <a:p>
            <a:endParaRPr lang="en-US" dirty="0"/>
          </a:p>
          <a:p>
            <a:r>
              <a:rPr lang="en-US" b="1" dirty="0"/>
              <a:t>cement grade</a:t>
            </a:r>
          </a:p>
          <a:p>
            <a:r>
              <a:rPr lang="en-US" dirty="0"/>
              <a:t>designation achieved under the ISO system for denoting the sulfate resistance of a particular cement</a:t>
            </a:r>
          </a:p>
          <a:p>
            <a:endParaRPr lang="en-US" dirty="0"/>
          </a:p>
          <a:p>
            <a:r>
              <a:rPr lang="en-US" b="1" dirty="0"/>
              <a:t>cement blend</a:t>
            </a:r>
          </a:p>
          <a:p>
            <a:r>
              <a:rPr lang="en-US" dirty="0"/>
              <a:t>mixture of dry cement and other dry materials</a:t>
            </a:r>
          </a:p>
          <a:p>
            <a:endParaRPr lang="en-US" dirty="0"/>
          </a:p>
          <a:p>
            <a:r>
              <a:rPr lang="en-US" b="1" dirty="0"/>
              <a:t>clinker</a:t>
            </a:r>
          </a:p>
          <a:p>
            <a:r>
              <a:rPr lang="en-US" dirty="0"/>
              <a:t>fused materials produced in the kiln during cement manufacturing that are interground with calcium sulfate to</a:t>
            </a:r>
          </a:p>
          <a:p>
            <a:r>
              <a:rPr lang="en-US" dirty="0"/>
              <a:t>make cement</a:t>
            </a:r>
          </a:p>
        </p:txBody>
      </p:sp>
    </p:spTree>
    <p:extLst>
      <p:ext uri="{BB962C8B-B14F-4D97-AF65-F5344CB8AC3E}">
        <p14:creationId xmlns:p14="http://schemas.microsoft.com/office/powerpoint/2010/main" val="35553709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F172-B45B-4CE3-AFF7-9EC173D1DDEA}"/>
              </a:ext>
            </a:extLst>
          </p:cNvPr>
          <p:cNvSpPr>
            <a:spLocks noGrp="1"/>
          </p:cNvSpPr>
          <p:nvPr>
            <p:ph type="title"/>
          </p:nvPr>
        </p:nvSpPr>
        <p:spPr>
          <a:xfrm>
            <a:off x="1640156" y="645625"/>
            <a:ext cx="8911687" cy="1280890"/>
          </a:xfrm>
        </p:spPr>
        <p:txBody>
          <a:bodyPr/>
          <a:lstStyle/>
          <a:p>
            <a:pPr algn="ctr" rtl="0"/>
            <a:r>
              <a:rPr lang="en-US" dirty="0"/>
              <a:t>Nomenclature</a:t>
            </a:r>
            <a:endParaRPr lang="fa-IR" dirty="0"/>
          </a:p>
        </p:txBody>
      </p:sp>
      <p:sp>
        <p:nvSpPr>
          <p:cNvPr id="3" name="TextBox 2">
            <a:extLst>
              <a:ext uri="{FF2B5EF4-FFF2-40B4-BE49-F238E27FC236}">
                <a16:creationId xmlns:a16="http://schemas.microsoft.com/office/drawing/2014/main" id="{E353CFBA-E154-4991-A19B-328C0E0BFC30}"/>
              </a:ext>
            </a:extLst>
          </p:cNvPr>
          <p:cNvSpPr txBox="1"/>
          <p:nvPr/>
        </p:nvSpPr>
        <p:spPr>
          <a:xfrm>
            <a:off x="2211079" y="1785766"/>
            <a:ext cx="7769840" cy="2862322"/>
          </a:xfrm>
          <a:prstGeom prst="rect">
            <a:avLst/>
          </a:prstGeom>
          <a:noFill/>
        </p:spPr>
        <p:txBody>
          <a:bodyPr wrap="square" rtlCol="1">
            <a:spAutoFit/>
          </a:bodyPr>
          <a:lstStyle/>
          <a:p>
            <a:r>
              <a:rPr lang="en-US" b="1" dirty="0"/>
              <a:t>compressive strength</a:t>
            </a:r>
          </a:p>
          <a:p>
            <a:r>
              <a:rPr lang="en-US" dirty="0"/>
              <a:t>force per unit area required to cause a set cement sample to fail under compression</a:t>
            </a:r>
          </a:p>
          <a:p>
            <a:endParaRPr lang="en-US" dirty="0"/>
          </a:p>
          <a:p>
            <a:r>
              <a:rPr lang="en-US" b="1" dirty="0"/>
              <a:t>filtrate</a:t>
            </a:r>
          </a:p>
          <a:p>
            <a:r>
              <a:rPr lang="en-US" dirty="0"/>
              <a:t>liquid that is forced out of a cement slurry during a fluid loss test</a:t>
            </a:r>
          </a:p>
          <a:p>
            <a:endParaRPr lang="en-US" dirty="0"/>
          </a:p>
          <a:p>
            <a:r>
              <a:rPr lang="en-US" b="1" dirty="0"/>
              <a:t>thickening time</a:t>
            </a:r>
          </a:p>
          <a:p>
            <a:r>
              <a:rPr lang="en-US" dirty="0"/>
              <a:t>time after which the consistency of a cement slurry has become so high that the slurry is considered </a:t>
            </a:r>
            <a:r>
              <a:rPr lang="en-US" dirty="0" err="1"/>
              <a:t>unpumpable</a:t>
            </a:r>
            <a:r>
              <a:rPr lang="en-US" dirty="0"/>
              <a:t>.</a:t>
            </a:r>
          </a:p>
        </p:txBody>
      </p:sp>
    </p:spTree>
    <p:extLst>
      <p:ext uri="{BB962C8B-B14F-4D97-AF65-F5344CB8AC3E}">
        <p14:creationId xmlns:p14="http://schemas.microsoft.com/office/powerpoint/2010/main" val="213256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a:r>
              <a:rPr lang="en-US" dirty="0"/>
              <a:t>Type “A”</a:t>
            </a:r>
            <a:endParaRPr lang="fa-IR" dirty="0"/>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3139321"/>
          </a:xfrm>
          <a:prstGeom prst="rect">
            <a:avLst/>
          </a:prstGeom>
          <a:noFill/>
        </p:spPr>
        <p:txBody>
          <a:bodyPr wrap="square" rtlCol="1">
            <a:spAutoFit/>
          </a:bodyPr>
          <a:lstStyle/>
          <a:p>
            <a:pPr algn="just"/>
            <a:r>
              <a:rPr lang="en-US" b="1" dirty="0"/>
              <a:t>Class A</a:t>
            </a:r>
          </a:p>
          <a:p>
            <a:pPr algn="just"/>
            <a:r>
              <a:rPr lang="en-US" dirty="0"/>
              <a:t>The product obtained by grinding Portland cement clinker, consisting essentially of hydraulic calcium silicates, usually containing one or more forms of calcium sulfate as an interground additive. </a:t>
            </a:r>
          </a:p>
          <a:p>
            <a:pPr algn="just"/>
            <a:endParaRPr lang="en-US" dirty="0"/>
          </a:p>
          <a:p>
            <a:pPr marL="285750" indent="-285750" algn="just">
              <a:buFontTx/>
              <a:buChar char="-"/>
            </a:pPr>
            <a:r>
              <a:rPr lang="en-US" dirty="0"/>
              <a:t>Suitable for use from surface to 6000 ft depth.</a:t>
            </a:r>
          </a:p>
          <a:p>
            <a:pPr marL="285750" indent="-285750" algn="just">
              <a:buFontTx/>
              <a:buChar char="-"/>
            </a:pPr>
            <a:r>
              <a:rPr lang="en-US" dirty="0"/>
              <a:t>intended for use when special properties are not required.</a:t>
            </a:r>
          </a:p>
          <a:p>
            <a:pPr marL="285750" indent="-285750" algn="just">
              <a:buFontTx/>
              <a:buChar char="-"/>
            </a:pPr>
            <a:r>
              <a:rPr lang="en-US" dirty="0"/>
              <a:t>Available only in ordinary (O) Grade.</a:t>
            </a:r>
          </a:p>
          <a:p>
            <a:pPr marL="285750" indent="-285750" algn="just">
              <a:buFontTx/>
              <a:buChar char="-"/>
            </a:pPr>
            <a:r>
              <a:rPr lang="en-US" dirty="0"/>
              <a:t>ASTM Type I, called normal, ordinary, or common cement, is similar to API Class A cement.</a:t>
            </a:r>
            <a:endParaRPr lang="fa-IR" dirty="0"/>
          </a:p>
        </p:txBody>
      </p:sp>
    </p:spTree>
    <p:extLst>
      <p:ext uri="{BB962C8B-B14F-4D97-AF65-F5344CB8AC3E}">
        <p14:creationId xmlns:p14="http://schemas.microsoft.com/office/powerpoint/2010/main" val="403833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a:r>
              <a:rPr lang="en-US" dirty="0"/>
              <a:t>Type “B”</a:t>
            </a:r>
            <a:endParaRPr lang="fa-IR" dirty="0"/>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3693319"/>
          </a:xfrm>
          <a:prstGeom prst="rect">
            <a:avLst/>
          </a:prstGeom>
          <a:noFill/>
        </p:spPr>
        <p:txBody>
          <a:bodyPr wrap="square" rtlCol="1">
            <a:spAutoFit/>
          </a:bodyPr>
          <a:lstStyle/>
          <a:p>
            <a:pPr algn="just"/>
            <a:r>
              <a:rPr lang="en-US" b="1" dirty="0"/>
              <a:t>Class B</a:t>
            </a:r>
          </a:p>
          <a:p>
            <a:pPr algn="just"/>
            <a:r>
              <a:rPr lang="en-US" dirty="0"/>
              <a:t>The product obtained by grinding Portland cement clinker, consisting essentially of hydraulic calcium silicates, usually containing one or more forms of calcium sulfate as an interground additive. </a:t>
            </a:r>
          </a:p>
          <a:p>
            <a:pPr algn="just"/>
            <a:endParaRPr lang="en-US" dirty="0"/>
          </a:p>
          <a:p>
            <a:pPr marL="285750" indent="-285750" algn="just">
              <a:buFontTx/>
              <a:buChar char="-"/>
            </a:pPr>
            <a:r>
              <a:rPr lang="en-US" dirty="0"/>
              <a:t>Suitable for use from surface to 6000 ft depth.</a:t>
            </a:r>
          </a:p>
          <a:p>
            <a:pPr marL="285750" indent="-285750" algn="just">
              <a:buFontTx/>
              <a:buChar char="-"/>
            </a:pPr>
            <a:r>
              <a:rPr lang="en-US" dirty="0"/>
              <a:t>intended for use when conditions require moderate or high sulfate-resistance.</a:t>
            </a:r>
          </a:p>
          <a:p>
            <a:pPr marL="285750" indent="-285750" algn="just">
              <a:buFontTx/>
              <a:buChar char="-"/>
            </a:pPr>
            <a:r>
              <a:rPr lang="en-US" dirty="0"/>
              <a:t>Available in both moderate sulfate-resistant (MSR) and high sulfate-resistant (HSR) Grades.</a:t>
            </a:r>
          </a:p>
          <a:p>
            <a:pPr marL="285750" indent="-285750" algn="just">
              <a:buFontTx/>
              <a:buChar char="-"/>
            </a:pPr>
            <a:r>
              <a:rPr lang="en-US" dirty="0"/>
              <a:t>ASTM Type II, which is modified for moderate sulfate resistance, is similar to API Class B cement.</a:t>
            </a:r>
          </a:p>
        </p:txBody>
      </p:sp>
    </p:spTree>
    <p:extLst>
      <p:ext uri="{BB962C8B-B14F-4D97-AF65-F5344CB8AC3E}">
        <p14:creationId xmlns:p14="http://schemas.microsoft.com/office/powerpoint/2010/main" val="2755501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634-A1C4-4119-BC49-39EEE798321A}"/>
              </a:ext>
            </a:extLst>
          </p:cNvPr>
          <p:cNvSpPr>
            <a:spLocks noGrp="1"/>
          </p:cNvSpPr>
          <p:nvPr>
            <p:ph type="title"/>
          </p:nvPr>
        </p:nvSpPr>
        <p:spPr>
          <a:xfrm>
            <a:off x="1640156" y="495018"/>
            <a:ext cx="8911687" cy="1280890"/>
          </a:xfrm>
        </p:spPr>
        <p:txBody>
          <a:bodyPr/>
          <a:lstStyle/>
          <a:p>
            <a:pPr algn="ctr"/>
            <a:r>
              <a:rPr lang="en-US" dirty="0"/>
              <a:t>Type “C”</a:t>
            </a:r>
            <a:endParaRPr lang="fa-IR" dirty="0"/>
          </a:p>
        </p:txBody>
      </p:sp>
      <p:sp>
        <p:nvSpPr>
          <p:cNvPr id="3" name="TextBox 2">
            <a:extLst>
              <a:ext uri="{FF2B5EF4-FFF2-40B4-BE49-F238E27FC236}">
                <a16:creationId xmlns:a16="http://schemas.microsoft.com/office/drawing/2014/main" id="{80281732-7BFC-4D10-BF42-B14314FEE13F}"/>
              </a:ext>
            </a:extLst>
          </p:cNvPr>
          <p:cNvSpPr txBox="1"/>
          <p:nvPr/>
        </p:nvSpPr>
        <p:spPr>
          <a:xfrm>
            <a:off x="2211079" y="1785766"/>
            <a:ext cx="7769840" cy="3416320"/>
          </a:xfrm>
          <a:prstGeom prst="rect">
            <a:avLst/>
          </a:prstGeom>
          <a:noFill/>
        </p:spPr>
        <p:txBody>
          <a:bodyPr wrap="square" rtlCol="1">
            <a:spAutoFit/>
          </a:bodyPr>
          <a:lstStyle/>
          <a:p>
            <a:pPr algn="just"/>
            <a:r>
              <a:rPr lang="en-US" b="1" dirty="0"/>
              <a:t>Class C</a:t>
            </a:r>
          </a:p>
          <a:p>
            <a:pPr algn="just"/>
            <a:r>
              <a:rPr lang="en-US" dirty="0"/>
              <a:t>The product obtained by grinding Portland cement clinker, consisting essentially of hydraulic calcium silicates, usually containing one or more forms of calcium sulfate as an interground additive. </a:t>
            </a:r>
          </a:p>
          <a:p>
            <a:pPr algn="just"/>
            <a:endParaRPr lang="en-US" dirty="0"/>
          </a:p>
          <a:p>
            <a:pPr marL="285750" indent="-285750" algn="just">
              <a:buFontTx/>
              <a:buChar char="-"/>
            </a:pPr>
            <a:r>
              <a:rPr lang="en-US" dirty="0"/>
              <a:t>Suitable for use from surface to 6000 ft depth.</a:t>
            </a:r>
          </a:p>
          <a:p>
            <a:pPr marL="285750" indent="-285750" algn="just">
              <a:buFontTx/>
              <a:buChar char="-"/>
            </a:pPr>
            <a:r>
              <a:rPr lang="en-US" dirty="0"/>
              <a:t>intended for use when conditions require high early strength.</a:t>
            </a:r>
          </a:p>
          <a:p>
            <a:pPr marL="285750" indent="-285750" algn="just">
              <a:buFontTx/>
              <a:buChar char="-"/>
            </a:pPr>
            <a:r>
              <a:rPr lang="en-US" dirty="0"/>
              <a:t>Available in ordinary (O), moderate </a:t>
            </a:r>
            <a:r>
              <a:rPr lang="en-US" dirty="0" err="1"/>
              <a:t>sulfateresistant</a:t>
            </a:r>
            <a:r>
              <a:rPr lang="en-US" dirty="0"/>
              <a:t> (MSR) and high sulfate-resistant (HSR) Grades.</a:t>
            </a:r>
          </a:p>
          <a:p>
            <a:pPr marL="285750" indent="-285750" algn="just">
              <a:buFontTx/>
              <a:buChar char="-"/>
            </a:pPr>
            <a:r>
              <a:rPr lang="en-US" dirty="0"/>
              <a:t>ASTM Type III, called high early strength cement, is similar to API Class C cement.</a:t>
            </a:r>
            <a:endParaRPr lang="fa-IR" dirty="0"/>
          </a:p>
        </p:txBody>
      </p:sp>
    </p:spTree>
    <p:extLst>
      <p:ext uri="{BB962C8B-B14F-4D97-AF65-F5344CB8AC3E}">
        <p14:creationId xmlns:p14="http://schemas.microsoft.com/office/powerpoint/2010/main" val="11635270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1697</TotalTime>
  <Words>4473</Words>
  <Application>Microsoft Office PowerPoint</Application>
  <PresentationFormat>Widescreen</PresentationFormat>
  <Paragraphs>459</Paragraphs>
  <Slides>63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Cambria Math</vt:lpstr>
      <vt:lpstr>Century Gothic</vt:lpstr>
      <vt:lpstr>Wingdings 3</vt:lpstr>
      <vt:lpstr>Wisp</vt:lpstr>
      <vt:lpstr>Cementing</vt:lpstr>
      <vt:lpstr>Contents</vt:lpstr>
      <vt:lpstr>Contents</vt:lpstr>
      <vt:lpstr>Cement Classification</vt:lpstr>
      <vt:lpstr>Cement Classification</vt:lpstr>
      <vt:lpstr>Cement Types</vt:lpstr>
      <vt:lpstr>Type “A”</vt:lpstr>
      <vt:lpstr>Type “B”</vt:lpstr>
      <vt:lpstr>Type “C”</vt:lpstr>
      <vt:lpstr>Type “D”</vt:lpstr>
      <vt:lpstr>Type “E”</vt:lpstr>
      <vt:lpstr>Type “F”</vt:lpstr>
      <vt:lpstr>Type “G”</vt:lpstr>
      <vt:lpstr>Type “H”</vt:lpstr>
      <vt:lpstr>Notes on G and H Class Cements </vt:lpstr>
      <vt:lpstr>Chemical Requirements</vt:lpstr>
      <vt:lpstr>Physical and Performance Requirements</vt:lpstr>
      <vt:lpstr>Pozzolan/Portland (Pozmix) Cement</vt:lpstr>
      <vt:lpstr>Pozzolan/Portland (Pozmix) Cement</vt:lpstr>
      <vt:lpstr>Pozzolan/Portland (Pozmix) Cement</vt:lpstr>
      <vt:lpstr>Pozzolan/Lime Cement</vt:lpstr>
      <vt:lpstr>Gypsum Cement</vt:lpstr>
      <vt:lpstr>Gypsum Cement</vt:lpstr>
      <vt:lpstr>Diesel Oil Cement</vt:lpstr>
      <vt:lpstr>Resin or Plastic Cement</vt:lpstr>
      <vt:lpstr>Resin or Plastic Cement</vt:lpstr>
      <vt:lpstr>Microfine Cement</vt:lpstr>
      <vt:lpstr>Microfine Cement</vt:lpstr>
      <vt:lpstr>Expanding Cement</vt:lpstr>
      <vt:lpstr>Expanding Cement</vt:lpstr>
      <vt:lpstr>High-Alumina Cement</vt:lpstr>
      <vt:lpstr>High-Alumina Cement</vt:lpstr>
      <vt:lpstr>Latex Cement</vt:lpstr>
      <vt:lpstr>Latex Cement</vt:lpstr>
      <vt:lpstr>Sorel Cement</vt:lpstr>
      <vt:lpstr>Sorel Cement</vt:lpstr>
      <vt:lpstr>6.   Cement Specifications</vt:lpstr>
      <vt:lpstr>Compressive Strength</vt:lpstr>
      <vt:lpstr>Compressive Strength</vt:lpstr>
      <vt:lpstr>Compressive Strength Requirements</vt:lpstr>
      <vt:lpstr>Thickening Time</vt:lpstr>
      <vt:lpstr>Thickening Time</vt:lpstr>
      <vt:lpstr>Thickening Time</vt:lpstr>
      <vt:lpstr>Filtration Amount (Water Loss)</vt:lpstr>
      <vt:lpstr>Filtration Amount (Water Loss)</vt:lpstr>
      <vt:lpstr>6.8     Cement Additives</vt:lpstr>
      <vt:lpstr>Density-Control Additives</vt:lpstr>
      <vt:lpstr>Density-Control Additives</vt:lpstr>
      <vt:lpstr>PowerPoint Presentation</vt:lpstr>
      <vt:lpstr>Density-Control Additives</vt:lpstr>
      <vt:lpstr>Bentonite</vt:lpstr>
      <vt:lpstr>Bentonite</vt:lpstr>
      <vt:lpstr>Pozzolan</vt:lpstr>
      <vt:lpstr>Solid Hydrocarbons</vt:lpstr>
      <vt:lpstr>Sodium Silicates</vt:lpstr>
      <vt:lpstr>Density-Control Additives</vt:lpstr>
      <vt:lpstr>Density-Control Additives</vt:lpstr>
      <vt:lpstr>Hematite</vt:lpstr>
      <vt:lpstr>Ileminite</vt:lpstr>
      <vt:lpstr>Barite</vt:lpstr>
      <vt:lpstr>Nomenclature</vt:lpstr>
      <vt:lpstr>Nomenclature</vt:lpstr>
      <vt:lpstr>Nomenclature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Cementing</dc:title>
  <dc:creator>Jalal</dc:creator>
  <cp:lastModifiedBy>Jalal Alali</cp:lastModifiedBy>
  <cp:revision>361</cp:revision>
  <dcterms:created xsi:type="dcterms:W3CDTF">2018-09-27T21:46:44Z</dcterms:created>
  <dcterms:modified xsi:type="dcterms:W3CDTF">2024-02-26T01:05:42Z</dcterms:modified>
</cp:coreProperties>
</file>