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8" r:id="rId13"/>
    <p:sldId id="270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5909D97-8953-4B2B-A1E8-484F5DAE4AA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2/7/2025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D58A24B-8C8F-4271-8D80-A15A05A2698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1E71983-5E6B-4F81-AC29-2AA2EEB4095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2/7/2025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BA1DE2-C0D3-45B4-ACA2-003B3D9DBFA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82640" y="3540240"/>
            <a:ext cx="7929360" cy="1499760"/>
          </a:xfrm>
          <a:prstGeom prst="rect">
            <a:avLst/>
          </a:prstGeom>
          <a:gradFill rotWithShape="0"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 w="9360">
            <a:solidFill>
              <a:srgbClr val="BE4B4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Major Project-1 Presentation-I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Times New Roman"/>
              </a:rPr>
              <a:t>B.E. (CSE-AI&amp;ML) Sem - VII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1428840" y="5857920"/>
            <a:ext cx="692892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595959"/>
                </a:solidFill>
                <a:latin typeface="Times New Roman"/>
              </a:rPr>
              <a:t> 2024-25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174680" y="749880"/>
            <a:ext cx="7105320" cy="191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340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Times New Roman"/>
              </a:rPr>
              <a:t> </a:t>
            </a: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PROPOSED SYSTEM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500480"/>
            <a:ext cx="8229240" cy="462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49971C-2786-4DCB-D965-4068D4E6F758}"/>
              </a:ext>
            </a:extLst>
          </p:cNvPr>
          <p:cNvSpPr txBox="1"/>
          <p:nvPr/>
        </p:nvSpPr>
        <p:spPr>
          <a:xfrm>
            <a:off x="824845" y="1502943"/>
            <a:ext cx="772526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Intelligent Growth Chamber:</a:t>
            </a:r>
          </a:p>
          <a:p>
            <a:r>
              <a:rPr lang="en-IN" sz="1600" dirty="0"/>
              <a:t>Components: Sensors (temperature, humidity, light, CO2, soil moisture), actuators, IoT device (Raspberry Pi/Arduino).</a:t>
            </a:r>
          </a:p>
          <a:p>
            <a:r>
              <a:rPr lang="en-IN" sz="1600" dirty="0"/>
              <a:t>Software: Python-based control algorithms, real-time data collection via IoT.</a:t>
            </a:r>
          </a:p>
          <a:p>
            <a:endParaRPr lang="en-IN" sz="1600" dirty="0"/>
          </a:p>
          <a:p>
            <a:r>
              <a:rPr lang="en-IN" sz="1600" b="1" dirty="0"/>
              <a:t>Data Collection &amp; Preprocessing:</a:t>
            </a:r>
          </a:p>
          <a:p>
            <a:r>
              <a:rPr lang="en-IN" sz="1600" dirty="0"/>
              <a:t>Gather and clean time-series data. Prepare dataset for LSTM model training.</a:t>
            </a:r>
          </a:p>
          <a:p>
            <a:endParaRPr lang="en-IN" sz="1600" dirty="0"/>
          </a:p>
          <a:p>
            <a:r>
              <a:rPr lang="en-IN" sz="1600" b="1" dirty="0"/>
              <a:t>LSTM Model Development:</a:t>
            </a:r>
          </a:p>
          <a:p>
            <a:r>
              <a:rPr lang="en-IN" sz="1600" dirty="0"/>
              <a:t>Tools: TensorFlow/ </a:t>
            </a:r>
            <a:r>
              <a:rPr lang="en-IN" sz="1600" dirty="0" err="1"/>
              <a:t>PyTorch</a:t>
            </a:r>
            <a:r>
              <a:rPr lang="en-IN" sz="1600" dirty="0"/>
              <a:t>. </a:t>
            </a:r>
          </a:p>
          <a:p>
            <a:r>
              <a:rPr lang="en-IN" sz="1600" dirty="0"/>
              <a:t>Process: Train and optimize the LSTM model to predict growth based on environmental data.</a:t>
            </a:r>
          </a:p>
          <a:p>
            <a:endParaRPr lang="en-IN" sz="1600" dirty="0"/>
          </a:p>
          <a:p>
            <a:r>
              <a:rPr lang="en-IN" sz="1600" b="1" dirty="0"/>
              <a:t>Optimization &amp; Real-Time Control:</a:t>
            </a:r>
          </a:p>
          <a:p>
            <a:r>
              <a:rPr lang="en-IN" sz="1600" dirty="0"/>
              <a:t>Use algorithms (e.g., Genetic Algorithms) to optimize environmental </a:t>
            </a:r>
          </a:p>
          <a:p>
            <a:r>
              <a:rPr lang="en-IN" sz="1600" dirty="0"/>
              <a:t>conditions. Implement IoT-driven real-time environmental control.</a:t>
            </a:r>
          </a:p>
          <a:p>
            <a:endParaRPr lang="en-IN" sz="1600" dirty="0"/>
          </a:p>
          <a:p>
            <a:r>
              <a:rPr lang="en-IN" sz="1600" b="1" dirty="0"/>
              <a:t>Testing &amp; Validation:</a:t>
            </a:r>
          </a:p>
          <a:p>
            <a:r>
              <a:rPr lang="en-IN" sz="1600" dirty="0"/>
              <a:t>Conduct experiments to validate system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78596738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340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C00000"/>
                </a:solidFill>
                <a:latin typeface="Times New Roman"/>
              </a:rPr>
              <a:t> </a:t>
            </a:r>
            <a:r>
              <a:rPr lang="en-IN" sz="3200" b="0" strike="noStrike" spc="-1" dirty="0">
                <a:solidFill>
                  <a:srgbClr val="C00000"/>
                </a:solidFill>
                <a:latin typeface="Times New Roman"/>
              </a:rPr>
              <a:t>PROPOSED SYSTEM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577741"/>
            <a:ext cx="8229240" cy="70155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Neura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l Network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Diagram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Cambria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E80FEF-AEC5-3BA6-6CF5-F65837FC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90" y="2679480"/>
            <a:ext cx="6711247" cy="39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562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DCA09-76F8-08EA-0F4F-A8E9E80D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552"/>
            <a:ext cx="9144000" cy="5976448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D0DB93E5-B17F-A8E8-5526-1FAA5EB913A9}"/>
              </a:ext>
            </a:extLst>
          </p:cNvPr>
          <p:cNvSpPr txBox="1"/>
          <p:nvPr/>
        </p:nvSpPr>
        <p:spPr>
          <a:xfrm>
            <a:off x="-1" y="23400"/>
            <a:ext cx="9143999" cy="858152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C00000"/>
                </a:solidFill>
                <a:latin typeface="Times New Roman"/>
              </a:rPr>
              <a:t>IMPLEMENTATION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76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39640" y="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REFERENCES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500480"/>
            <a:ext cx="8229240" cy="462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 rtl="0"/>
            <a:r>
              <a:rPr lang="en-IN" sz="1400" dirty="0">
                <a:effectLst/>
              </a:rPr>
              <a:t>[1] B. </a:t>
            </a:r>
            <a:r>
              <a:rPr lang="en-IN" sz="1400" dirty="0" err="1">
                <a:effectLst/>
              </a:rPr>
              <a:t>Alhnaity</a:t>
            </a:r>
            <a:r>
              <a:rPr lang="en-IN" sz="1400" dirty="0">
                <a:effectLst/>
              </a:rPr>
              <a:t>, S. Pearson, G. </a:t>
            </a:r>
            <a:r>
              <a:rPr lang="en-IN" sz="1400" dirty="0" err="1">
                <a:effectLst/>
              </a:rPr>
              <a:t>Leontidis</a:t>
            </a:r>
            <a:r>
              <a:rPr lang="en-IN" sz="1400" dirty="0">
                <a:effectLst/>
              </a:rPr>
              <a:t>, and S. </a:t>
            </a:r>
            <a:r>
              <a:rPr lang="en-IN" sz="1400" dirty="0" err="1">
                <a:effectLst/>
              </a:rPr>
              <a:t>Kollias</a:t>
            </a:r>
            <a:r>
              <a:rPr lang="en-IN" sz="1400" dirty="0">
                <a:effectLst/>
              </a:rPr>
              <a:t>,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“Using deep learning to predict plant growth and yield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in greenhouse environments,” International Symposium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on Advanced Technologies and Management for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Innovative Greenhouses, vol. 1296, pp. 425-432, 2019.</a:t>
            </a:r>
          </a:p>
          <a:p>
            <a:pPr algn="just" rtl="0"/>
            <a:endParaRPr lang="en-IN" sz="1400" dirty="0"/>
          </a:p>
          <a:p>
            <a:pPr algn="just" rtl="0"/>
            <a:r>
              <a:rPr lang="en-IN" sz="1400" dirty="0">
                <a:effectLst/>
              </a:rPr>
              <a:t>[2] K. </a:t>
            </a:r>
            <a:r>
              <a:rPr lang="en-IN" sz="1400" dirty="0" err="1">
                <a:effectLst/>
              </a:rPr>
              <a:t>Alibabaei</a:t>
            </a:r>
            <a:r>
              <a:rPr lang="en-IN" sz="1400" dirty="0">
                <a:effectLst/>
              </a:rPr>
              <a:t>, P. D. Gaspar, and T. M. Lima, “Crop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yield estimation using deep learning based on climate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big data and irrigation scheduling,” Energies, vol. 14,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no. 11, 2021.</a:t>
            </a:r>
          </a:p>
          <a:p>
            <a:pPr algn="just" rtl="0"/>
            <a:endParaRPr lang="en-IN" sz="1400" dirty="0"/>
          </a:p>
          <a:p>
            <a:pPr algn="just" rtl="0"/>
            <a:r>
              <a:rPr lang="en-IN" sz="1400" dirty="0">
                <a:effectLst/>
              </a:rPr>
              <a:t>[3] K. </a:t>
            </a:r>
            <a:r>
              <a:rPr lang="en-IN" sz="1400" dirty="0" err="1">
                <a:effectLst/>
              </a:rPr>
              <a:t>Anguraj</a:t>
            </a:r>
            <a:r>
              <a:rPr lang="en-IN" sz="1400" dirty="0">
                <a:effectLst/>
              </a:rPr>
              <a:t>, B. </a:t>
            </a:r>
            <a:r>
              <a:rPr lang="en-IN" sz="1400" dirty="0" err="1">
                <a:effectLst/>
              </a:rPr>
              <a:t>Thiyaneswaran</a:t>
            </a:r>
            <a:r>
              <a:rPr lang="en-IN" sz="1400" dirty="0">
                <a:effectLst/>
              </a:rPr>
              <a:t>, G. </a:t>
            </a:r>
            <a:r>
              <a:rPr lang="en-IN" sz="1400" dirty="0" err="1">
                <a:effectLst/>
              </a:rPr>
              <a:t>Megashree</a:t>
            </a:r>
            <a:r>
              <a:rPr lang="en-IN" sz="1400" dirty="0">
                <a:effectLst/>
              </a:rPr>
              <a:t>, J. P.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Shri, S. Navya, and J. Jayanthi, “Crop recommendation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on </a:t>
            </a:r>
            <a:r>
              <a:rPr lang="en-IN" sz="1400" dirty="0" err="1">
                <a:effectLst/>
              </a:rPr>
              <a:t>analyzing</a:t>
            </a:r>
            <a:r>
              <a:rPr lang="en-IN" sz="1400" dirty="0">
                <a:effectLst/>
              </a:rPr>
              <a:t> soil using machine learning,” Turkish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Journal of Computer and Mathematics Education, vol.12, no. 6, pp. 1784-1791, 2021.</a:t>
            </a:r>
          </a:p>
          <a:p>
            <a:pPr algn="just" rtl="0"/>
            <a:endParaRPr lang="en-IN" sz="1400" dirty="0"/>
          </a:p>
          <a:p>
            <a:pPr algn="just" rtl="0"/>
            <a:r>
              <a:rPr lang="en-IN" sz="1400" dirty="0">
                <a:effectLst/>
              </a:rPr>
              <a:t>[4] H. C. D. Castro Filho, O. A. D. Carvalho Júnior, O.L. F. D. Carvalho, P. P. D. </a:t>
            </a:r>
            <a:r>
              <a:rPr lang="en-IN" sz="1400" dirty="0" err="1">
                <a:effectLst/>
              </a:rPr>
              <a:t>Bem</a:t>
            </a:r>
            <a:r>
              <a:rPr lang="en-IN" sz="1400" dirty="0">
                <a:effectLst/>
              </a:rPr>
              <a:t>, R. D. S. D. Moura, A.O. D. Albuquerque, and R. A. T. Gomes, “Rice crop detection using LSTM, Bi-LSTM, and machine learning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models from sentinel-1 time series,” Remote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Sensing, vol. 12, no. 16, 2020.</a:t>
            </a:r>
          </a:p>
          <a:p>
            <a:pPr algn="just" rtl="0"/>
            <a:endParaRPr lang="en-IN" sz="1400" dirty="0"/>
          </a:p>
          <a:p>
            <a:pPr algn="just" rtl="0"/>
            <a:r>
              <a:rPr lang="en-IN" sz="1400" dirty="0">
                <a:effectLst/>
              </a:rPr>
              <a:t>[5] S. </a:t>
            </a:r>
            <a:r>
              <a:rPr lang="en-IN" sz="1400" dirty="0" err="1">
                <a:effectLst/>
              </a:rPr>
              <a:t>Chaithanya</a:t>
            </a:r>
            <a:r>
              <a:rPr lang="en-IN" sz="1400" dirty="0">
                <a:effectLst/>
              </a:rPr>
              <a:t>, A. </a:t>
            </a:r>
            <a:r>
              <a:rPr lang="en-IN" sz="1400" dirty="0" err="1">
                <a:effectLst/>
              </a:rPr>
              <a:t>Punith</a:t>
            </a:r>
            <a:r>
              <a:rPr lang="en-IN" sz="1400" dirty="0">
                <a:effectLst/>
              </a:rPr>
              <a:t> Raj, N. </a:t>
            </a:r>
            <a:r>
              <a:rPr lang="en-IN" sz="1400" dirty="0" err="1">
                <a:effectLst/>
              </a:rPr>
              <a:t>Rajeshrahul</a:t>
            </a:r>
            <a:r>
              <a:rPr lang="en-IN" sz="1400" dirty="0">
                <a:effectLst/>
              </a:rPr>
              <a:t>, </a:t>
            </a:r>
            <a:r>
              <a:rPr lang="en-IN" sz="1400" dirty="0" err="1">
                <a:effectLst/>
              </a:rPr>
              <a:t>H.Sujatha</a:t>
            </a:r>
            <a:r>
              <a:rPr lang="en-IN" sz="1400" dirty="0">
                <a:effectLst/>
              </a:rPr>
              <a:t>, and D. Veena, “Rice crop yield prediction using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recurrent neural networks,” International Research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Journal of Engineering and Technology (IRJET), vol. 7,2020.</a:t>
            </a:r>
          </a:p>
          <a:p>
            <a:pPr algn="just" rtl="0"/>
            <a:endParaRPr lang="en-IN" sz="1400" dirty="0"/>
          </a:p>
          <a:p>
            <a:pPr algn="just" rtl="0"/>
            <a:r>
              <a:rPr lang="en-IN" sz="1400" dirty="0">
                <a:effectLst/>
              </a:rPr>
              <a:t>[6] A. </a:t>
            </a:r>
            <a:r>
              <a:rPr lang="en-IN" sz="1400" dirty="0" err="1">
                <a:effectLst/>
              </a:rPr>
              <a:t>Chandgude</a:t>
            </a:r>
            <a:r>
              <a:rPr lang="en-IN" sz="1400" dirty="0">
                <a:effectLst/>
              </a:rPr>
              <a:t>, N. </a:t>
            </a:r>
            <a:r>
              <a:rPr lang="en-IN" sz="1400" dirty="0" err="1">
                <a:effectLst/>
              </a:rPr>
              <a:t>Harpale</a:t>
            </a:r>
            <a:r>
              <a:rPr lang="en-IN" sz="1400" dirty="0">
                <a:effectLst/>
              </a:rPr>
              <a:t>, D. Jadhav, P. Pawar, and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S. M. Patil, “A review of machine learning algorithm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used for a crop monitoring system in agriculture,”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International Research Journal of Engineering and</a:t>
            </a:r>
            <a:r>
              <a:rPr lang="en-IN" sz="1400" dirty="0"/>
              <a:t> </a:t>
            </a:r>
            <a:r>
              <a:rPr lang="en-IN" sz="1400" dirty="0">
                <a:effectLst/>
              </a:rPr>
              <a:t>Technology (IRJET), vol. 5, no. 4, 2018.</a:t>
            </a:r>
            <a:endParaRPr lang="en-IN" sz="1400" dirty="0"/>
          </a:p>
          <a:p>
            <a:pPr rtl="0"/>
            <a:endParaRPr lang="en-IN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ambria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5" name="Picture 4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692640"/>
            <a:ext cx="8229240" cy="543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C00000"/>
                </a:solidFill>
                <a:latin typeface="Times New Roman"/>
              </a:rPr>
              <a:t>Thank You!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3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14240" y="1000080"/>
            <a:ext cx="7772040" cy="146952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LSTM Modelling for Rice growth Optimization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657720" y="2469600"/>
            <a:ext cx="7854480" cy="412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</a:rPr>
              <a:t>Group members: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Aakash Chari                           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112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Jalaluddin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Ansari                     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122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Jishnu Nair       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                   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123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Manthan Sawant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                  127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</a:rPr>
              <a:t>Name of Project Guide:  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</a:rPr>
              <a:t>Prof.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Times New Roman"/>
              </a:rPr>
              <a:t>Chaitrali</a:t>
            </a: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</a:rPr>
              <a:t> Chaudhari</a:t>
            </a:r>
            <a:endParaRPr lang="en-IN" sz="2800" b="0" strike="noStrike" spc="-1" dirty="0">
              <a:latin typeface="Arial"/>
            </a:endParaRPr>
          </a:p>
        </p:txBody>
      </p:sp>
      <p:pic>
        <p:nvPicPr>
          <p:cNvPr id="88" name="Picture 3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26960" y="54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Times New Roman"/>
              </a:rPr>
              <a:t>Presentation Outline</a:t>
            </a:r>
            <a:r>
              <a:rPr lang="en-US" sz="4400" b="1" strike="noStrike" spc="-1">
                <a:solidFill>
                  <a:srgbClr val="8EB4E3"/>
                </a:solidFill>
                <a:latin typeface="Times New Roman"/>
              </a:rPr>
              <a:t>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196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IN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Abstract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Literature Survey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Limitations of Existing system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Problem Statement and Objective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Scope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Proposed System 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Implementation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2" name="Picture 5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-29520"/>
            <a:ext cx="8229240" cy="129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ABSTRACT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00480"/>
            <a:ext cx="8229240" cy="462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/>
              <a:t>This project aims to optimize rice seedling growth through an intelligent growth chamber utilizing advanced environmental control systems and machine learning techniques. 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/>
              <a:t>By integrating sensors for temperature, humidity, light, CO2, and soil moisture with a microcontroller, the chamber precisely regulates conditions to accelerate seedling growth and enhance quality. 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/>
              <a:t>Data collected will be analyzed using LSTM models to fine-tune environmental parameters, offering a scalable solution for efficient rice cultivation even in non-traditional growing regions.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6" name="Picture 4"/>
          <p:cNvPicPr/>
          <p:nvPr/>
        </p:nvPicPr>
        <p:blipFill>
          <a:blip r:embed="rId2"/>
          <a:stretch/>
        </p:blipFill>
        <p:spPr>
          <a:xfrm>
            <a:off x="8316360" y="15300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5300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INTRODUCTION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500480"/>
            <a:ext cx="8229240" cy="462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260" indent="-3429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000" dirty="0"/>
              <a:t>Rice cultivation is a critical agricultural practice, yet traditional methods face challenges in efficiency and scalability. 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/>
              <a:t>This project explores the development of an intelligent growth chamber designed to optimize rice seedling growth through precise control of environmental conditions. 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/>
              <a:t>By integrating sensors and machine learning algorithms, the chamber aims to accelerate seedling development and enhance overall quality, potentially revolutionizing rice farming practices and extending cultivation to regions with unsuitable climates.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66280" y="4284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LITERATURE SURVEY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500480"/>
            <a:ext cx="8229240" cy="462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3" name="Table 3"/>
          <p:cNvGraphicFramePr/>
          <p:nvPr>
            <p:extLst>
              <p:ext uri="{D42A27DB-BD31-4B8C-83A1-F6EECF244321}">
                <p14:modId xmlns:p14="http://schemas.microsoft.com/office/powerpoint/2010/main" val="2759448138"/>
              </p:ext>
            </p:extLst>
          </p:nvPr>
        </p:nvGraphicFramePr>
        <p:xfrm>
          <a:off x="566280" y="1341001"/>
          <a:ext cx="8120161" cy="5413829"/>
        </p:xfrm>
        <a:graphic>
          <a:graphicData uri="http://schemas.openxmlformats.org/drawingml/2006/table">
            <a:tbl>
              <a:tblPr/>
              <a:tblGrid>
                <a:gridCol w="49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2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Sr. No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Authors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Title of the paper &amp; year of publ.(Old to recent )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Major contributions/</a:t>
                      </a:r>
                      <a:endParaRPr lang="en-IN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Methods Used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Gaps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Suiyun</a:t>
                      </a:r>
                      <a:r>
                        <a:rPr lang="en-US" sz="1400" dirty="0"/>
                        <a:t> Tan </a:t>
                      </a:r>
                    </a:p>
                    <a:p>
                      <a:r>
                        <a:rPr lang="en-US" sz="1400" dirty="0" err="1"/>
                        <a:t>Jingbin</a:t>
                      </a:r>
                      <a:r>
                        <a:rPr lang="en-US" sz="1400" dirty="0"/>
                        <a:t> Liu,</a:t>
                      </a:r>
                    </a:p>
                    <a:p>
                      <a:r>
                        <a:rPr lang="en-US" sz="1400" dirty="0" err="1"/>
                        <a:t>Henghui</a:t>
                      </a:r>
                      <a:r>
                        <a:rPr lang="en-US" sz="1400" dirty="0"/>
                        <a:t> Lu, </a:t>
                      </a:r>
                      <a:r>
                        <a:rPr lang="en-US" sz="1400" dirty="0" err="1"/>
                        <a:t>Maoyang</a:t>
                      </a:r>
                      <a:r>
                        <a:rPr lang="en-US" sz="1400" dirty="0"/>
                        <a:t> Lun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 L Approaches for Rice Seedling Growth Stages Detection-</a:t>
                      </a:r>
                    </a:p>
                    <a:p>
                      <a:r>
                        <a:rPr lang="en-US" sz="1400" dirty="0"/>
                        <a:t>2022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Detection of rice growth through UAV captured images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Challenges in precise detection of rice seedling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Zachary C. Lipton</a:t>
                      </a:r>
                      <a:endParaRPr lang="en-US" sz="14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Critical Review of Recurrent Neural Networks for Sequence Learning -2015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Exploration of </a:t>
                      </a:r>
                      <a:r>
                        <a:rPr lang="en-US" sz="1400" dirty="0" err="1"/>
                        <a:t>Capabailities</a:t>
                      </a:r>
                      <a:r>
                        <a:rPr lang="en-US" sz="1400" dirty="0"/>
                        <a:t> and advantages of RNN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exploration of RNN and lack of </a:t>
                      </a:r>
                      <a:r>
                        <a:rPr lang="en-US" sz="1400" dirty="0" err="1"/>
                        <a:t>comparision</a:t>
                      </a:r>
                      <a:r>
                        <a:rPr lang="en-US" sz="1400" dirty="0"/>
                        <a:t> with different models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5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Chenchen</a:t>
                      </a:r>
                      <a:r>
                        <a:rPr lang="en-IN" sz="1400" dirty="0"/>
                        <a:t> Sun</a:t>
                      </a:r>
                      <a:endParaRPr lang="en-US" sz="14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of Smart Sensors to Monitor the Interactive Effects of Temperature and Lighting on Plant Growth in a Simulated Controlled Environment Facility -2005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Exploration of plant growth in controlled environments using smart sensors to analyze temperature light and CO 2 levels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was a need of more data to make more efficient algorithms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Yasushi Hashimoto, Haruhiko </a:t>
                      </a:r>
                      <a:r>
                        <a:rPr lang="en-IN" sz="1200" dirty="0" err="1"/>
                        <a:t>Murase</a:t>
                      </a:r>
                      <a:r>
                        <a:rPr lang="en-IN" sz="1200" dirty="0"/>
                        <a:t>, Tetsuo Morimoto, and Toru Torii</a:t>
                      </a:r>
                      <a:endParaRPr lang="en-US" sz="1200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Intelligent systems for agriculture in Japan-2001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Advancement of AI in agriculture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advancement in genetic algorithms and neural networks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Line 4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5" name="Picture 5"/>
          <p:cNvPicPr/>
          <p:nvPr/>
        </p:nvPicPr>
        <p:blipFill>
          <a:blip r:embed="rId2"/>
          <a:stretch/>
        </p:blipFill>
        <p:spPr>
          <a:xfrm>
            <a:off x="8316360" y="8100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82760" y="15300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LIMITATIONS OF EXISTING SYTEM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9" name="Picture 4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2" name="TextShape 2">
            <a:extLst>
              <a:ext uri="{FF2B5EF4-FFF2-40B4-BE49-F238E27FC236}">
                <a16:creationId xmlns:a16="http://schemas.microsoft.com/office/drawing/2014/main" id="{9DAC768C-8BA9-FB82-0A8D-70AF86F78271}"/>
              </a:ext>
            </a:extLst>
          </p:cNvPr>
          <p:cNvSpPr txBox="1"/>
          <p:nvPr/>
        </p:nvSpPr>
        <p:spPr>
          <a:xfrm>
            <a:off x="457200" y="1500480"/>
            <a:ext cx="8229240" cy="462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cs typeface="+mj-cs"/>
              </a:rPr>
              <a:t>Traditional cultivation methods are heavily dependent on unpredictable weather conditions and seasonal changes, affecting seedling growth and crop yield.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cs typeface="+mj-cs"/>
              </a:rPr>
              <a:t>Conventional systems often lead to inefficient use of resources like water, nutrients, and energy, resulting in higher costs and environmental impact.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cs typeface="+mj-cs"/>
              </a:rPr>
              <a:t>Current systems may lack the capability to collect and analyze detailed growth data, making it difficult to make informed decisions for improving cultivation practices.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18040" y="-2808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Cambria"/>
              </a:rPr>
              <a:t> </a:t>
            </a: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PROBLEM STATEMENT &amp; OBJECTIVES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500480"/>
            <a:ext cx="8229240" cy="462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intelligent growth chamber equipped with IoT-based control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chamber with an LSTM model to predict and optimize environmental conditions for rice seedling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deep learning to enhance growth outcomes while minimizing resource usage, advancing precision agriculture.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practical application of the system in real-world agricultural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the scalability of the system for broader commercial use.</a:t>
            </a: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/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/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/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   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    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ambria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3" name="Picture 4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0"/>
            <a:ext cx="8229240" cy="115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Cambria"/>
              </a:rPr>
              <a:t> </a:t>
            </a:r>
            <a:r>
              <a:rPr lang="en-IN" sz="3200" b="0" strike="noStrike" spc="-1">
                <a:solidFill>
                  <a:srgbClr val="C00000"/>
                </a:solidFill>
                <a:latin typeface="Times New Roman"/>
              </a:rPr>
              <a:t>SCOPE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380" y="2127177"/>
            <a:ext cx="8229240" cy="356171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1800" b="1" dirty="0"/>
              <a:t>Multi-Crop Adaptation:</a:t>
            </a:r>
          </a:p>
          <a:p>
            <a:r>
              <a:rPr lang="en-US" sz="1800" dirty="0"/>
              <a:t>Expand the system to support different crops beyond rice, adapting the intelligent chamber's parameters to suit various agricultural needs.</a:t>
            </a:r>
          </a:p>
          <a:p>
            <a:endParaRPr lang="en-US" sz="1800" dirty="0"/>
          </a:p>
          <a:p>
            <a:r>
              <a:rPr lang="en-US" sz="1800" b="1" dirty="0"/>
              <a:t>Enhanced AI Models:</a:t>
            </a:r>
          </a:p>
          <a:p>
            <a:r>
              <a:rPr lang="en-US" sz="1800" dirty="0"/>
              <a:t>Integrate advanced AI techniques, such as convolutional neural networks (CNNs) and reinforcement learning, to further optimize growth conditions and decision-making processes.</a:t>
            </a:r>
          </a:p>
          <a:p>
            <a:endParaRPr lang="en-US" sz="1800" dirty="0"/>
          </a:p>
          <a:p>
            <a:r>
              <a:rPr lang="en-US" sz="1800" b="1" dirty="0"/>
              <a:t>Integration with Blockchain:</a:t>
            </a:r>
          </a:p>
          <a:p>
            <a:r>
              <a:rPr lang="en-US" sz="1800" dirty="0"/>
              <a:t>Use blockchain technology for secure and transparent data logging, enabling traceability and trust in agricultural practices.</a:t>
            </a:r>
            <a:endParaRPr lang="en-IN" sz="1800" dirty="0"/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457200" y="1124640"/>
            <a:ext cx="8229600" cy="0"/>
          </a:xfrm>
          <a:prstGeom prst="line">
            <a:avLst/>
          </a:prstGeom>
          <a:ln w="4428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7" name="Picture 4"/>
          <p:cNvPicPr/>
          <p:nvPr/>
        </p:nvPicPr>
        <p:blipFill>
          <a:blip r:embed="rId2"/>
          <a:stretch/>
        </p:blipFill>
        <p:spPr>
          <a:xfrm>
            <a:off x="8316360" y="0"/>
            <a:ext cx="82728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1156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Cascadia Mono SemiBold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Orientation program</dc:title>
  <dc:subject/>
  <dc:creator>computer</dc:creator>
  <dc:description/>
  <cp:lastModifiedBy>Jalaluddin Ansari</cp:lastModifiedBy>
  <cp:revision>94</cp:revision>
  <dcterms:created xsi:type="dcterms:W3CDTF">2020-07-15T11:22:18Z</dcterms:created>
  <dcterms:modified xsi:type="dcterms:W3CDTF">2025-02-07T06:02:02Z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