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notesMasterIdLst>
    <p:notesMasterId r:id="rId12"/>
  </p:notesMasterIdLst>
  <p:sldIdLst>
    <p:sldId id="256" r:id="rId2"/>
    <p:sldId id="268" r:id="rId3"/>
    <p:sldId id="257" r:id="rId4"/>
    <p:sldId id="352" r:id="rId5"/>
    <p:sldId id="353" r:id="rId6"/>
    <p:sldId id="354" r:id="rId7"/>
    <p:sldId id="355" r:id="rId8"/>
    <p:sldId id="356" r:id="rId9"/>
    <p:sldId id="35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3FD"/>
    <a:srgbClr val="FFE59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/>
    <p:restoredTop sz="95588"/>
  </p:normalViewPr>
  <p:slideViewPr>
    <p:cSldViewPr snapToGrid="0" snapToObjects="1">
      <p:cViewPr varScale="1">
        <p:scale>
          <a:sx n="90" d="100"/>
          <a:sy n="90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4EA34-97FD-4280-8E62-D5E42D7E14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BB71F3-AACD-4A07-B017-62B7C8F14B39}">
      <dgm:prSet/>
      <dgm:spPr/>
      <dgm:t>
        <a:bodyPr/>
        <a:lstStyle/>
        <a:p>
          <a:pPr algn="l"/>
          <a:r>
            <a:rPr lang="en-GB" dirty="0"/>
            <a:t>Look at meta-data file to understand the range of plausible values for various variables. If there is any out-of-bound or missing value, then we replace it with a valid median value.</a:t>
          </a:r>
          <a:endParaRPr lang="en-US" dirty="0"/>
        </a:p>
      </dgm:t>
    </dgm:pt>
    <dgm:pt modelId="{EE1A8EC9-4D79-49FB-A867-B7B004E976A8}" type="parTrans" cxnId="{18104FCF-E10F-4216-BCA8-00D22D0CA617}">
      <dgm:prSet/>
      <dgm:spPr/>
      <dgm:t>
        <a:bodyPr/>
        <a:lstStyle/>
        <a:p>
          <a:endParaRPr lang="en-US"/>
        </a:p>
      </dgm:t>
    </dgm:pt>
    <dgm:pt modelId="{89C4FED1-9DE4-4AAD-85DE-F26E070DE9D2}" type="sibTrans" cxnId="{18104FCF-E10F-4216-BCA8-00D22D0CA617}">
      <dgm:prSet/>
      <dgm:spPr/>
      <dgm:t>
        <a:bodyPr/>
        <a:lstStyle/>
        <a:p>
          <a:endParaRPr lang="en-US"/>
        </a:p>
      </dgm:t>
    </dgm:pt>
    <dgm:pt modelId="{D843B1E9-6C31-406A-8E32-9DDBE91F40E2}">
      <dgm:prSet/>
      <dgm:spPr/>
      <dgm:t>
        <a:bodyPr/>
        <a:lstStyle/>
        <a:p>
          <a:pPr algn="l"/>
          <a:r>
            <a:rPr lang="en-GB" dirty="0"/>
            <a:t>For example the valid values for the variable CS which means Television availability are: </a:t>
          </a:r>
          <a:br>
            <a:rPr lang="en-GB" dirty="0"/>
          </a:br>
          <a:r>
            <a:rPr lang="en-GB" dirty="0"/>
            <a:t>1 = available, and 2 = unavailable. Based on this if we encounter any value which is not 1 or 2 then it is replaced with the median value.</a:t>
          </a:r>
          <a:endParaRPr lang="en-US" dirty="0"/>
        </a:p>
      </dgm:t>
    </dgm:pt>
    <dgm:pt modelId="{DCBC613B-C8A8-4481-AB80-9759F46E6502}" type="parTrans" cxnId="{F1CD0157-8250-4167-B8DA-F9525E562E22}">
      <dgm:prSet/>
      <dgm:spPr/>
      <dgm:t>
        <a:bodyPr/>
        <a:lstStyle/>
        <a:p>
          <a:endParaRPr lang="en-US"/>
        </a:p>
      </dgm:t>
    </dgm:pt>
    <dgm:pt modelId="{A1181E1B-B8A2-4B55-841D-3B16252A4326}" type="sibTrans" cxnId="{F1CD0157-8250-4167-B8DA-F9525E562E22}">
      <dgm:prSet/>
      <dgm:spPr/>
      <dgm:t>
        <a:bodyPr/>
        <a:lstStyle/>
        <a:p>
          <a:endParaRPr lang="en-US"/>
        </a:p>
      </dgm:t>
    </dgm:pt>
    <dgm:pt modelId="{629971D1-2916-451A-A96C-7D25863463D2}" type="pres">
      <dgm:prSet presAssocID="{BAE4EA34-97FD-4280-8E62-D5E42D7E14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73FBA0-36BF-4862-B960-BE8F29DF188A}" type="pres">
      <dgm:prSet presAssocID="{39BB71F3-AACD-4A07-B017-62B7C8F14B39}" presName="hierRoot1" presStyleCnt="0"/>
      <dgm:spPr/>
    </dgm:pt>
    <dgm:pt modelId="{59E8DA5D-C166-47A1-853E-7AE8979E46E4}" type="pres">
      <dgm:prSet presAssocID="{39BB71F3-AACD-4A07-B017-62B7C8F14B39}" presName="composite" presStyleCnt="0"/>
      <dgm:spPr/>
    </dgm:pt>
    <dgm:pt modelId="{4A58F2F7-2617-4EBC-B34A-E24FFE71DB91}" type="pres">
      <dgm:prSet presAssocID="{39BB71F3-AACD-4A07-B017-62B7C8F14B39}" presName="background" presStyleLbl="node0" presStyleIdx="0" presStyleCnt="2"/>
      <dgm:spPr/>
    </dgm:pt>
    <dgm:pt modelId="{0CE4C80F-22EC-4305-A8E5-60992AA46EDB}" type="pres">
      <dgm:prSet presAssocID="{39BB71F3-AACD-4A07-B017-62B7C8F14B39}" presName="text" presStyleLbl="fgAcc0" presStyleIdx="0" presStyleCnt="2">
        <dgm:presLayoutVars>
          <dgm:chPref val="3"/>
        </dgm:presLayoutVars>
      </dgm:prSet>
      <dgm:spPr/>
    </dgm:pt>
    <dgm:pt modelId="{BDFEB1B2-E8F4-4B39-ADAA-2019C63339ED}" type="pres">
      <dgm:prSet presAssocID="{39BB71F3-AACD-4A07-B017-62B7C8F14B39}" presName="hierChild2" presStyleCnt="0"/>
      <dgm:spPr/>
    </dgm:pt>
    <dgm:pt modelId="{5C707B81-3EDF-466C-99CE-E5D7AC229FBA}" type="pres">
      <dgm:prSet presAssocID="{D843B1E9-6C31-406A-8E32-9DDBE91F40E2}" presName="hierRoot1" presStyleCnt="0"/>
      <dgm:spPr/>
    </dgm:pt>
    <dgm:pt modelId="{173A3D5F-1E10-4DE1-ACC1-97C355DC7CC6}" type="pres">
      <dgm:prSet presAssocID="{D843B1E9-6C31-406A-8E32-9DDBE91F40E2}" presName="composite" presStyleCnt="0"/>
      <dgm:spPr/>
    </dgm:pt>
    <dgm:pt modelId="{7966AD18-B37E-4549-B2B6-F8034ECB5566}" type="pres">
      <dgm:prSet presAssocID="{D843B1E9-6C31-406A-8E32-9DDBE91F40E2}" presName="background" presStyleLbl="node0" presStyleIdx="1" presStyleCnt="2"/>
      <dgm:spPr/>
    </dgm:pt>
    <dgm:pt modelId="{27DEC4D5-C5D9-4ECF-86D5-B0A73295CB67}" type="pres">
      <dgm:prSet presAssocID="{D843B1E9-6C31-406A-8E32-9DDBE91F40E2}" presName="text" presStyleLbl="fgAcc0" presStyleIdx="1" presStyleCnt="2">
        <dgm:presLayoutVars>
          <dgm:chPref val="3"/>
        </dgm:presLayoutVars>
      </dgm:prSet>
      <dgm:spPr/>
    </dgm:pt>
    <dgm:pt modelId="{7B625ADB-23F1-4D6A-96F2-786E4E5A9548}" type="pres">
      <dgm:prSet presAssocID="{D843B1E9-6C31-406A-8E32-9DDBE91F40E2}" presName="hierChild2" presStyleCnt="0"/>
      <dgm:spPr/>
    </dgm:pt>
  </dgm:ptLst>
  <dgm:cxnLst>
    <dgm:cxn modelId="{F96AA05C-2BFB-4300-AF48-D03C9E29B72D}" type="presOf" srcId="{D843B1E9-6C31-406A-8E32-9DDBE91F40E2}" destId="{27DEC4D5-C5D9-4ECF-86D5-B0A73295CB67}" srcOrd="0" destOrd="0" presId="urn:microsoft.com/office/officeart/2005/8/layout/hierarchy1"/>
    <dgm:cxn modelId="{921C7D65-7EDB-4E02-ADB9-9FE69A8EE2BE}" type="presOf" srcId="{39BB71F3-AACD-4A07-B017-62B7C8F14B39}" destId="{0CE4C80F-22EC-4305-A8E5-60992AA46EDB}" srcOrd="0" destOrd="0" presId="urn:microsoft.com/office/officeart/2005/8/layout/hierarchy1"/>
    <dgm:cxn modelId="{F1CD0157-8250-4167-B8DA-F9525E562E22}" srcId="{BAE4EA34-97FD-4280-8E62-D5E42D7E1403}" destId="{D843B1E9-6C31-406A-8E32-9DDBE91F40E2}" srcOrd="1" destOrd="0" parTransId="{DCBC613B-C8A8-4481-AB80-9759F46E6502}" sibTransId="{A1181E1B-B8A2-4B55-841D-3B16252A4326}"/>
    <dgm:cxn modelId="{A30EBE79-9468-4C53-983A-078236664065}" type="presOf" srcId="{BAE4EA34-97FD-4280-8E62-D5E42D7E1403}" destId="{629971D1-2916-451A-A96C-7D25863463D2}" srcOrd="0" destOrd="0" presId="urn:microsoft.com/office/officeart/2005/8/layout/hierarchy1"/>
    <dgm:cxn modelId="{18104FCF-E10F-4216-BCA8-00D22D0CA617}" srcId="{BAE4EA34-97FD-4280-8E62-D5E42D7E1403}" destId="{39BB71F3-AACD-4A07-B017-62B7C8F14B39}" srcOrd="0" destOrd="0" parTransId="{EE1A8EC9-4D79-49FB-A867-B7B004E976A8}" sibTransId="{89C4FED1-9DE4-4AAD-85DE-F26E070DE9D2}"/>
    <dgm:cxn modelId="{65996F06-2A90-4B7C-A6E2-6BFF6583D6F9}" type="presParOf" srcId="{629971D1-2916-451A-A96C-7D25863463D2}" destId="{C973FBA0-36BF-4862-B960-BE8F29DF188A}" srcOrd="0" destOrd="0" presId="urn:microsoft.com/office/officeart/2005/8/layout/hierarchy1"/>
    <dgm:cxn modelId="{67C34B27-D1C9-4135-BA54-904149F24325}" type="presParOf" srcId="{C973FBA0-36BF-4862-B960-BE8F29DF188A}" destId="{59E8DA5D-C166-47A1-853E-7AE8979E46E4}" srcOrd="0" destOrd="0" presId="urn:microsoft.com/office/officeart/2005/8/layout/hierarchy1"/>
    <dgm:cxn modelId="{ACDA0B3A-F7B2-4337-B585-67E1E6DA3EBE}" type="presParOf" srcId="{59E8DA5D-C166-47A1-853E-7AE8979E46E4}" destId="{4A58F2F7-2617-4EBC-B34A-E24FFE71DB91}" srcOrd="0" destOrd="0" presId="urn:microsoft.com/office/officeart/2005/8/layout/hierarchy1"/>
    <dgm:cxn modelId="{48822EA8-2836-42F0-B028-A8CBC57C7717}" type="presParOf" srcId="{59E8DA5D-C166-47A1-853E-7AE8979E46E4}" destId="{0CE4C80F-22EC-4305-A8E5-60992AA46EDB}" srcOrd="1" destOrd="0" presId="urn:microsoft.com/office/officeart/2005/8/layout/hierarchy1"/>
    <dgm:cxn modelId="{B157C7D0-4247-4C59-AA75-67E53CB1088B}" type="presParOf" srcId="{C973FBA0-36BF-4862-B960-BE8F29DF188A}" destId="{BDFEB1B2-E8F4-4B39-ADAA-2019C63339ED}" srcOrd="1" destOrd="0" presId="urn:microsoft.com/office/officeart/2005/8/layout/hierarchy1"/>
    <dgm:cxn modelId="{F3B4D1B4-884B-4AE8-9964-466BAF5EC3B3}" type="presParOf" srcId="{629971D1-2916-451A-A96C-7D25863463D2}" destId="{5C707B81-3EDF-466C-99CE-E5D7AC229FBA}" srcOrd="1" destOrd="0" presId="urn:microsoft.com/office/officeart/2005/8/layout/hierarchy1"/>
    <dgm:cxn modelId="{ED5D05D0-C7D1-428E-A156-0A33E4F2026C}" type="presParOf" srcId="{5C707B81-3EDF-466C-99CE-E5D7AC229FBA}" destId="{173A3D5F-1E10-4DE1-ACC1-97C355DC7CC6}" srcOrd="0" destOrd="0" presId="urn:microsoft.com/office/officeart/2005/8/layout/hierarchy1"/>
    <dgm:cxn modelId="{03BFA5BE-E5BF-4FCF-9DA4-B2B3F97B6E9D}" type="presParOf" srcId="{173A3D5F-1E10-4DE1-ACC1-97C355DC7CC6}" destId="{7966AD18-B37E-4549-B2B6-F8034ECB5566}" srcOrd="0" destOrd="0" presId="urn:microsoft.com/office/officeart/2005/8/layout/hierarchy1"/>
    <dgm:cxn modelId="{AC51BB04-2500-4851-AFDE-C85D69AB358A}" type="presParOf" srcId="{173A3D5F-1E10-4DE1-ACC1-97C355DC7CC6}" destId="{27DEC4D5-C5D9-4ECF-86D5-B0A73295CB67}" srcOrd="1" destOrd="0" presId="urn:microsoft.com/office/officeart/2005/8/layout/hierarchy1"/>
    <dgm:cxn modelId="{ADD98339-9447-4CC6-9031-704E42CCFB67}" type="presParOf" srcId="{5C707B81-3EDF-466C-99CE-E5D7AC229FBA}" destId="{7B625ADB-23F1-4D6A-96F2-786E4E5A95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8F2F7-2617-4EBC-B34A-E24FFE71DB91}">
      <dsp:nvSpPr>
        <dsp:cNvPr id="0" name=""/>
        <dsp:cNvSpPr/>
      </dsp:nvSpPr>
      <dsp:spPr>
        <a:xfrm>
          <a:off x="1353" y="247817"/>
          <a:ext cx="4749260" cy="301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4C80F-22EC-4305-A8E5-60992AA46EDB}">
      <dsp:nvSpPr>
        <dsp:cNvPr id="0" name=""/>
        <dsp:cNvSpPr/>
      </dsp:nvSpPr>
      <dsp:spPr>
        <a:xfrm>
          <a:off x="529048" y="749127"/>
          <a:ext cx="4749260" cy="3015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Look at meta-data file to understand the range of plausible values for various variables. If there is any out-of-bound or missing value, then we replace it with a valid median value.</a:t>
          </a:r>
          <a:endParaRPr lang="en-US" sz="2500" kern="1200" dirty="0"/>
        </a:p>
      </dsp:txBody>
      <dsp:txXfrm>
        <a:off x="617377" y="837456"/>
        <a:ext cx="4572602" cy="2839122"/>
      </dsp:txXfrm>
    </dsp:sp>
    <dsp:sp modelId="{7966AD18-B37E-4549-B2B6-F8034ECB5566}">
      <dsp:nvSpPr>
        <dsp:cNvPr id="0" name=""/>
        <dsp:cNvSpPr/>
      </dsp:nvSpPr>
      <dsp:spPr>
        <a:xfrm>
          <a:off x="5806004" y="247817"/>
          <a:ext cx="4749260" cy="301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C4D5-C5D9-4ECF-86D5-B0A73295CB67}">
      <dsp:nvSpPr>
        <dsp:cNvPr id="0" name=""/>
        <dsp:cNvSpPr/>
      </dsp:nvSpPr>
      <dsp:spPr>
        <a:xfrm>
          <a:off x="6333699" y="749127"/>
          <a:ext cx="4749260" cy="3015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For example the valid values for the variable CS which means Television availability are: </a:t>
          </a:r>
          <a:br>
            <a:rPr lang="en-GB" sz="2500" kern="1200" dirty="0"/>
          </a:br>
          <a:r>
            <a:rPr lang="en-GB" sz="2500" kern="1200" dirty="0"/>
            <a:t>1 = available, and 2 = unavailable. Based on this if we encounter any value which is not 1 or 2 then it is replaced with the median value.</a:t>
          </a:r>
          <a:endParaRPr lang="en-US" sz="2500" kern="1200" dirty="0"/>
        </a:p>
      </dsp:txBody>
      <dsp:txXfrm>
        <a:off x="6422028" y="837456"/>
        <a:ext cx="4572602" cy="283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1F65-F10E-3944-9111-08710CC28873}" type="datetimeFigureOut">
              <a:rPr lang="en-IQ" smtClean="0"/>
              <a:t>06/02/2021</a:t>
            </a:fld>
            <a:endParaRPr lang="en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9789B-FE43-0642-BA5E-6BD055891EF3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282841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9135-8868-4040-8366-3DE4946E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23C4C-C498-4F84-9D75-E6ADFEEA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FA54-2AC4-4C4C-AC75-E641FE69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AB54-9C6E-DF47-A173-A768C4E9D3F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00EE-0551-4DC7-A396-BB98FBFE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4E13-2CA3-4036-9DA4-A1073E04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42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DEE-3A38-42D3-AC3E-A0C86E4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F3A4-1A7A-474C-94AB-AC2F84FA3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8DA6-4A8B-4505-8267-9BB3C7E6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1FC4-B2A4-D847-8E42-31E89720333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2759-3A5D-4475-AB5C-B8DD0FF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D24B-5C81-4E0E-B485-4A8150CA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56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0203E-FB25-4CEC-8A0C-0CB62ED15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64816-5A77-4A9D-B094-6AE6549F3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4F3E-A4C1-404B-B4E0-6DB206B3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1FC4-B2A4-D847-8E42-31E89720333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E796-EFD0-41CF-AF04-5EBD464F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C1E-1C5D-4409-9949-B6D8BCA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887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EBDB-F923-4089-86C9-37C5782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F8D8-2DBB-4B99-9D9B-1A3AA027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1C03-6C16-44EF-AF7A-B0013D8B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1FC4-B2A4-D847-8E42-31E89720333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16B6-B19B-4E87-8196-4F052DB7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50DA-8285-4215-9B81-ED4064F9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019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AC02-EFA8-4C41-B557-9BF712E2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0AD-D69F-4CE3-A195-82B3F59C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D88A-7E96-4CC9-A87F-20AA766B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AB86-7010-E34B-BC0B-50495994386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BAEC-8066-4BE6-ACD8-D9314F3F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4EFCE-BB45-4448-BF65-69EB72C2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1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ACD1-929F-4B86-A30A-6D35A48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ADC-15AE-4674-B09B-3F5A6EADB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76FCE-7B20-4A7F-9774-B92DD3D8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B13C1-5EFE-4D90-912D-CA4B4020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1FC4-B2A4-D847-8E42-31E89720333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7D05B-9CCD-4CAE-938E-70163392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531D-5EC4-466C-80DB-7D46E298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608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A073-2E4B-4486-9660-D22A9057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C849-0B8B-4735-AB4E-B4E6464B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6FF66-2F76-4A6C-92BA-085DF9CF3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7F81-7E26-4639-A79C-14E588261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37A8E-4958-4B2E-BC70-4A1C5CAC2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E7AED-DF79-4E93-B873-5E36DF5F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1FC4-B2A4-D847-8E42-31E89720333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9CB4A-4694-432F-A335-63BA9200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6FFE9-1EFE-45BA-BE08-93488E12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41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A518-FEB7-4FE1-B728-EECE7D71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8FC31-7A7F-4894-BDDC-4D2DD3E2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55A2-A9B3-3A49-AAF5-D6E0E731F71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07229-9B61-4F14-8FCA-41E91DFC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9E1B9-E3F8-4C88-A19E-A4FD7197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EB246-56FD-4577-B987-7F321C92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BA62-7377-364D-B68A-12AAC97323C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94B83-5F53-47AA-871B-98537C5F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E865-CEA7-43DF-8EAA-DF93BAC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6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625E-B441-4795-8E23-85914AB8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2C4A-27D5-4B04-B8E5-D3CA8E6E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FA5-4946-4E20-AA31-5ED9F8C8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4A24B-ADAC-486D-8783-4D7B4C22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1FC4-B2A4-D847-8E42-31E89720333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038F4-3455-4993-9227-28246184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1D2D1-DEC6-44B9-961F-EF697872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78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6698-7CF7-4DB6-8F64-070B0949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150B1-16D7-47B4-8810-A0942534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CDAFA-6549-4676-A2B2-CA21941E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02F1-7631-4B97-B6B4-E31D42A7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EC93-8404-0941-A056-537838242D3C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3D543-D3FC-42EF-8EBB-4D8F1E6D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4AA7-FDD4-46E1-8E00-1E279E81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4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6629-1468-4930-840E-0B2FE522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F321-A26B-43F2-9673-A4C42524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5116-6352-4CFF-AFAE-6E0BD481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1FC4-B2A4-D847-8E42-31E897203337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5E5D-BC84-468C-8322-F782E2887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805E-29A3-4887-A73D-9472D17B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67B35E-7ABD-406B-A56A-232B25020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GB" sz="4700" dirty="0"/>
              <a:t>Final Assignment. Team 19.</a:t>
            </a:r>
            <a:br>
              <a:rPr lang="en-GB" sz="4700" dirty="0"/>
            </a:br>
            <a:r>
              <a:rPr lang="en-GB" sz="3600" dirty="0"/>
              <a:t>BUS WEB &amp; SOC MED METR &amp; ANALY</a:t>
            </a:r>
            <a:br>
              <a:rPr lang="en-GB" sz="4700" dirty="0"/>
            </a:br>
            <a:r>
              <a:rPr lang="en-GB" sz="3600" dirty="0"/>
              <a:t>By: Aseel</a:t>
            </a:r>
            <a:r>
              <a:rPr lang="en-GB" sz="3600"/>
              <a:t>, Jalal</a:t>
            </a:r>
            <a:endParaRPr lang="en-GB" sz="4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9F3A2-0DD0-4C4A-AE92-B10776BE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CF7C9563-497C-45F9-A338-0BB485262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40" r="11971" b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90740-EC9A-4F11-A6A9-14C2CEB6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A75E0-E093-4780-8B95-17B319C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38C4-BF57-440D-B0F6-089C91E4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036B-5C5E-478C-87C3-C573DB05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3200" dirty="0"/>
              <a:t>Background Introduction</a:t>
            </a:r>
          </a:p>
          <a:p>
            <a:r>
              <a:rPr lang="en-GB" sz="3200" dirty="0"/>
              <a:t>Data Mining Methodology.</a:t>
            </a:r>
          </a:p>
          <a:p>
            <a:r>
              <a:rPr lang="en-GB" sz="3200" dirty="0"/>
              <a:t>Customer Segmentation</a:t>
            </a:r>
          </a:p>
          <a:p>
            <a:r>
              <a:rPr lang="en-GB" sz="3200" dirty="0"/>
              <a:t>Predictive Model using Logistic Regression</a:t>
            </a:r>
          </a:p>
          <a:p>
            <a:r>
              <a:rPr lang="en-GB" sz="3200" dirty="0"/>
              <a:t>Conclusion</a:t>
            </a:r>
          </a:p>
        </p:txBody>
      </p:sp>
      <p:pic>
        <p:nvPicPr>
          <p:cNvPr id="6" name="Picture 5" descr="Adhesive notes on glass wall">
            <a:extLst>
              <a:ext uri="{FF2B5EF4-FFF2-40B4-BE49-F238E27FC236}">
                <a16:creationId xmlns:a16="http://schemas.microsoft.com/office/drawing/2014/main" id="{2BBAC768-8ADD-43C0-A3E0-BE0FB2618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9" r="2803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A5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0F4F-A6EB-43D2-ACA5-1535B59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0217-FD4C-9E42-BD31-A81A0F8D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787" y="15949"/>
            <a:ext cx="6422849" cy="1676603"/>
          </a:xfrm>
        </p:spPr>
        <p:txBody>
          <a:bodyPr>
            <a:normAutofit/>
          </a:bodyPr>
          <a:lstStyle/>
          <a:p>
            <a:r>
              <a:rPr lang="en-IQ" dirty="0"/>
              <a:t>Background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D5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art on bullseye">
            <a:extLst>
              <a:ext uri="{FF2B5EF4-FFF2-40B4-BE49-F238E27FC236}">
                <a16:creationId xmlns:a16="http://schemas.microsoft.com/office/drawing/2014/main" id="{21C87D98-B566-4AF5-BF80-2A7F91CD2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5" r="22095" b="-1"/>
          <a:stretch/>
        </p:blipFill>
        <p:spPr>
          <a:xfrm>
            <a:off x="761364" y="1126102"/>
            <a:ext cx="3113280" cy="46057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8113-A5F3-BA49-B9AA-2E3F3D24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740" y="1349298"/>
            <a:ext cx="6874100" cy="521877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CRISA is an Asian market research agency that specializes in tracking consumer purchase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 consumer goods.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Opportunity: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firm called IMRB requires CRISA expertise to design cost-effective promotions targeted at appropriate segments.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Solution 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By appropriately segmenting the customers, multiple promotions could be launched, each targeted at different market segments at different times of the year. 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 Benefit: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This would result in a more cost-effective allocation of the promotion budget to different market segments.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C3690-8E29-C144-9098-40DDCEEA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6AA5E-34D8-488F-B155-7DAED0CF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Mining Framework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B85A-7A4F-47FB-B27D-0FC7C27F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63" y="577346"/>
            <a:ext cx="7600691" cy="596156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Data Cleaning </a:t>
            </a:r>
            <a:r>
              <a:rPr lang="en-GB" dirty="0"/>
              <a:t>– Look out for anomalies in the data and correct them.</a:t>
            </a:r>
          </a:p>
          <a:p>
            <a:r>
              <a:rPr lang="en-GB" dirty="0">
                <a:solidFill>
                  <a:srgbClr val="0000CC"/>
                </a:solidFill>
              </a:rPr>
              <a:t>Variable Reduction </a:t>
            </a:r>
            <a:br>
              <a:rPr lang="en-GB" dirty="0"/>
            </a:br>
            <a:r>
              <a:rPr lang="en-GB" dirty="0"/>
              <a:t>-Merge closely related categories values.</a:t>
            </a:r>
            <a:br>
              <a:rPr lang="en-GB" dirty="0"/>
            </a:br>
            <a:r>
              <a:rPr lang="en-GB" dirty="0"/>
              <a:t>-Remove variables with low variance.</a:t>
            </a:r>
            <a:br>
              <a:rPr lang="en-GB" dirty="0"/>
            </a:br>
            <a:r>
              <a:rPr lang="en-GB" dirty="0"/>
              <a:t>-Remove correlated values.</a:t>
            </a:r>
          </a:p>
          <a:p>
            <a:r>
              <a:rPr lang="en-GB" dirty="0">
                <a:solidFill>
                  <a:srgbClr val="0000CC"/>
                </a:solidFill>
              </a:rPr>
              <a:t>Data Exploration </a:t>
            </a:r>
            <a:r>
              <a:rPr lang="en-GB" dirty="0"/>
              <a:t>(Visualization – observe patterns in the data).</a:t>
            </a:r>
          </a:p>
          <a:p>
            <a:r>
              <a:rPr lang="en-GB" dirty="0">
                <a:solidFill>
                  <a:srgbClr val="0000CC"/>
                </a:solidFill>
              </a:rPr>
              <a:t>Customer Segmentation </a:t>
            </a:r>
            <a:r>
              <a:rPr lang="en-GB" dirty="0"/>
              <a:t>using clustering algorithm.</a:t>
            </a:r>
          </a:p>
          <a:p>
            <a:r>
              <a:rPr lang="en-GB" dirty="0"/>
              <a:t>Analyse </a:t>
            </a:r>
            <a:r>
              <a:rPr lang="en-GB" dirty="0">
                <a:solidFill>
                  <a:srgbClr val="0000CC"/>
                </a:solidFill>
              </a:rPr>
              <a:t>distinct persona </a:t>
            </a:r>
            <a:r>
              <a:rPr lang="en-GB" dirty="0"/>
              <a:t>of various segments.</a:t>
            </a:r>
          </a:p>
          <a:p>
            <a:r>
              <a:rPr lang="en-GB" dirty="0"/>
              <a:t>Use the segmented data to train </a:t>
            </a:r>
            <a:r>
              <a:rPr lang="en-GB" dirty="0">
                <a:solidFill>
                  <a:srgbClr val="0000CC"/>
                </a:solidFill>
              </a:rPr>
              <a:t>predictive classification model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C543-2DB0-4B6F-A097-B9D15C7E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D9DD-1592-4D32-A5B4-71A93865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tx2"/>
                </a:solidFill>
              </a:rPr>
              <a:t>Data Cleaning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5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2C5A-6913-43AA-9989-8A169166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315241-76D3-40EF-B178-B611F1E95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192243"/>
              </p:ext>
            </p:extLst>
          </p:nvPr>
        </p:nvGraphicFramePr>
        <p:xfrm>
          <a:off x="479501" y="2018595"/>
          <a:ext cx="11084313" cy="401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91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B14B-17DE-4ED8-A69E-7248307F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CA2BC-A876-4D20-994D-EA96A56B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C9C434-F554-4B5F-99BC-D99E37FC7B6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87398" y="1945981"/>
            <a:ext cx="1484489" cy="318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FEF2A22-9EE8-4304-A86C-B46DF8498845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087398" y="2264846"/>
            <a:ext cx="1484489" cy="467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56A714-4CC6-40C0-9D8E-00B7F6F67DD3}"/>
              </a:ext>
            </a:extLst>
          </p:cNvPr>
          <p:cNvSpPr txBox="1"/>
          <p:nvPr/>
        </p:nvSpPr>
        <p:spPr>
          <a:xfrm>
            <a:off x="832961" y="1725560"/>
            <a:ext cx="11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Vegetarian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CA58C8-B273-442B-8890-07DF9300FA6A}"/>
              </a:ext>
            </a:extLst>
          </p:cNvPr>
          <p:cNvSpPr txBox="1"/>
          <p:nvPr/>
        </p:nvSpPr>
        <p:spPr>
          <a:xfrm>
            <a:off x="838145" y="2409273"/>
            <a:ext cx="1249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Vegetarian,</a:t>
            </a:r>
          </a:p>
          <a:p>
            <a:r>
              <a:rPr lang="en-GB" dirty="0"/>
              <a:t>eat eggs.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A3EA7-29A9-4F52-B679-1F813BD169B6}"/>
              </a:ext>
            </a:extLst>
          </p:cNvPr>
          <p:cNvSpPr txBox="1"/>
          <p:nvPr/>
        </p:nvSpPr>
        <p:spPr>
          <a:xfrm>
            <a:off x="3571887" y="2080180"/>
            <a:ext cx="11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Vegetarian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4B3515-6129-4312-AFFA-9AB9EF60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7" y="3614682"/>
            <a:ext cx="4831944" cy="2476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B16E29-FBA6-4CE7-804C-5C65FA0E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3614682"/>
            <a:ext cx="5800725" cy="24765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375F45-71A7-4347-8856-76A5D9E74221}"/>
              </a:ext>
            </a:extLst>
          </p:cNvPr>
          <p:cNvSpPr/>
          <p:nvPr/>
        </p:nvSpPr>
        <p:spPr>
          <a:xfrm>
            <a:off x="5295014" y="45962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F96704-1FDF-4EC7-A151-48FE5DD2F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612" y="1305155"/>
            <a:ext cx="2847975" cy="18383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F493C81-E596-4485-90A9-7CDC50FC53F7}"/>
              </a:ext>
            </a:extLst>
          </p:cNvPr>
          <p:cNvSpPr txBox="1"/>
          <p:nvPr/>
        </p:nvSpPr>
        <p:spPr>
          <a:xfrm>
            <a:off x="2829642" y="1961690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8252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94AE-E80D-4855-BD8F-D03A2B6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Segmentation – KNN clustering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9A468-D009-480F-89A9-BCC1AA9F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4689" y="1517550"/>
            <a:ext cx="3829050" cy="2552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BC19-ECE9-42B4-BE91-E913B1B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6672" y="6310312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BA70D4C-83BA-4F2F-BE49-8728F737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69" y="1878072"/>
            <a:ext cx="2155007" cy="2062103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9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DF773C17-A6C7-4100-91A1-0F2E28E7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186" y="1878072"/>
            <a:ext cx="2038225" cy="2053512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9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ECBB7939-308C-436B-AA43-515530BF7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315" y="2793900"/>
            <a:ext cx="166872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D4A068C-4CE5-45C9-8D46-7BEA64AE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448" y="2998430"/>
            <a:ext cx="1534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Maximize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7D618E6-543E-4B11-87DF-B7C78D0A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171" y="2071261"/>
            <a:ext cx="2669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Z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882C4018-5404-447B-BF66-12AE0693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609" y="2044291"/>
            <a:ext cx="2669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Z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59769A-6FBB-4385-BB6C-E52728F12F4B}"/>
              </a:ext>
            </a:extLst>
          </p:cNvPr>
          <p:cNvCxnSpPr>
            <a:cxnSpLocks/>
          </p:cNvCxnSpPr>
          <p:nvPr/>
        </p:nvCxnSpPr>
        <p:spPr>
          <a:xfrm>
            <a:off x="1892704" y="2047311"/>
            <a:ext cx="0" cy="180984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00296A-6341-4AC1-B3E9-55D55FE4C476}"/>
              </a:ext>
            </a:extLst>
          </p:cNvPr>
          <p:cNvCxnSpPr>
            <a:cxnSpLocks/>
          </p:cNvCxnSpPr>
          <p:nvPr/>
        </p:nvCxnSpPr>
        <p:spPr>
          <a:xfrm>
            <a:off x="5876295" y="1921181"/>
            <a:ext cx="0" cy="193597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1D6E34-BF4F-4B06-AEB1-B6BC3A52178C}"/>
              </a:ext>
            </a:extLst>
          </p:cNvPr>
          <p:cNvSpPr txBox="1"/>
          <p:nvPr/>
        </p:nvSpPr>
        <p:spPr>
          <a:xfrm>
            <a:off x="624468" y="4594302"/>
            <a:ext cx="11095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To perform customer segmentation we run KNN clustering algorithm. KNN minimizes the “distances” between all records within the cluster, while maximizing the distance between various clusters.</a:t>
            </a:r>
          </a:p>
          <a:p>
            <a:endParaRPr lang="en-GB" sz="2000" dirty="0">
              <a:solidFill>
                <a:srgbClr val="002060"/>
              </a:solidFill>
            </a:endParaRPr>
          </a:p>
          <a:p>
            <a:r>
              <a:rPr lang="en-GB" sz="2000" dirty="0">
                <a:solidFill>
                  <a:srgbClr val="002060"/>
                </a:solidFill>
              </a:rPr>
              <a:t>A suitable value for the number of clusters k is obtained by plotting the elbow chart and choosing the number of clusters when the curve starts bending “near straight”. For the given data set this happens when k=3.</a:t>
            </a:r>
          </a:p>
        </p:txBody>
      </p:sp>
    </p:spTree>
    <p:extLst>
      <p:ext uri="{BB962C8B-B14F-4D97-AF65-F5344CB8AC3E}">
        <p14:creationId xmlns:p14="http://schemas.microsoft.com/office/powerpoint/2010/main" val="329773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rgbClr val="DBD3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39D5-F6F5-4F11-AA84-4EFB96DA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Segments Persona.</a:t>
            </a:r>
            <a:br>
              <a:rPr lang="en-GB" dirty="0"/>
            </a:br>
            <a:r>
              <a:rPr lang="en-GB" dirty="0"/>
              <a:t>Cluster 0 and 1 have lower values for Promotional Purchase – indicating lack of value consciousness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44EE8-5117-4760-9773-ADC78A62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BBD661-A774-47D5-ADDE-BE3638EF624F}"/>
              </a:ext>
            </a:extLst>
          </p:cNvPr>
          <p:cNvSpPr/>
          <p:nvPr/>
        </p:nvSpPr>
        <p:spPr>
          <a:xfrm>
            <a:off x="96515" y="1690688"/>
            <a:ext cx="4113978" cy="4704074"/>
          </a:xfrm>
          <a:prstGeom prst="ellipse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  <a:p>
            <a:pPr algn="ctr"/>
            <a:endParaRPr lang="en-GB" sz="1600">
              <a:solidFill>
                <a:schemeClr val="tx1"/>
              </a:solidFill>
            </a:endParaRPr>
          </a:p>
          <a:p>
            <a:pPr algn="ctr"/>
            <a:r>
              <a:rPr lang="en-GB" sz="1600" b="1" u="sng">
                <a:solidFill>
                  <a:schemeClr val="tx1"/>
                </a:solidFill>
              </a:rPr>
              <a:t>Urban Digerati (Cluster 0)</a:t>
            </a:r>
            <a:br>
              <a:rPr lang="en-GB" sz="1600" b="1" u="sng">
                <a:solidFill>
                  <a:schemeClr val="tx1"/>
                </a:solidFill>
              </a:rPr>
            </a:br>
            <a:r>
              <a:rPr lang="en-GB" sz="1600" b="1" u="sng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600">
                <a:solidFill>
                  <a:schemeClr val="tx1"/>
                </a:solidFill>
              </a:rPr>
              <a:t>Secondary school/ college Educated.</a:t>
            </a:r>
          </a:p>
          <a:p>
            <a:pPr algn="ctr"/>
            <a:r>
              <a:rPr lang="en-GB" sz="1600">
                <a:solidFill>
                  <a:schemeClr val="tx1"/>
                </a:solidFill>
              </a:rPr>
              <a:t>Low affluence.</a:t>
            </a:r>
          </a:p>
          <a:p>
            <a:pPr algn="ctr"/>
            <a:r>
              <a:rPr lang="en-GB" sz="1600">
                <a:solidFill>
                  <a:schemeClr val="tx1"/>
                </a:solidFill>
              </a:rPr>
              <a:t>Purchases most of its item in Price Category 4, 13.</a:t>
            </a:r>
          </a:p>
          <a:p>
            <a:pPr algn="ctr"/>
            <a:endParaRPr lang="en-GB" sz="1600">
              <a:solidFill>
                <a:schemeClr val="tx1"/>
              </a:solidFill>
            </a:endParaRPr>
          </a:p>
          <a:p>
            <a:pPr algn="ctr"/>
            <a:r>
              <a:rPr lang="en-GB" sz="1600">
                <a:solidFill>
                  <a:schemeClr val="tx1"/>
                </a:solidFill>
              </a:rPr>
              <a:t>Eating Habit not well understood.</a:t>
            </a:r>
          </a:p>
          <a:p>
            <a:pPr algn="ctr"/>
            <a:endParaRPr lang="en-GB" sz="1600">
              <a:solidFill>
                <a:schemeClr val="tx1"/>
              </a:solidFill>
            </a:endParaRPr>
          </a:p>
          <a:p>
            <a:pPr algn="ctr"/>
            <a:r>
              <a:rPr lang="en-GB" sz="1600">
                <a:solidFill>
                  <a:schemeClr val="tx1"/>
                </a:solidFill>
              </a:rPr>
              <a:t>Speaks Mother Tongue 1</a:t>
            </a:r>
          </a:p>
          <a:p>
            <a:pPr algn="ctr"/>
            <a:endParaRPr lang="en-GB" sz="1100">
              <a:solidFill>
                <a:schemeClr val="tx1"/>
              </a:solidFill>
            </a:endParaRPr>
          </a:p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40157-32C8-4420-BA13-88846945C6E4}"/>
              </a:ext>
            </a:extLst>
          </p:cNvPr>
          <p:cNvSpPr/>
          <p:nvPr/>
        </p:nvSpPr>
        <p:spPr>
          <a:xfrm>
            <a:off x="4307548" y="1690687"/>
            <a:ext cx="3922052" cy="4704075"/>
          </a:xfrm>
          <a:prstGeom prst="ellipse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b="1" u="sng" dirty="0">
                <a:solidFill>
                  <a:schemeClr val="tx1"/>
                </a:solidFill>
              </a:rPr>
              <a:t>Emptying Nest (Cluster 1)</a:t>
            </a:r>
            <a:br>
              <a:rPr lang="en-GB" sz="1600" b="1" u="sng" dirty="0">
                <a:solidFill>
                  <a:schemeClr val="tx1"/>
                </a:solidFill>
              </a:rPr>
            </a:br>
            <a:r>
              <a:rPr lang="en-GB" sz="1600" b="1" u="sng" dirty="0">
                <a:solidFill>
                  <a:schemeClr val="tx1"/>
                </a:solidFill>
              </a:rPr>
              <a:t> 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High Socio-economic class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Senior citizen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Highly Affluent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Loyal Customers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Purchases Brand 272, 57, 144, 352.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Product Proposition 7.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Highly Value Conscious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Mostly vegetarian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624B32-CD96-4FEC-919E-E85843DDC26F}"/>
              </a:ext>
            </a:extLst>
          </p:cNvPr>
          <p:cNvSpPr/>
          <p:nvPr/>
        </p:nvSpPr>
        <p:spPr>
          <a:xfrm>
            <a:off x="8326655" y="1690686"/>
            <a:ext cx="3768830" cy="4704076"/>
          </a:xfrm>
          <a:prstGeom prst="ellipse">
            <a:avLst/>
          </a:prstGeom>
          <a:blipFill dpi="0" rotWithShape="1">
            <a:blip r:embed="rId4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b="1" u="sng" dirty="0">
                <a:solidFill>
                  <a:schemeClr val="tx1"/>
                </a:solidFill>
              </a:rPr>
              <a:t>Heritage Hub (Cluster 2)</a:t>
            </a:r>
            <a:br>
              <a:rPr lang="en-GB" sz="1600" b="1" u="sng" dirty="0">
                <a:solidFill>
                  <a:schemeClr val="tx1"/>
                </a:solidFill>
              </a:rPr>
            </a:br>
            <a:r>
              <a:rPr lang="en-GB" sz="1600" b="1" u="sng" dirty="0">
                <a:solidFill>
                  <a:schemeClr val="tx1"/>
                </a:solidFill>
              </a:rPr>
              <a:t> 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Low Socio-economic status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Senior citizen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 Bigger family size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Purchase most of its items in Proposition wise 6, 11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Non Vegetarian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Mostly speak Mother Tongue 10</a:t>
            </a:r>
          </a:p>
        </p:txBody>
      </p:sp>
    </p:spTree>
    <p:extLst>
      <p:ext uri="{BB962C8B-B14F-4D97-AF65-F5344CB8AC3E}">
        <p14:creationId xmlns:p14="http://schemas.microsoft.com/office/powerpoint/2010/main" val="226940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2152-2141-4A83-BFD5-462A50BC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207329"/>
            <a:ext cx="10854070" cy="1483360"/>
          </a:xfrm>
        </p:spPr>
        <p:txBody>
          <a:bodyPr>
            <a:normAutofit fontScale="90000"/>
          </a:bodyPr>
          <a:lstStyle/>
          <a:p>
            <a:r>
              <a:rPr lang="en-GB" dirty="0"/>
              <a:t>Targeted Promotion Marketing (Validation Data). There are 75 value conscious customer, and 240 total customers.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1A5722-CE14-4034-BBB3-D881E49F2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10723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549156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471641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55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Predictive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8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240x5= $ 1200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74x5= $ 370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8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75x250= $ 18750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74x250= $ 18500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6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$ 17550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$ 18130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622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6403-C84C-4409-96E2-57456DC3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07CE9-6C9E-4910-8955-CF9DEACF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50" y="3549016"/>
            <a:ext cx="5591950" cy="30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6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578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Final Assignment. Team 19. BUS WEB &amp; SOC MED METR &amp; ANALY By: Aseel, Jalal</vt:lpstr>
      <vt:lpstr>Presentation Outline</vt:lpstr>
      <vt:lpstr>Background</vt:lpstr>
      <vt:lpstr>Data Mining Framework</vt:lpstr>
      <vt:lpstr>Data Cleaning</vt:lpstr>
      <vt:lpstr>Variable Reduction</vt:lpstr>
      <vt:lpstr>Customer Segmentation – KNN clustering</vt:lpstr>
      <vt:lpstr>Segments Persona. Cluster 0 and 1 have lower values for Promotional Purchase – indicating lack of value consciousness</vt:lpstr>
      <vt:lpstr>Targeted Promotion Marketing (Validation Data). There are 75 value conscious customer, and 240 total customers.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Assignment. Team 19. BUS WEB &amp; SOC MED METR &amp; ANALY By: Aseel, Jalal and Modiya</dc:title>
  <dc:creator>Jalal Qureshi</dc:creator>
  <cp:lastModifiedBy>JALA0001@e.ntu.edu.sg</cp:lastModifiedBy>
  <cp:revision>6</cp:revision>
  <dcterms:created xsi:type="dcterms:W3CDTF">2020-08-15T01:58:25Z</dcterms:created>
  <dcterms:modified xsi:type="dcterms:W3CDTF">2021-06-02T16:02:28Z</dcterms:modified>
</cp:coreProperties>
</file>