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770B-172E-3FFE-DD9B-783F1E056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0C30D-1D3C-CBBA-D1BC-9896FE568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98D1D-C800-5733-3E5B-C26876C0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2D53-C17F-48CE-B68C-543BB9E1F4CA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53003-BCC7-74C2-A6E3-BC71BED3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D094-9EA2-6920-166A-88EEBDD7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C4D7-1990-4D22-AC2B-9DBD98C12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98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56B6-1C72-74E0-412F-7E90135DF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092F6-D8D4-A813-8E3B-239DD590B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3D8F8-B88E-B0A9-1602-A82280DCA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2D53-C17F-48CE-B68C-543BB9E1F4CA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DDA6F-EBA2-49BF-93D6-11AED6C6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CA172-5339-A183-4C35-F35DE40B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C4D7-1990-4D22-AC2B-9DBD98C12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31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866B61-58FE-EC8E-80E3-CB5EA81E7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5EBC8-4DD0-A0E5-9BAE-8CD7171EC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BDA33-B724-A0AE-9AF2-4C56FD4D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2D53-C17F-48CE-B68C-543BB9E1F4CA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63962-1507-FF59-0564-206CD0AE9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23172-6928-7FBA-35A5-FF066BEA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C4D7-1990-4D22-AC2B-9DBD98C12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33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9F778-8F29-F86A-4576-6E7887C0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04AF1-920B-69E1-802A-759ABA202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4EE9C-1E1B-5C80-2E5D-5A436F78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2D53-C17F-48CE-B68C-543BB9E1F4CA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27AB3-479E-8F48-75F3-F9B0472A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98127-7C39-1536-E3E3-EB11CDF9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C4D7-1990-4D22-AC2B-9DBD98C12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28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6E22-D6E7-6BC3-A160-DF135B868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98FEE-28FE-C3F5-35A7-D80209BC4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22978-2BD8-6D04-185F-1BD69D80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2D53-C17F-48CE-B68C-543BB9E1F4CA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71642-E7EC-EFB6-8D77-C12C4631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0E2E9-9ADB-BE53-133C-FC1B36E1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C4D7-1990-4D22-AC2B-9DBD98C12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08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14AB-D506-E12F-40D1-7686657A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A836C-6CC3-1514-33C9-87DDE4899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A73D8-FAC2-2A1C-B7E9-58882C1D3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9AED8-6E20-0D55-B95E-EBCFD4EE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2D53-C17F-48CE-B68C-543BB9E1F4CA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CAD03-8A74-AF13-562C-B16E61995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B1266-B95C-D5BD-AA8B-512446DC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C4D7-1990-4D22-AC2B-9DBD98C12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18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12BC-BD21-8C74-4AD4-BDF4C4BE3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C339A-C594-F190-ED75-649429CB2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9121C-8AF1-27F0-37C2-83B55757D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A3BC7-E9B9-3DFD-5244-13B7C4E35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B1BF53-1AF0-EA51-6B6A-55C54C6B4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C2E0B-E7E8-5F8E-A281-73EE72C2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2D53-C17F-48CE-B68C-543BB9E1F4CA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CCCE9-BB54-C8D8-6713-F8BC397D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AA64E1-B1D3-8932-10A7-6187C91A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C4D7-1990-4D22-AC2B-9DBD98C12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27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32F8-668D-BBCD-CA59-BDBE430D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7B7CA-4A7B-E66E-B49F-EE4BD9B3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2D53-C17F-48CE-B68C-543BB9E1F4CA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0F701-34D2-B51F-D9A9-7B716E03C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A7902-5A37-034E-8D32-A1A674CF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C4D7-1990-4D22-AC2B-9DBD98C12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18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3BE3CE-05D7-13A0-22D9-5FE52336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2D53-C17F-48CE-B68C-543BB9E1F4CA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7F0A4-96C3-CEAC-D658-088E9884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E7FE3-672F-6560-72D5-C201B076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C4D7-1990-4D22-AC2B-9DBD98C12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04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C0006-1EED-E7CD-06BB-91B90C9F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44DFF-494E-47EB-D2B4-1B139362B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E6072-47DD-BE7E-67F0-8B6A98CB8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A7978-6EDC-19E6-26B6-D06A0B239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2D53-C17F-48CE-B68C-543BB9E1F4CA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BC4F-577B-9C21-5B73-69934B55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30CAC-0D76-B11C-D1A8-28217FA3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C4D7-1990-4D22-AC2B-9DBD98C12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02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B099-6A4B-41A7-79FA-9FAA140A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E290AE-6E63-D86A-12FD-713C2D519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FC9EC-C444-DC69-94C3-3ECD8F409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1BBD0-5833-A114-CD4E-7BCA033C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2D53-C17F-48CE-B68C-543BB9E1F4CA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E873B-20EB-1084-708B-4E086CBA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09A2-8447-13C7-1582-692C1ED3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C4D7-1990-4D22-AC2B-9DBD98C12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74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5C7136-E3FD-4611-2A98-98FFCEB9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DDC88-F4B4-CA9F-9707-FE9A8029A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B4122-5C06-4A57-E1A6-44D9779F8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92D53-C17F-48CE-B68C-543BB9E1F4CA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887D1-05FA-176D-9579-3D6BEB637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4D26B-0D3D-9D10-2008-14862D7C6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C4D7-1990-4D22-AC2B-9DBD98C12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1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hemapetabsc007@gmail.com" TargetMode="External"/><Relationship Id="rId2" Type="http://schemas.openxmlformats.org/officeDocument/2006/relationships/hyperlink" Target="mailto::Anujsawant51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hyperlink" Target="mailto:hdeen7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6C32-1E95-4921-8AF4-034AD3585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0540F-505C-E41E-D4F8-03C22EEB4C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EB129-FE4E-8CED-1A9B-83540EB9A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Google Shape;958;p197">
            <a:extLst>
              <a:ext uri="{FF2B5EF4-FFF2-40B4-BE49-F238E27FC236}">
                <a16:creationId xmlns:a16="http://schemas.microsoft.com/office/drawing/2014/main" id="{FBA8CDC4-033E-0FEA-3D4B-13CBB1D1FED7}"/>
              </a:ext>
            </a:extLst>
          </p:cNvPr>
          <p:cNvSpPr/>
          <p:nvPr/>
        </p:nvSpPr>
        <p:spPr>
          <a:xfrm>
            <a:off x="6095999" y="0"/>
            <a:ext cx="6096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982;p197" descr="Open quotation mark">
            <a:extLst>
              <a:ext uri="{FF2B5EF4-FFF2-40B4-BE49-F238E27FC236}">
                <a16:creationId xmlns:a16="http://schemas.microsoft.com/office/drawing/2014/main" id="{8DD56370-F435-F6FE-5EBE-A0D353CE0C4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2332" y="1122363"/>
            <a:ext cx="1253737" cy="12537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963;p197">
            <a:extLst>
              <a:ext uri="{FF2B5EF4-FFF2-40B4-BE49-F238E27FC236}">
                <a16:creationId xmlns:a16="http://schemas.microsoft.com/office/drawing/2014/main" id="{2EBEBE22-FB81-81FC-0918-AA9028C3FB58}"/>
              </a:ext>
            </a:extLst>
          </p:cNvPr>
          <p:cNvGrpSpPr/>
          <p:nvPr/>
        </p:nvGrpSpPr>
        <p:grpSpPr>
          <a:xfrm rot="10800000">
            <a:off x="11042304" y="5711809"/>
            <a:ext cx="1149695" cy="1146191"/>
            <a:chOff x="3421887" y="367584"/>
            <a:chExt cx="1596052" cy="1591188"/>
          </a:xfrm>
        </p:grpSpPr>
        <p:sp>
          <p:nvSpPr>
            <p:cNvPr id="8" name="Google Shape;964;p197">
              <a:extLst>
                <a:ext uri="{FF2B5EF4-FFF2-40B4-BE49-F238E27FC236}">
                  <a16:creationId xmlns:a16="http://schemas.microsoft.com/office/drawing/2014/main" id="{06424FA2-C5B4-FEEB-6E7D-7741FDB16794}"/>
                </a:ext>
              </a:extLst>
            </p:cNvPr>
            <p:cNvSpPr/>
            <p:nvPr/>
          </p:nvSpPr>
          <p:spPr>
            <a:xfrm>
              <a:off x="3421887" y="367584"/>
              <a:ext cx="1596052" cy="478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65;p197">
              <a:extLst>
                <a:ext uri="{FF2B5EF4-FFF2-40B4-BE49-F238E27FC236}">
                  <a16:creationId xmlns:a16="http://schemas.microsoft.com/office/drawing/2014/main" id="{AAB55BAF-5B6C-7236-0418-99C00C255FCD}"/>
                </a:ext>
              </a:extLst>
            </p:cNvPr>
            <p:cNvSpPr/>
            <p:nvPr/>
          </p:nvSpPr>
          <p:spPr>
            <a:xfrm rot="5400000">
              <a:off x="2865518" y="923953"/>
              <a:ext cx="1591188" cy="478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981;p197">
            <a:extLst>
              <a:ext uri="{FF2B5EF4-FFF2-40B4-BE49-F238E27FC236}">
                <a16:creationId xmlns:a16="http://schemas.microsoft.com/office/drawing/2014/main" id="{EFE1070F-AFA8-18C8-9958-B91E480D7F49}"/>
              </a:ext>
            </a:extLst>
          </p:cNvPr>
          <p:cNvSpPr txBox="1"/>
          <p:nvPr/>
        </p:nvSpPr>
        <p:spPr>
          <a:xfrm>
            <a:off x="5868560" y="2485372"/>
            <a:ext cx="6206234" cy="81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90"/>
              <a:buFont typeface="Baloo"/>
              <a:buNone/>
            </a:pPr>
            <a:r>
              <a:rPr lang="en-GB" sz="4290" b="1" u="none" dirty="0">
                <a:solidFill>
                  <a:schemeClr val="accent2">
                    <a:lumMod val="75000"/>
                  </a:schemeClr>
                </a:solidFill>
                <a:latin typeface="Baloo"/>
                <a:ea typeface="Baloo"/>
                <a:cs typeface="Baloo"/>
                <a:sym typeface="Baloo"/>
              </a:rPr>
              <a:t>Customer Attrition :- Credit </a:t>
            </a:r>
            <a:r>
              <a:rPr lang="en-GB" sz="4290" b="1" dirty="0">
                <a:solidFill>
                  <a:schemeClr val="accent2">
                    <a:lumMod val="75000"/>
                  </a:schemeClr>
                </a:solidFill>
                <a:latin typeface="Baloo"/>
                <a:ea typeface="Baloo"/>
                <a:cs typeface="Baloo"/>
                <a:sym typeface="Baloo"/>
              </a:rPr>
              <a:t>C</a:t>
            </a:r>
            <a:r>
              <a:rPr lang="en-GB" sz="4290" b="1" u="none" dirty="0">
                <a:solidFill>
                  <a:schemeClr val="accent2">
                    <a:lumMod val="75000"/>
                  </a:schemeClr>
                </a:solidFill>
                <a:latin typeface="Baloo"/>
                <a:ea typeface="Baloo"/>
                <a:cs typeface="Baloo"/>
                <a:sym typeface="Baloo"/>
              </a:rPr>
              <a:t>ard Analysis</a:t>
            </a:r>
            <a:endParaRPr sz="4290" b="1" u="none" dirty="0">
              <a:solidFill>
                <a:schemeClr val="accent2">
                  <a:lumMod val="75000"/>
                </a:schemeClr>
              </a:solidFill>
              <a:latin typeface="Baloo"/>
              <a:ea typeface="Baloo"/>
              <a:cs typeface="Baloo"/>
              <a:sym typeface="Baloo"/>
            </a:endParaRPr>
          </a:p>
        </p:txBody>
      </p:sp>
      <p:pic>
        <p:nvPicPr>
          <p:cNvPr id="11" name="Google Shape;983;p197" descr="Open quotation mark">
            <a:extLst>
              <a:ext uri="{FF2B5EF4-FFF2-40B4-BE49-F238E27FC236}">
                <a16:creationId xmlns:a16="http://schemas.microsoft.com/office/drawing/2014/main" id="{48BF058E-AB9E-5367-F14A-41F75A130B0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1017789" y="3429000"/>
            <a:ext cx="1198724" cy="119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980;p197">
            <a:extLst>
              <a:ext uri="{FF2B5EF4-FFF2-40B4-BE49-F238E27FC236}">
                <a16:creationId xmlns:a16="http://schemas.microsoft.com/office/drawing/2014/main" id="{9229D7E8-C3FD-B432-2B3E-A17E993314C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56055" y="469761"/>
            <a:ext cx="1430859" cy="83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81;p197">
            <a:extLst>
              <a:ext uri="{FF2B5EF4-FFF2-40B4-BE49-F238E27FC236}">
                <a16:creationId xmlns:a16="http://schemas.microsoft.com/office/drawing/2014/main" id="{7FD900E5-E740-7C3C-E2C2-DE6FB87DE18C}"/>
              </a:ext>
            </a:extLst>
          </p:cNvPr>
          <p:cNvSpPr txBox="1"/>
          <p:nvPr/>
        </p:nvSpPr>
        <p:spPr>
          <a:xfrm>
            <a:off x="6562628" y="4732476"/>
            <a:ext cx="1819371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90"/>
              <a:buFont typeface="Baloo"/>
              <a:buNone/>
            </a:pPr>
            <a:r>
              <a:rPr lang="en-US" sz="2000" b="1" u="none" dirty="0">
                <a:solidFill>
                  <a:schemeClr val="accent2">
                    <a:lumMod val="75000"/>
                  </a:schemeClr>
                </a:solidFill>
                <a:latin typeface="Baloo"/>
                <a:ea typeface="Baloo"/>
                <a:cs typeface="Baloo"/>
                <a:sym typeface="Baloo"/>
              </a:rPr>
              <a:t>By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Baloo"/>
              <a:ea typeface="Baloo"/>
              <a:cs typeface="Baloo"/>
              <a:sym typeface="Baloo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90"/>
              <a:buFont typeface="Baloo"/>
              <a:buNone/>
            </a:pPr>
            <a:r>
              <a:rPr lang="en-US" sz="2000" b="1" u="none" dirty="0">
                <a:solidFill>
                  <a:schemeClr val="accent2">
                    <a:lumMod val="75000"/>
                  </a:schemeClr>
                </a:solidFill>
                <a:latin typeface="Baloo"/>
                <a:ea typeface="Baloo"/>
                <a:cs typeface="Baloo"/>
                <a:sym typeface="Baloo"/>
              </a:rPr>
              <a:t>Anuj Sawant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90"/>
              <a:buFont typeface="Baloo"/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Baloo"/>
                <a:ea typeface="Baloo"/>
                <a:cs typeface="Baloo"/>
                <a:sym typeface="Baloo"/>
              </a:rPr>
              <a:t>Jalaludeen H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90"/>
              <a:buFont typeface="Baloo"/>
              <a:buNone/>
            </a:pPr>
            <a:r>
              <a:rPr lang="en-US" sz="2000" b="1" u="none" dirty="0">
                <a:solidFill>
                  <a:schemeClr val="accent2">
                    <a:lumMod val="75000"/>
                  </a:schemeClr>
                </a:solidFill>
                <a:latin typeface="Baloo"/>
                <a:ea typeface="Baloo"/>
                <a:cs typeface="Baloo"/>
                <a:sym typeface="Baloo"/>
              </a:rPr>
              <a:t>Hema Peta</a:t>
            </a:r>
          </a:p>
        </p:txBody>
      </p:sp>
    </p:spTree>
    <p:extLst>
      <p:ext uri="{BB962C8B-B14F-4D97-AF65-F5344CB8AC3E}">
        <p14:creationId xmlns:p14="http://schemas.microsoft.com/office/powerpoint/2010/main" val="2388237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37606F-8C0A-BB0F-D5EE-2FC182CA593D}"/>
              </a:ext>
            </a:extLst>
          </p:cNvPr>
          <p:cNvSpPr txBox="1"/>
          <p:nvPr/>
        </p:nvSpPr>
        <p:spPr>
          <a:xfrm>
            <a:off x="3993502" y="-83976"/>
            <a:ext cx="3125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</a:rPr>
              <a:t>HISTOGRAM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C8DB6E-994A-7476-5ABC-628979837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35927"/>
            <a:ext cx="3051110" cy="28930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12CA87-7A3C-AD40-D487-C03D723F6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111" y="535927"/>
            <a:ext cx="4767943" cy="28930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23C7DF-0906-27C1-7D07-B99866432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41964"/>
            <a:ext cx="3570514" cy="31160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84AC03-5D01-567B-5C01-6302652FF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514" y="3741963"/>
            <a:ext cx="4372946" cy="31160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528789-D35C-CF5F-22EA-D29D1D33D7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3460" y="3741961"/>
            <a:ext cx="4248541" cy="31160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CB6A8-C403-BF1C-56D9-B615EEA9F2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9054" y="535927"/>
            <a:ext cx="4372946" cy="289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0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5718-1F72-8ABE-79E8-CB0111B3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A64A7-C2AC-E43F-A077-4A0D9F260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6370FD-0193-D6D3-94F5-7E7460EFB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64816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CAEA08-3229-09B9-25EF-0C7E8D22E2B8}"/>
              </a:ext>
            </a:extLst>
          </p:cNvPr>
          <p:cNvSpPr txBox="1"/>
          <p:nvPr/>
        </p:nvSpPr>
        <p:spPr>
          <a:xfrm>
            <a:off x="4569120" y="-26849"/>
            <a:ext cx="3564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 MAP</a:t>
            </a:r>
          </a:p>
        </p:txBody>
      </p:sp>
    </p:spTree>
    <p:extLst>
      <p:ext uri="{BB962C8B-B14F-4D97-AF65-F5344CB8AC3E}">
        <p14:creationId xmlns:p14="http://schemas.microsoft.com/office/powerpoint/2010/main" val="408287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17080-3FFF-F3B2-D76A-CF72DC23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D69DD-2D60-495B-90E6-C7E71D0BF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69AFD-C857-4AA0-1AD6-CD8418D16B39}"/>
              </a:ext>
            </a:extLst>
          </p:cNvPr>
          <p:cNvSpPr txBox="1"/>
          <p:nvPr/>
        </p:nvSpPr>
        <p:spPr>
          <a:xfrm>
            <a:off x="475862" y="-123155"/>
            <a:ext cx="115046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FEATURE ENGINEERING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F1020D-DB1A-3DC3-54E7-B732B8A5F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08" y="573703"/>
            <a:ext cx="11439330" cy="2767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66A57A-0261-891F-3CA0-CAF4A4C20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08" y="3476625"/>
            <a:ext cx="1143933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FF9C-57A6-694B-71D5-07FD9D77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70A62-2E41-63BA-49EF-08068AFB4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FAB58-75B1-956F-9D33-5D26B1D9F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90" y="752475"/>
            <a:ext cx="11750546" cy="2676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04B661-6E23-FCB3-F8FA-80251EB9E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90" y="3700462"/>
            <a:ext cx="11750545" cy="28776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364542-E6CD-A303-E171-31A0DDFE66A0}"/>
              </a:ext>
            </a:extLst>
          </p:cNvPr>
          <p:cNvSpPr txBox="1"/>
          <p:nvPr/>
        </p:nvSpPr>
        <p:spPr>
          <a:xfrm>
            <a:off x="202164" y="99923"/>
            <a:ext cx="626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18131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E93C1C9-CA28-2171-1243-FED10D79F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34879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285BCC-B8F0-B0D0-C939-12CF98D4F4BD}"/>
              </a:ext>
            </a:extLst>
          </p:cNvPr>
          <p:cNvSpPr txBox="1"/>
          <p:nvPr/>
        </p:nvSpPr>
        <p:spPr>
          <a:xfrm>
            <a:off x="838200" y="230188"/>
            <a:ext cx="6736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LOGISTIC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2FB32E-78F4-6265-3266-AA56F6BF04D9}"/>
              </a:ext>
            </a:extLst>
          </p:cNvPr>
          <p:cNvSpPr txBox="1"/>
          <p:nvPr/>
        </p:nvSpPr>
        <p:spPr>
          <a:xfrm>
            <a:off x="158620" y="1203649"/>
            <a:ext cx="7063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used 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sklearn.linear_model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LogisticRegression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87.13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Sensitivity: 74.62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Specificity: 88.34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38.24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74.82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F-Score: 50.56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AUC: 67.76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DCABE4-3F84-E1AD-CD00-14A38353C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036" y="2631233"/>
            <a:ext cx="6323045" cy="422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1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4C1A6B-B940-5E85-7236-1C3D10BFD627}"/>
              </a:ext>
            </a:extLst>
          </p:cNvPr>
          <p:cNvSpPr txBox="1"/>
          <p:nvPr/>
        </p:nvSpPr>
        <p:spPr>
          <a:xfrm>
            <a:off x="279918" y="319124"/>
            <a:ext cx="53651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7022C-5DF4-58B5-F1C3-2F04B03228A4}"/>
              </a:ext>
            </a:extLst>
          </p:cNvPr>
          <p:cNvSpPr txBox="1"/>
          <p:nvPr/>
        </p:nvSpPr>
        <p:spPr>
          <a:xfrm>
            <a:off x="177282" y="1663044"/>
            <a:ext cx="585029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used:sklearn.svm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(SVC)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Accuracy:87.56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Sensitivity:83.72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Specificity:87.85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Precision:34.41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Recall:83.72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F-Score:48.78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AUC:66.51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E8176-F0D7-D553-DD5F-4C59EEB3A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587" y="2727702"/>
            <a:ext cx="5514878" cy="413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7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B89E2B-2E90-411B-546D-69ED5834AF03}"/>
              </a:ext>
            </a:extLst>
          </p:cNvPr>
          <p:cNvSpPr txBox="1"/>
          <p:nvPr/>
        </p:nvSpPr>
        <p:spPr>
          <a:xfrm>
            <a:off x="251927" y="457200"/>
            <a:ext cx="5719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NAIVE BAYES ALGORITHM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5D47F6-0C48-21F2-A516-3D7E4AA7B881}"/>
              </a:ext>
            </a:extLst>
          </p:cNvPr>
          <p:cNvSpPr txBox="1"/>
          <p:nvPr/>
        </p:nvSpPr>
        <p:spPr>
          <a:xfrm>
            <a:off x="186612" y="1168521"/>
            <a:ext cx="585029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used: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sklearn.naive_bayes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GaussianNB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Accuracy:84.99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Sensitivity:56.60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Specificity:90.67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Precision:54.87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Recall:56.60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F-Score:55.72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AUC:73.06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09FE3A-06AD-3D69-247D-3D3AC5BAB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697" y="2505075"/>
            <a:ext cx="5366074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3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08D4DE-E29C-D241-BFA1-0B9CB8A8FDDD}"/>
              </a:ext>
            </a:extLst>
          </p:cNvPr>
          <p:cNvSpPr txBox="1"/>
          <p:nvPr/>
        </p:nvSpPr>
        <p:spPr>
          <a:xfrm>
            <a:off x="1175657" y="223934"/>
            <a:ext cx="6354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KNN-k nearest neighbour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6971BE-B7F2-64F1-52F6-611FCDB1DCFF}"/>
              </a:ext>
            </a:extLst>
          </p:cNvPr>
          <p:cNvSpPr txBox="1"/>
          <p:nvPr/>
        </p:nvSpPr>
        <p:spPr>
          <a:xfrm>
            <a:off x="335902" y="1278294"/>
            <a:ext cx="6708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used 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sklearn.neighbors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KNeighborsClassifier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Accuracy:84.17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Sensitivity:62.80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Specificity:85.39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Precision:19.69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Recall:62.80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F-Score:29.98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AUC:58.63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DCE3CE-A3D0-4923-61A3-42A9288FB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434" y="2563293"/>
            <a:ext cx="5325933" cy="429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1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2B16A1-1577-42EE-79DC-F26115E66A2C}"/>
              </a:ext>
            </a:extLst>
          </p:cNvPr>
          <p:cNvSpPr txBox="1"/>
          <p:nvPr/>
        </p:nvSpPr>
        <p:spPr>
          <a:xfrm>
            <a:off x="531845" y="447869"/>
            <a:ext cx="4861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TREES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BE9963-E0B2-5842-78BF-CC7ADC427008}"/>
              </a:ext>
            </a:extLst>
          </p:cNvPr>
          <p:cNvSpPr txBox="1"/>
          <p:nvPr/>
        </p:nvSpPr>
        <p:spPr>
          <a:xfrm>
            <a:off x="363893" y="1315616"/>
            <a:ext cx="7399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used 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sklearn.tree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DecisionTreeClassifier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Accuracy:92.56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Sensitivity:82.92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Specificity:94.24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Precision:71.51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Recall:82.91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F-Score:76.79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AUC:84.22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D3272C-C7EB-4E4C-810E-A79364153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81" y="2476306"/>
            <a:ext cx="5349551" cy="429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8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4035-4D77-A320-C83C-FD821532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111E3-D317-2E15-A717-398620882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768AF-C4DE-6AB2-BA86-B6FB425009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8B952C-3B07-42C1-9228-159E88899BF3}"/>
              </a:ext>
            </a:extLst>
          </p:cNvPr>
          <p:cNvSpPr/>
          <p:nvPr/>
        </p:nvSpPr>
        <p:spPr>
          <a:xfrm>
            <a:off x="475303" y="1670849"/>
            <a:ext cx="2454886" cy="8121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Predictive Modelling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470F45-8AEA-0A00-BB75-8C51D84A3196}"/>
              </a:ext>
            </a:extLst>
          </p:cNvPr>
          <p:cNvSpPr/>
          <p:nvPr/>
        </p:nvSpPr>
        <p:spPr>
          <a:xfrm>
            <a:off x="475303" y="4087460"/>
            <a:ext cx="2454886" cy="84208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Feature Engineering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57F2FF-61FF-52FD-BFD0-55E5CF2B00E9}"/>
              </a:ext>
            </a:extLst>
          </p:cNvPr>
          <p:cNvSpPr/>
          <p:nvPr/>
        </p:nvSpPr>
        <p:spPr>
          <a:xfrm>
            <a:off x="4593771" y="5818974"/>
            <a:ext cx="3004457" cy="87707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Data Exploration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3B64EF-63AF-280E-CB2C-80573E5FC8FC}"/>
              </a:ext>
            </a:extLst>
          </p:cNvPr>
          <p:cNvSpPr/>
          <p:nvPr/>
        </p:nvSpPr>
        <p:spPr>
          <a:xfrm>
            <a:off x="4458410" y="150828"/>
            <a:ext cx="3069771" cy="87707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Problem Statement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D75EC6-00B4-10AE-230E-73B09AF16EE0}"/>
              </a:ext>
            </a:extLst>
          </p:cNvPr>
          <p:cNvSpPr/>
          <p:nvPr/>
        </p:nvSpPr>
        <p:spPr>
          <a:xfrm>
            <a:off x="9024500" y="1690688"/>
            <a:ext cx="2827175" cy="8121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Data Mining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F7898CF-119D-C64B-2F3B-91BDAC980401}"/>
              </a:ext>
            </a:extLst>
          </p:cNvPr>
          <p:cNvSpPr/>
          <p:nvPr/>
        </p:nvSpPr>
        <p:spPr>
          <a:xfrm>
            <a:off x="8926248" y="4087459"/>
            <a:ext cx="3013787" cy="84208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Data Cleaning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293525D-C7C5-8FB3-F560-86B69F5A66D5}"/>
              </a:ext>
            </a:extLst>
          </p:cNvPr>
          <p:cNvSpPr/>
          <p:nvPr/>
        </p:nvSpPr>
        <p:spPr>
          <a:xfrm>
            <a:off x="4688749" y="1912099"/>
            <a:ext cx="2827175" cy="2722593"/>
          </a:xfrm>
          <a:prstGeom prst="flowChartConnector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effectLst>
            <a:glow rad="101600">
              <a:schemeClr val="accent5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46667C-C75F-3101-4890-367CCC1D135A}"/>
              </a:ext>
            </a:extLst>
          </p:cNvPr>
          <p:cNvSpPr txBox="1"/>
          <p:nvPr/>
        </p:nvSpPr>
        <p:spPr>
          <a:xfrm>
            <a:off x="4947866" y="2363911"/>
            <a:ext cx="2296265" cy="1723549"/>
          </a:xfrm>
          <a:prstGeom prst="rect">
            <a:avLst/>
          </a:prstGeom>
          <a:noFill/>
        </p:spPr>
        <p:txBody>
          <a:bodyPr wrap="square" lIns="36000" rtlCol="0">
            <a:noAutofit/>
          </a:bodyPr>
          <a:lstStyle/>
          <a:p>
            <a:pPr algn="ctr"/>
            <a:r>
              <a:rPr lang="en-IN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 SCIENCE CYCLE</a:t>
            </a:r>
            <a:endParaRPr lang="en-IN" sz="40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endParaRPr lang="en-IN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7D18C87-136A-98F4-3024-AD9BDEB52637}"/>
              </a:ext>
            </a:extLst>
          </p:cNvPr>
          <p:cNvSpPr/>
          <p:nvPr/>
        </p:nvSpPr>
        <p:spPr>
          <a:xfrm rot="10800000">
            <a:off x="1288408" y="2690521"/>
            <a:ext cx="828675" cy="106135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Left-Up 14">
            <a:extLst>
              <a:ext uri="{FF2B5EF4-FFF2-40B4-BE49-F238E27FC236}">
                <a16:creationId xmlns:a16="http://schemas.microsoft.com/office/drawing/2014/main" id="{9B8A5294-A3B0-BA3D-5287-7A68B1083811}"/>
              </a:ext>
            </a:extLst>
          </p:cNvPr>
          <p:cNvSpPr/>
          <p:nvPr/>
        </p:nvSpPr>
        <p:spPr>
          <a:xfrm rot="5400000">
            <a:off x="1642312" y="4684172"/>
            <a:ext cx="1771630" cy="2454887"/>
          </a:xfrm>
          <a:prstGeom prst="left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Left-Up 15">
            <a:extLst>
              <a:ext uri="{FF2B5EF4-FFF2-40B4-BE49-F238E27FC236}">
                <a16:creationId xmlns:a16="http://schemas.microsoft.com/office/drawing/2014/main" id="{64D52F60-5AD2-7D49-30FA-B303BBBA902B}"/>
              </a:ext>
            </a:extLst>
          </p:cNvPr>
          <p:cNvSpPr/>
          <p:nvPr/>
        </p:nvSpPr>
        <p:spPr>
          <a:xfrm>
            <a:off x="8523891" y="5172608"/>
            <a:ext cx="2276474" cy="1639077"/>
          </a:xfrm>
          <a:prstGeom prst="leftUpArrow">
            <a:avLst>
              <a:gd name="adj1" fmla="val 26139"/>
              <a:gd name="adj2" fmla="val 25000"/>
              <a:gd name="adj3" fmla="val 25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Left-Up 16">
            <a:extLst>
              <a:ext uri="{FF2B5EF4-FFF2-40B4-BE49-F238E27FC236}">
                <a16:creationId xmlns:a16="http://schemas.microsoft.com/office/drawing/2014/main" id="{E2E84673-1491-C524-7C3F-F6A87328BB09}"/>
              </a:ext>
            </a:extLst>
          </p:cNvPr>
          <p:cNvSpPr/>
          <p:nvPr/>
        </p:nvSpPr>
        <p:spPr>
          <a:xfrm rot="16200000">
            <a:off x="8591219" y="-515209"/>
            <a:ext cx="1407372" cy="2827174"/>
          </a:xfrm>
          <a:prstGeom prst="leftUpArrow">
            <a:avLst>
              <a:gd name="adj1" fmla="val 27783"/>
              <a:gd name="adj2" fmla="val 25000"/>
              <a:gd name="adj3" fmla="val 29871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67FDFB8-BFF0-F9AE-C9BD-8869AFA259D3}"/>
              </a:ext>
            </a:extLst>
          </p:cNvPr>
          <p:cNvSpPr/>
          <p:nvPr/>
        </p:nvSpPr>
        <p:spPr>
          <a:xfrm>
            <a:off x="10018803" y="2778624"/>
            <a:ext cx="828675" cy="106135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96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0A3741-0FFF-C32C-008E-AA9EA558F810}"/>
              </a:ext>
            </a:extLst>
          </p:cNvPr>
          <p:cNvSpPr txBox="1"/>
          <p:nvPr/>
        </p:nvSpPr>
        <p:spPr>
          <a:xfrm>
            <a:off x="802432" y="345233"/>
            <a:ext cx="58409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FOREST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AB7993-AD2D-7C27-41B8-0FE6CD1F26F1}"/>
              </a:ext>
            </a:extLst>
          </p:cNvPr>
          <p:cNvSpPr txBox="1"/>
          <p:nvPr/>
        </p:nvSpPr>
        <p:spPr>
          <a:xfrm>
            <a:off x="205276" y="1222310"/>
            <a:ext cx="75484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used 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sklearn.ensemble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Accuracy:94.30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Sensitivity:92.89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Specificity:94.52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Precision:72.46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Recall:92.89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F-Score:81.41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AUC:85.65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0C09B8-2762-ECCF-3E55-B93322B18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741" y="2688964"/>
            <a:ext cx="5204247" cy="416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0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496308-B1FC-BF73-F47E-7110E61B3E04}"/>
              </a:ext>
            </a:extLst>
          </p:cNvPr>
          <p:cNvSpPr txBox="1"/>
          <p:nvPr/>
        </p:nvSpPr>
        <p:spPr>
          <a:xfrm>
            <a:off x="503853" y="251927"/>
            <a:ext cx="5467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ACCURACY COMPARISON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6A3F1E-15F9-1E57-FDA3-C4AD5EEFA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088182"/>
            <a:ext cx="7175143" cy="57698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95AED1-929F-E837-4F51-3CF5F6A0A37B}"/>
              </a:ext>
            </a:extLst>
          </p:cNvPr>
          <p:cNvSpPr txBox="1"/>
          <p:nvPr/>
        </p:nvSpPr>
        <p:spPr>
          <a:xfrm>
            <a:off x="7614362" y="2303403"/>
            <a:ext cx="4406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Random forest has the highest accuracy among all the models which is 94.30%</a:t>
            </a:r>
          </a:p>
        </p:txBody>
      </p:sp>
    </p:spTree>
    <p:extLst>
      <p:ext uri="{BB962C8B-B14F-4D97-AF65-F5344CB8AC3E}">
        <p14:creationId xmlns:p14="http://schemas.microsoft.com/office/powerpoint/2010/main" val="419841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C617BD-07FA-4AF5-3EAD-7FA5AB2F534D}"/>
              </a:ext>
            </a:extLst>
          </p:cNvPr>
          <p:cNvSpPr txBox="1"/>
          <p:nvPr/>
        </p:nvSpPr>
        <p:spPr>
          <a:xfrm>
            <a:off x="651586" y="5854606"/>
            <a:ext cx="23233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Anuj Sawant</a:t>
            </a:r>
          </a:p>
          <a:p>
            <a:r>
              <a:rPr lang="en-IN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Anujsawant51@gmail.com</a:t>
            </a:r>
            <a:endParaRPr lang="en-IN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EBEON0323780180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32D558-082E-F1EE-8F4A-D51BAD92BAE2}"/>
              </a:ext>
            </a:extLst>
          </p:cNvPr>
          <p:cNvSpPr txBox="1"/>
          <p:nvPr/>
        </p:nvSpPr>
        <p:spPr>
          <a:xfrm>
            <a:off x="4855028" y="5854606"/>
            <a:ext cx="23233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90"/>
              <a:buFont typeface="Baloo"/>
              <a:buNone/>
            </a:pPr>
            <a:r>
              <a:rPr lang="en-US" sz="1400" b="1" u="none" dirty="0">
                <a:latin typeface="Times New Roman" panose="02020603050405020304" pitchFamily="18" charset="0"/>
                <a:ea typeface="Baloo"/>
                <a:cs typeface="Times New Roman" panose="02020603050405020304" pitchFamily="18" charset="0"/>
                <a:sym typeface="Baloo"/>
              </a:rPr>
              <a:t>Hema Peta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hemapetabsc007@gmail.com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EBEON0322435796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76650C-147C-7913-4A71-2D1A8505A23E}"/>
              </a:ext>
            </a:extLst>
          </p:cNvPr>
          <p:cNvSpPr txBox="1"/>
          <p:nvPr/>
        </p:nvSpPr>
        <p:spPr>
          <a:xfrm>
            <a:off x="8904514" y="5854606"/>
            <a:ext cx="23233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Jalaludeen H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hdeen7@gmail.com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EBEON0323780050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293AB4-5B69-4F46-68D7-0966EE17E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0139" y="1272269"/>
            <a:ext cx="7473821" cy="304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9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BBEC5-5D04-21EE-8B38-D7EA05BC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18B1C-9BAF-0311-44B1-E1BC77AD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A5C54-995B-D526-3A89-1C58CB633990}"/>
              </a:ext>
            </a:extLst>
          </p:cNvPr>
          <p:cNvSpPr/>
          <p:nvPr/>
        </p:nvSpPr>
        <p:spPr>
          <a:xfrm>
            <a:off x="-38100" y="-18661"/>
            <a:ext cx="12808112" cy="68766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D7CC1E-CD3A-1435-4726-596624FB7351}"/>
              </a:ext>
            </a:extLst>
          </p:cNvPr>
          <p:cNvSpPr txBox="1"/>
          <p:nvPr/>
        </p:nvSpPr>
        <p:spPr>
          <a:xfrm>
            <a:off x="522512" y="196909"/>
            <a:ext cx="601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u="sng" dirty="0"/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261DD9-690C-E20F-7B73-85B5378C85F3}"/>
              </a:ext>
            </a:extLst>
          </p:cNvPr>
          <p:cNvSpPr txBox="1"/>
          <p:nvPr/>
        </p:nvSpPr>
        <p:spPr>
          <a:xfrm>
            <a:off x="285750" y="1409700"/>
            <a:ext cx="6238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The data set contains details of a customers credit card and the target variable is a binary variable reflecting the fact whether the customer who are likely to drop off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4A6FA-0D92-9EA0-0C27-423A4720B3A8}"/>
              </a:ext>
            </a:extLst>
          </p:cNvPr>
          <p:cNvSpPr txBox="1"/>
          <p:nvPr/>
        </p:nvSpPr>
        <p:spPr>
          <a:xfrm>
            <a:off x="8095081" y="-149933"/>
            <a:ext cx="4503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Attribute 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67D8F-F9F7-B31A-F7DC-C79426B40BA3}"/>
              </a:ext>
            </a:extLst>
          </p:cNvPr>
          <p:cNvSpPr txBox="1"/>
          <p:nvPr/>
        </p:nvSpPr>
        <p:spPr>
          <a:xfrm>
            <a:off x="6343649" y="290915"/>
            <a:ext cx="6426363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dirty="0"/>
              <a:t>CLIENTNUM : </a:t>
            </a:r>
            <a:r>
              <a:rPr lang="en-US" sz="1600" dirty="0"/>
              <a:t>Unique identifier for each customer.</a:t>
            </a:r>
            <a:endParaRPr lang="en-IN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dirty="0"/>
              <a:t>Attrition_Flag : </a:t>
            </a:r>
            <a:r>
              <a:rPr lang="en-US" sz="1600" dirty="0"/>
              <a:t>Flag indicating whether or not the customer has 	                 churned out.</a:t>
            </a:r>
            <a:endParaRPr lang="en-IN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dirty="0" err="1"/>
              <a:t>Customer_Age</a:t>
            </a:r>
            <a:r>
              <a:rPr lang="en-IN" sz="1600" dirty="0"/>
              <a:t> : Age of customer.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dirty="0"/>
              <a:t>Gender : Gender of customer.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dirty="0" err="1"/>
              <a:t>Dependent_coun</a:t>
            </a:r>
            <a:r>
              <a:rPr lang="en-IN" sz="1600" dirty="0"/>
              <a:t> : </a:t>
            </a:r>
            <a:r>
              <a:rPr lang="en-US" sz="1600" dirty="0"/>
              <a:t>Number of dependents that customer has. </a:t>
            </a:r>
            <a:endParaRPr lang="en-IN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dirty="0" err="1"/>
              <a:t>Education_Level</a:t>
            </a:r>
            <a:r>
              <a:rPr lang="en-IN" sz="1600" dirty="0"/>
              <a:t> : Education level of customer.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dirty="0" err="1"/>
              <a:t>Marital_Status</a:t>
            </a:r>
            <a:r>
              <a:rPr lang="en-IN" sz="1600" dirty="0"/>
              <a:t> : Marital status of customer. 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dirty="0" err="1"/>
              <a:t>Income_Category</a:t>
            </a:r>
            <a:r>
              <a:rPr lang="en-IN" sz="1600" dirty="0"/>
              <a:t> : Income category of customer.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dirty="0" err="1"/>
              <a:t>Card_Category</a:t>
            </a:r>
            <a:r>
              <a:rPr lang="en-IN" sz="1600" dirty="0"/>
              <a:t> : </a:t>
            </a:r>
            <a:r>
              <a:rPr lang="en-US" sz="1600" dirty="0"/>
              <a:t>Type of card held by customer.</a:t>
            </a:r>
            <a:endParaRPr lang="en-IN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dirty="0" err="1"/>
              <a:t>Months_on_book</a:t>
            </a:r>
            <a:r>
              <a:rPr lang="en-IN" sz="1600" dirty="0"/>
              <a:t> : </a:t>
            </a:r>
            <a:r>
              <a:rPr lang="en-US" sz="1600" dirty="0"/>
              <a:t>How long customer has been on the books. </a:t>
            </a:r>
            <a:endParaRPr lang="en-IN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dirty="0" err="1"/>
              <a:t>Total_Relationship_Count</a:t>
            </a:r>
            <a:r>
              <a:rPr lang="en-IN" sz="1600" dirty="0"/>
              <a:t> : </a:t>
            </a:r>
            <a:r>
              <a:rPr lang="en-US" sz="1600" dirty="0"/>
              <a:t>Total number of relationships 		customer has with the credit card provider. </a:t>
            </a:r>
            <a:endParaRPr lang="en-IN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dirty="0"/>
              <a:t>Months_Inactive_12_mon : </a:t>
            </a:r>
            <a:r>
              <a:rPr lang="en-US" sz="1600" dirty="0"/>
              <a:t>Number of months customer has 		been inactive in the last twelve months.</a:t>
            </a:r>
            <a:endParaRPr lang="en-IN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dirty="0"/>
              <a:t>Contacts_Count_12_mon : </a:t>
            </a:r>
            <a:r>
              <a:rPr lang="en-US" sz="1600" dirty="0"/>
              <a:t>Number of contacts customer has 		had in the last twelve months.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dirty="0" err="1"/>
              <a:t>Credit_Limit</a:t>
            </a:r>
            <a:r>
              <a:rPr lang="en-IN" sz="1600" dirty="0"/>
              <a:t> : Credit limit of customer.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dirty="0" err="1"/>
              <a:t>Total_Revolving_Bal</a:t>
            </a:r>
            <a:r>
              <a:rPr lang="en-IN" sz="1600" dirty="0"/>
              <a:t> :</a:t>
            </a:r>
            <a:r>
              <a:rPr lang="en-US" sz="1600" dirty="0"/>
              <a:t>Total revolving balance of customer.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dirty="0" err="1"/>
              <a:t>Avg_Open_To_Buy</a:t>
            </a:r>
            <a:r>
              <a:rPr lang="en-IN" sz="1600" dirty="0"/>
              <a:t> : </a:t>
            </a:r>
            <a:r>
              <a:rPr lang="en-US" sz="1600" dirty="0"/>
              <a:t>Average open to buy ratio of customer.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dirty="0"/>
              <a:t>Total_Amt_Chng_Q4_Q1 : </a:t>
            </a:r>
            <a:r>
              <a:rPr lang="en-US" sz="1600" dirty="0"/>
              <a:t>Total amount changed from quarter 			4 to quarter 1.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dirty="0" err="1"/>
              <a:t>Total_Trans_Amt</a:t>
            </a:r>
            <a:r>
              <a:rPr lang="en-IN" sz="1600" dirty="0"/>
              <a:t> : Total transaction amount.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dirty="0" err="1"/>
              <a:t>Total_Trans_Ct</a:t>
            </a:r>
            <a:r>
              <a:rPr lang="en-IN" sz="1600" dirty="0"/>
              <a:t> : Total transaction count.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/>
              <a:t>Total_Ct_Chng_Q4_Q1 :Total count changed quarter 4 to quarter 1. 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dirty="0" err="1"/>
              <a:t>Avg_Utilization_Ratio</a:t>
            </a:r>
            <a:r>
              <a:rPr lang="en-IN" sz="1600" dirty="0"/>
              <a:t> : </a:t>
            </a:r>
            <a:r>
              <a:rPr lang="en-US" sz="1600" dirty="0"/>
              <a:t>Average utilization ratio of customer.</a:t>
            </a:r>
            <a:endParaRPr lang="en-IN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16A831-EF68-D602-0E27-FAC431CEE4F6}"/>
              </a:ext>
            </a:extLst>
          </p:cNvPr>
          <p:cNvSpPr txBox="1"/>
          <p:nvPr/>
        </p:nvSpPr>
        <p:spPr>
          <a:xfrm>
            <a:off x="522512" y="2740676"/>
            <a:ext cx="40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df.shape()=(10127,21)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1CA4F7-8531-3989-7244-C8D5E5D12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126" y="3138420"/>
            <a:ext cx="6905625" cy="1771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A26759-EF3E-9660-FFA9-B7971F6F9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8126" y="5031582"/>
            <a:ext cx="69056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4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024A1-BBCE-B386-57C1-74E81E41BC3A}"/>
              </a:ext>
            </a:extLst>
          </p:cNvPr>
          <p:cNvSpPr txBox="1"/>
          <p:nvPr/>
        </p:nvSpPr>
        <p:spPr>
          <a:xfrm>
            <a:off x="354563" y="270588"/>
            <a:ext cx="1117807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</a:p>
          <a:p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goal is to develop  a machine learning model for </a:t>
            </a:r>
            <a:r>
              <a:rPr lang="en-US" b="1" dirty="0">
                <a:ea typeface="Baloo"/>
                <a:cs typeface="Baloo"/>
                <a:sym typeface="Baloo"/>
              </a:rPr>
              <a:t>Customer Attrition (Credit Card Analysis)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various supervised machine learning classification models and predicting results in the form of best accuracy by comparing supervised algorithms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E656C-76C9-BFF6-C6F6-9C020D790DE8}"/>
              </a:ext>
            </a:extLst>
          </p:cNvPr>
          <p:cNvSpPr txBox="1"/>
          <p:nvPr/>
        </p:nvSpPr>
        <p:spPr>
          <a:xfrm>
            <a:off x="475861" y="2631233"/>
            <a:ext cx="444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66E6A-8B05-E996-5FA2-1FD2CE3AFDEC}"/>
              </a:ext>
            </a:extLst>
          </p:cNvPr>
          <p:cNvSpPr txBox="1"/>
          <p:nvPr/>
        </p:nvSpPr>
        <p:spPr>
          <a:xfrm>
            <a:off x="354562" y="3429000"/>
            <a:ext cx="10282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proposed method is to build a Customer Attrition(credit card Analysis) using Machine Learning Technique . We are going to develop a AI based model , we need data to train our model . We can use customers credit card dataset in order to train the model . To use this dataset , we need to understand what the intents that we are going to train are . An intent is the intention of the user interacting with a predictive model or the intention behind each data that the model receives from a particular user .</a:t>
            </a:r>
          </a:p>
        </p:txBody>
      </p:sp>
    </p:spTree>
    <p:extLst>
      <p:ext uri="{BB962C8B-B14F-4D97-AF65-F5344CB8AC3E}">
        <p14:creationId xmlns:p14="http://schemas.microsoft.com/office/powerpoint/2010/main" val="175963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C420-61CA-02B5-D1FF-9A86BBE9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D8FD8-3227-D7EC-D0A2-5F78ADC3B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4C362-F991-18AF-A3F8-0C73F0763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117" y="-93305"/>
            <a:ext cx="13307390" cy="706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7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E846-CAB7-CE07-F225-8D7C6F78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DF4BB2-D5A9-2A8A-F869-2916EE42C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15226"/>
            <a:ext cx="7741116" cy="158519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981FB6-E6C1-5A7C-BA00-97F7F1E20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741116" cy="1725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3ED30-60D5-A787-82DE-BED652BA4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116" y="1"/>
            <a:ext cx="4450883" cy="46055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61EAD5-9114-FFA5-830D-B1E190313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57575"/>
            <a:ext cx="2407640" cy="3400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D3EFAE-CCCB-E08C-A321-8A2756410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0706" y="4752144"/>
            <a:ext cx="9505950" cy="1895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892008-9AE1-3137-35F4-B0046F823D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0706" y="3883971"/>
            <a:ext cx="524041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4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56E4-F777-284B-5B14-13F613836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AE552-868A-2C08-E7AB-D44112BB5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162F1-83CE-1605-29E4-661F3745E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5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FA60-2059-8DEE-838F-58FF51B0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2F04ED-D713-751A-5DBB-C02B3B926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6657" y="193994"/>
            <a:ext cx="4186106" cy="3086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B554B6-1A1B-2D83-17D2-1CDDA1A99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994"/>
            <a:ext cx="3766657" cy="3086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21A511-D87A-4FE7-1453-FEBF74AB1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911" y="193994"/>
            <a:ext cx="4379055" cy="3086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46445C-C25B-B13F-A0AF-427033D5C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80094"/>
            <a:ext cx="3976382" cy="35779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9C4A25-56B8-3BDC-0D30-51DB69D6FA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4529" y="3280094"/>
            <a:ext cx="4379056" cy="35540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D87E89C-8E27-B252-56AA-A49CA94EEF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8932" y="3280094"/>
            <a:ext cx="4186107" cy="36274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3E8B568-5107-80D4-E56B-F65A1A48337B}"/>
              </a:ext>
            </a:extLst>
          </p:cNvPr>
          <p:cNvSpPr txBox="1"/>
          <p:nvPr/>
        </p:nvSpPr>
        <p:spPr>
          <a:xfrm>
            <a:off x="2670238" y="-110199"/>
            <a:ext cx="3361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CATEGORICAL VARIABLE</a:t>
            </a:r>
          </a:p>
        </p:txBody>
      </p:sp>
    </p:spTree>
    <p:extLst>
      <p:ext uri="{BB962C8B-B14F-4D97-AF65-F5344CB8AC3E}">
        <p14:creationId xmlns:p14="http://schemas.microsoft.com/office/powerpoint/2010/main" val="1263845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C33E-1C0B-67A4-33EE-813D5D8B6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BD9E41-9DE0-AE3F-870C-ABAA62955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7237" y="88901"/>
            <a:ext cx="4085437" cy="320357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C61574-F01A-5E76-CF02-F756BB35E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0173"/>
            <a:ext cx="3942826" cy="3181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9EDCD2-C8E2-3950-6683-7904D54AC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529" y="151290"/>
            <a:ext cx="4623732" cy="31810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DF36D9-3220-0D5E-4805-3B5A9BE5D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22944"/>
            <a:ext cx="4169328" cy="3714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F97C4A-6D64-F9EE-28A0-CB94AD1639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4089" y="3222944"/>
            <a:ext cx="3988267" cy="3714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41B212-ED7F-1F2E-3D95-D5CFBCFF36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7116" y="3280094"/>
            <a:ext cx="4371145" cy="3657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7EB95E-5F42-8168-9EFE-A04222354FAC}"/>
              </a:ext>
            </a:extLst>
          </p:cNvPr>
          <p:cNvSpPr txBox="1"/>
          <p:nvPr/>
        </p:nvSpPr>
        <p:spPr>
          <a:xfrm>
            <a:off x="1007187" y="-64958"/>
            <a:ext cx="4697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</a:t>
            </a: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92444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735</Words>
  <Application>Microsoft Office PowerPoint</Application>
  <PresentationFormat>Widescreen</PresentationFormat>
  <Paragraphs>111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-apple-system</vt:lpstr>
      <vt:lpstr>Arial</vt:lpstr>
      <vt:lpstr>Baloo</vt:lpstr>
      <vt:lpstr>Calibri</vt:lpstr>
      <vt:lpstr>Calibri Light</vt:lpstr>
      <vt:lpstr>Segoe UI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 sawant</dc:creator>
  <cp:lastModifiedBy>Anuj sawant</cp:lastModifiedBy>
  <cp:revision>11</cp:revision>
  <dcterms:created xsi:type="dcterms:W3CDTF">2023-08-17T15:03:06Z</dcterms:created>
  <dcterms:modified xsi:type="dcterms:W3CDTF">2023-08-21T14:47:40Z</dcterms:modified>
</cp:coreProperties>
</file>