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1" r:id="rId5"/>
    <p:sldId id="262" r:id="rId6"/>
    <p:sldId id="260" r:id="rId7"/>
    <p:sldId id="263" r:id="rId8"/>
    <p:sldId id="266" r:id="rId9"/>
    <p:sldId id="264" r:id="rId10"/>
    <p:sldId id="267" r:id="rId11"/>
    <p:sldId id="268" r:id="rId12"/>
    <p:sldId id="269" r:id="rId13"/>
    <p:sldId id="270" r:id="rId14"/>
    <p:sldId id="271" r:id="rId15"/>
    <p:sldId id="274" r:id="rId16"/>
    <p:sldId id="272" r:id="rId17"/>
    <p:sldId id="273" r:id="rId18"/>
    <p:sldId id="275" r:id="rId19"/>
    <p:sldId id="259" r:id="rId20"/>
  </p:sldIdLst>
  <p:sldSz cx="12192000" cy="6858000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Lato Black" panose="020F0502020204030203" pitchFamily="34" charset="0"/>
      <p:bold r:id="rId26"/>
      <p:boldItalic r:id="rId27"/>
    </p:embeddedFont>
    <p:embeddedFont>
      <p:font typeface="Libre Baskerville" panose="02000000000000000000" pitchFamily="2" charset="0"/>
      <p:regular r:id="rId28"/>
      <p:bold r:id="rId29"/>
      <p: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9" name="Google Shape;3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localhost:8888/notebooks/WEB%20SCRAPPING%20-SECOND%20HAND%20CARS.ipynb#The-above-PieChart--shows-information-about-diiferent%22-Car-Brands%22-and-their-%22Share-in-Second-Hand-Market%22-in-America." TargetMode="Externa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localhost:8888/notebooks/WEB%20SCRAPPING%20-SECOND%20HAND%20CARS.ipynb#The-above-Scatter-Plot-shows-the-Plot-of-%22Manufacturing-Year%22-and%22-Price%22.Here-each(.)-refers-to-each-car-unit." TargetMode="Externa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" y="0"/>
            <a:ext cx="12190815" cy="669409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472904" y="3520024"/>
            <a:ext cx="7246189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32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SECOND HAND CARS</a:t>
            </a:r>
            <a:endParaRPr b="1" u="sng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225EF-0488-1641-1DD0-F89A65E80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741" y="-133522"/>
            <a:ext cx="3932237" cy="1600200"/>
          </a:xfrm>
        </p:spPr>
        <p:txBody>
          <a:bodyPr/>
          <a:lstStyle/>
          <a:p>
            <a:r>
              <a:rPr lang="en-IN" b="1" u="sng" dirty="0"/>
              <a:t>Box Plot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2436F-5C6D-B136-E3BD-41FEB1835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50829" y="1257300"/>
            <a:ext cx="2752627" cy="3811588"/>
          </a:xfrm>
        </p:spPr>
        <p:txBody>
          <a:bodyPr>
            <a:noAutofit/>
          </a:bodyPr>
          <a:lstStyle/>
          <a:p>
            <a:b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BoxPlot</a:t>
            </a:r>
            <a:r>
              <a:rPr lang="en-US" sz="200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graph shows information about 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diiferent</a:t>
            </a:r>
            <a:r>
              <a:rPr lang="en-US" sz="200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 Car Brands" and their "Price" in second hand (in USD) in 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America.Over</a:t>
            </a:r>
            <a:r>
              <a:rPr lang="en-US" sz="200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all,we</a:t>
            </a:r>
            <a:r>
              <a:rPr lang="en-US" sz="200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can observe that" Mercedes-Benz" has the largest variation in between the prices of vehicles "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audi</a:t>
            </a:r>
            <a:r>
              <a:rPr lang="en-US" sz="200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 prices have large variation.</a:t>
            </a:r>
            <a:br>
              <a:rPr lang="en-US" sz="200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Diamond shaped points are called outliers.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FB67CEA2-8C85-6828-30D4-B3D32653B88E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l="535" r="535"/>
          <a:stretch>
            <a:fillRect/>
          </a:stretch>
        </p:blipFill>
        <p:spPr>
          <a:xfrm>
            <a:off x="2752627" y="1317797"/>
            <a:ext cx="8801100" cy="4873625"/>
          </a:xfrm>
        </p:spPr>
      </p:pic>
    </p:spTree>
    <p:extLst>
      <p:ext uri="{BB962C8B-B14F-4D97-AF65-F5344CB8AC3E}">
        <p14:creationId xmlns:p14="http://schemas.microsoft.com/office/powerpoint/2010/main" val="90210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1B544-5426-3461-EE38-3CE74F1D7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70" y="449262"/>
            <a:ext cx="3932237" cy="1600200"/>
          </a:xfrm>
        </p:spPr>
        <p:txBody>
          <a:bodyPr/>
          <a:lstStyle/>
          <a:p>
            <a:r>
              <a:rPr lang="en-IN" b="1" u="sng" dirty="0"/>
              <a:t>Pie-Chart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869D1E-5D19-A0B1-EEEB-B41F60B25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070" y="2049462"/>
            <a:ext cx="3932237" cy="3811588"/>
          </a:xfrm>
        </p:spPr>
        <p:txBody>
          <a:bodyPr>
            <a:normAutofit/>
          </a:bodyPr>
          <a:lstStyle/>
          <a:p>
            <a:pPr algn="l"/>
            <a:r>
              <a:rPr lang="en-US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 </a:t>
            </a:r>
            <a:r>
              <a:rPr lang="en-US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PieChart</a:t>
            </a:r>
            <a:r>
              <a:rPr lang="en-US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shows information about </a:t>
            </a:r>
            <a:r>
              <a:rPr lang="en-US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diiferent</a:t>
            </a:r>
            <a:r>
              <a:rPr lang="en-US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 Car Brands" and their "Share in Second Hand Market" in America.</a:t>
            </a:r>
            <a:r>
              <a:rPr lang="en-US" i="0" u="none" strike="noStrike" dirty="0">
                <a:solidFill>
                  <a:srgbClr val="296EA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¶</a:t>
            </a:r>
            <a:endParaRPr lang="en-US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Over </a:t>
            </a:r>
            <a:r>
              <a:rPr lang="en-US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all,we</a:t>
            </a:r>
            <a:r>
              <a:rPr lang="en-US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can observe that" Chevrolet" and "Porsche" cars are holding first and second places in the market .</a:t>
            </a:r>
          </a:p>
          <a:p>
            <a:pPr algn="l"/>
            <a:r>
              <a:rPr lang="en-US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KIA,Mazda,LandRover,Nissan,Jaguar,Land</a:t>
            </a:r>
            <a:r>
              <a:rPr lang="en-US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Rover,Jaguar</a:t>
            </a:r>
            <a:r>
              <a:rPr lang="en-US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are holding less share in the second hand market (</a:t>
            </a:r>
            <a:r>
              <a:rPr lang="en-US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i.e</a:t>
            </a:r>
            <a:r>
              <a:rPr lang="en-US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less than 1%).May be this is because the New cars bought by the customers is less (or) The customers who bought are not interested to sell their cars.</a:t>
            </a:r>
          </a:p>
          <a:p>
            <a:endParaRPr lang="en-IN" dirty="0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0FC395D6-FA63-77C3-C61A-A8678F5998EA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t="11504" b="11504"/>
          <a:stretch>
            <a:fillRect/>
          </a:stretch>
        </p:blipFill>
        <p:spPr>
          <a:xfrm>
            <a:off x="4471447" y="169681"/>
            <a:ext cx="7720553" cy="5891753"/>
          </a:xfrm>
        </p:spPr>
      </p:pic>
    </p:spTree>
    <p:extLst>
      <p:ext uri="{BB962C8B-B14F-4D97-AF65-F5344CB8AC3E}">
        <p14:creationId xmlns:p14="http://schemas.microsoft.com/office/powerpoint/2010/main" val="1322001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CF665-7569-E508-B719-43DFE67EA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56" y="-221072"/>
            <a:ext cx="3771981" cy="1600200"/>
          </a:xfrm>
        </p:spPr>
        <p:txBody>
          <a:bodyPr/>
          <a:lstStyle/>
          <a:p>
            <a:r>
              <a:rPr lang="en-IN" u="sng" dirty="0"/>
              <a:t>Scatter Plot 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9CC3C2-E018-B50F-0AC7-90985E54F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2057400"/>
            <a:ext cx="3932237" cy="3811588"/>
          </a:xfrm>
        </p:spPr>
        <p:txBody>
          <a:bodyPr/>
          <a:lstStyle/>
          <a:p>
            <a:r>
              <a:rPr lang="en-US" sz="200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 Scatter Plot shows the Plot of "Manufacturing Year" and" 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Price".Here</a:t>
            </a:r>
            <a:r>
              <a:rPr lang="en-US" sz="200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each(.) refers to each car unit.</a:t>
            </a:r>
            <a:r>
              <a:rPr lang="en-US" sz="2000" i="0" u="none" strike="noStrike" dirty="0">
                <a:solidFill>
                  <a:srgbClr val="296EA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¶</a:t>
            </a:r>
            <a:endParaRPr lang="en-US" sz="200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 can see that the cars that are manufactured in recent year are at High-Cost 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comapred</a:t>
            </a:r>
            <a:r>
              <a:rPr lang="en-US" sz="200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to the previous.</a:t>
            </a:r>
          </a:p>
          <a:p>
            <a:r>
              <a:rPr lang="en-US" sz="20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the data we got, the maximum data is from 2022 &amp; 2023.Only 1 car are from 2020 &amp; 2021</a:t>
            </a:r>
          </a:p>
          <a:p>
            <a:endParaRPr lang="en-IN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D03823C4-6D86-0367-790C-23C03EC42222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5107" r="5107"/>
          <a:stretch>
            <a:fillRect/>
          </a:stretch>
        </p:blipFill>
        <p:spPr>
          <a:xfrm>
            <a:off x="3932237" y="292510"/>
            <a:ext cx="7423150" cy="5986462"/>
          </a:xfrm>
        </p:spPr>
      </p:pic>
    </p:spTree>
    <p:extLst>
      <p:ext uri="{BB962C8B-B14F-4D97-AF65-F5344CB8AC3E}">
        <p14:creationId xmlns:p14="http://schemas.microsoft.com/office/powerpoint/2010/main" val="3667249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F9FB7-BF04-AA69-B1DE-1EF20EA91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2034"/>
            <a:ext cx="3932237" cy="1600200"/>
          </a:xfrm>
        </p:spPr>
        <p:txBody>
          <a:bodyPr/>
          <a:lstStyle/>
          <a:p>
            <a:r>
              <a:rPr lang="en-IN" b="1" u="sng" dirty="0"/>
              <a:t>Pair Plot</a:t>
            </a:r>
            <a:r>
              <a:rPr lang="en-IN" dirty="0"/>
              <a:t>:</a:t>
            </a:r>
            <a:endParaRPr lang="en-IN" b="1" u="sn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30EEE-528D-EADF-898A-32DEFAF00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244293" y="1902234"/>
            <a:ext cx="2478446" cy="3263655"/>
          </a:xfrm>
        </p:spPr>
        <p:txBody>
          <a:bodyPr>
            <a:normAutofit/>
          </a:bodyPr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Pair plot is used to understand the best set of features to explain a relationship between two     variables or to form the most separated clusters.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It allows us to plot pairwise relationships between variables within  data set.</a:t>
            </a:r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206F3441-AC7B-54F3-053F-8972519F9A2A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 rotWithShape="1">
          <a:blip r:embed="rId2"/>
          <a:srcRect l="-8306" t="-3116" r="-4677" b="-8581"/>
          <a:stretch/>
        </p:blipFill>
        <p:spPr>
          <a:xfrm>
            <a:off x="1450924" y="122548"/>
            <a:ext cx="10558824" cy="6637078"/>
          </a:xfrm>
        </p:spPr>
      </p:pic>
    </p:spTree>
    <p:extLst>
      <p:ext uri="{BB962C8B-B14F-4D97-AF65-F5344CB8AC3E}">
        <p14:creationId xmlns:p14="http://schemas.microsoft.com/office/powerpoint/2010/main" val="130760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8814A-5AD7-09D0-2C62-69E278914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3505"/>
            <a:ext cx="3932237" cy="1600200"/>
          </a:xfrm>
        </p:spPr>
        <p:txBody>
          <a:bodyPr/>
          <a:lstStyle/>
          <a:p>
            <a:r>
              <a:rPr lang="en-IN" b="1" u="sng" dirty="0"/>
              <a:t>Heat map</a:t>
            </a:r>
            <a:r>
              <a:rPr lang="en-IN" dirty="0"/>
              <a:t> :</a:t>
            </a:r>
            <a:endParaRPr lang="en-IN" b="1" u="sn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902A76-5665-A951-BB43-0C4109C14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2057400"/>
            <a:ext cx="2790335" cy="3811588"/>
          </a:xfrm>
        </p:spPr>
        <p:txBody>
          <a:bodyPr/>
          <a:lstStyle/>
          <a:p>
            <a:r>
              <a:rPr lang="en-IN" sz="2000" dirty="0"/>
              <a:t>A heat map is a two-dimensional representation of data in which values are represented by </a:t>
            </a:r>
            <a:r>
              <a:rPr lang="en-IN" sz="2000" dirty="0" err="1"/>
              <a:t>colors</a:t>
            </a:r>
            <a:r>
              <a:rPr lang="en-IN" sz="2000" dirty="0"/>
              <a:t>.</a:t>
            </a:r>
          </a:p>
          <a:p>
            <a:r>
              <a:rPr lang="en-IN" sz="2000" dirty="0"/>
              <a:t>A simple heat map provides an immediate visual summary of information</a:t>
            </a:r>
            <a:r>
              <a:rPr lang="en-IN" dirty="0"/>
              <a:t>.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EF91A30B-C30D-5A4A-6977-B32265E58703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 rotWithShape="1">
          <a:blip r:embed="rId2"/>
          <a:srcRect t="17041" b="17041"/>
          <a:stretch/>
        </p:blipFill>
        <p:spPr>
          <a:xfrm>
            <a:off x="2611929" y="995363"/>
            <a:ext cx="8696325" cy="4873625"/>
          </a:xfrm>
        </p:spPr>
      </p:pic>
      <p:pic>
        <p:nvPicPr>
          <p:cNvPr id="11" name="Picture Placeholder 9">
            <a:extLst>
              <a:ext uri="{FF2B5EF4-FFF2-40B4-BE49-F238E27FC236}">
                <a16:creationId xmlns:a16="http://schemas.microsoft.com/office/drawing/2014/main" id="{A11B1BFA-EDF2-CB4D-6938-209C1C8F4C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" b="8679"/>
          <a:stretch/>
        </p:blipFill>
        <p:spPr>
          <a:xfrm>
            <a:off x="2912882" y="150829"/>
            <a:ext cx="8107053" cy="59190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3133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23481-6231-98FB-4CB4-E7D92214A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594" y="215318"/>
            <a:ext cx="3932237" cy="1600200"/>
          </a:xfrm>
        </p:spPr>
        <p:txBody>
          <a:bodyPr/>
          <a:lstStyle/>
          <a:p>
            <a:r>
              <a:rPr lang="en-IN" b="1" u="sng" dirty="0"/>
              <a:t>Correlation :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778DA343-F444-421A-F22B-63D814181B54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 rotWithShape="1">
          <a:blip r:embed="rId2"/>
          <a:srcRect l="-41148" t="-7868" r="3545" b="7868"/>
          <a:stretch/>
        </p:blipFill>
        <p:spPr>
          <a:xfrm>
            <a:off x="1743758" y="1573636"/>
            <a:ext cx="9983880" cy="314212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7EA266-717F-270A-F6CF-858220D00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4524" y="2057400"/>
            <a:ext cx="4517501" cy="4560216"/>
          </a:xfrm>
        </p:spPr>
        <p:txBody>
          <a:bodyPr>
            <a:normAutofit/>
          </a:bodyPr>
          <a:lstStyle/>
          <a:p>
            <a:r>
              <a:rPr lang="en-IN" sz="2400" dirty="0" err="1"/>
              <a:t>Here,Manufacturing</a:t>
            </a:r>
            <a:r>
              <a:rPr lang="en-IN" sz="2400" dirty="0"/>
              <a:t> year and Price are positively correlated.</a:t>
            </a:r>
          </a:p>
          <a:p>
            <a:r>
              <a:rPr lang="en-IN" sz="2400" dirty="0"/>
              <a:t>Original Price and Selling Price are positively correlated.</a:t>
            </a:r>
          </a:p>
        </p:txBody>
      </p:sp>
    </p:spTree>
    <p:extLst>
      <p:ext uri="{BB962C8B-B14F-4D97-AF65-F5344CB8AC3E}">
        <p14:creationId xmlns:p14="http://schemas.microsoft.com/office/powerpoint/2010/main" val="4203848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A556947-7159-249C-CAF4-9313B21BE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u="sng" dirty="0"/>
              <a:t>Conclusions :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B51BAA-75C7-3498-0506-EE21BF1CB3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1600" dirty="0"/>
              <a:t>From the above data and graphs we conclude that recent year cars have more price than that of old year.</a:t>
            </a:r>
          </a:p>
          <a:p>
            <a:r>
              <a:rPr lang="en-IN" sz="1600" dirty="0"/>
              <a:t>Only few cars are getting discount in their sale in second hand market.</a:t>
            </a:r>
          </a:p>
          <a:p>
            <a:r>
              <a:rPr lang="en-IN" sz="1600" dirty="0"/>
              <a:t>Some cars which are bought at high cost are sold for low </a:t>
            </a:r>
            <a:r>
              <a:rPr lang="en-IN" sz="1600" dirty="0" err="1"/>
              <a:t>price,this</a:t>
            </a:r>
            <a:r>
              <a:rPr lang="en-IN" sz="1600" dirty="0"/>
              <a:t> may be due to rash usage.</a:t>
            </a:r>
          </a:p>
          <a:p>
            <a:r>
              <a:rPr lang="en-IN" sz="1600" dirty="0"/>
              <a:t>Some cars have less difference with their because of good </a:t>
            </a:r>
            <a:r>
              <a:rPr lang="en-IN" sz="1600" dirty="0" err="1"/>
              <a:t>maintainance</a:t>
            </a:r>
            <a:r>
              <a:rPr lang="en-IN" sz="1600" dirty="0"/>
              <a:t>.</a:t>
            </a:r>
          </a:p>
          <a:p>
            <a:r>
              <a:rPr lang="en-IN" sz="1600" dirty="0"/>
              <a:t>The least price of cars is 25000 and maximum price is 200000(in USD)</a:t>
            </a:r>
          </a:p>
        </p:txBody>
      </p:sp>
    </p:spTree>
    <p:extLst>
      <p:ext uri="{BB962C8B-B14F-4D97-AF65-F5344CB8AC3E}">
        <p14:creationId xmlns:p14="http://schemas.microsoft.com/office/powerpoint/2010/main" val="3978272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5A3098-1B2C-1AAA-66AF-C0EE99048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Q &amp; A :</a:t>
            </a:r>
          </a:p>
        </p:txBody>
      </p:sp>
    </p:spTree>
    <p:extLst>
      <p:ext uri="{BB962C8B-B14F-4D97-AF65-F5344CB8AC3E}">
        <p14:creationId xmlns:p14="http://schemas.microsoft.com/office/powerpoint/2010/main" val="4155093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6F170-900F-630B-669E-9112451F7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07010" y="-546754"/>
            <a:ext cx="13087545" cy="1319753"/>
          </a:xfrm>
        </p:spPr>
        <p:txBody>
          <a:bodyPr>
            <a:normAutofit/>
          </a:bodyPr>
          <a:lstStyle/>
          <a:p>
            <a:r>
              <a:rPr lang="en-IN" sz="3200" b="1" u="sng" dirty="0"/>
              <a:t>Experience/Challenges working on Web Scraping :</a:t>
            </a:r>
            <a:endParaRPr lang="en-IN" sz="3200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970D77-B9D3-C56C-B67B-55241E9F69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2487" y="1018095"/>
            <a:ext cx="10831398" cy="4920792"/>
          </a:xfrm>
        </p:spPr>
        <p:txBody>
          <a:bodyPr/>
          <a:lstStyle/>
          <a:p>
            <a:r>
              <a:rPr lang="en-IN" sz="2000" dirty="0"/>
              <a:t>Every process in this project made me learn in new things. </a:t>
            </a:r>
          </a:p>
          <a:p>
            <a:r>
              <a:rPr lang="en-IN" sz="2000" dirty="0"/>
              <a:t>From collection of data and writing conclusion to the graphs this is a good experience for me in Data Analysis.</a:t>
            </a:r>
          </a:p>
          <a:p>
            <a:r>
              <a:rPr lang="en-IN" sz="2000" dirty="0"/>
              <a:t>This project made me to become confident in Analysis of data.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6683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737812" y="1299172"/>
            <a:ext cx="7007290" cy="1877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Akula Jalandhar pursuing </a:t>
            </a:r>
            <a:r>
              <a:rPr lang="en-IN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M.Sc</a:t>
            </a:r>
            <a:r>
              <a:rPr lang="en-IN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(Statistics) –Final year in KMICS-Hyderabad.</a:t>
            </a:r>
            <a:endParaRPr lang="en-IN" sz="2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2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Iam</a:t>
            </a:r>
            <a:r>
              <a:rPr lang="en-IN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interested in </a:t>
            </a:r>
            <a:r>
              <a:rPr lang="en-IN" sz="2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Statist</a:t>
            </a:r>
            <a:r>
              <a:rPr lang="en-IN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ics.As</a:t>
            </a:r>
            <a:r>
              <a:rPr lang="en-IN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better career for a statistics student, I preferred Data Science.</a:t>
            </a:r>
            <a:endParaRPr lang="en-IN" sz="2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427656" y="416554"/>
            <a:ext cx="6099463" cy="49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3200" b="0" i="0" u="none" strike="noStrike" cap="none" dirty="0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Lato Black"/>
              </a:rPr>
              <a:t>About me</a:t>
            </a:r>
            <a:endParaRPr sz="18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208472" y="182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IN" b="1" dirty="0">
                <a:solidFill>
                  <a:srgbClr val="FF0000"/>
                </a:solidFill>
              </a:rPr>
              <a:t>Agenda 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111" name="Google Shape;111;p4"/>
          <p:cNvSpPr txBox="1">
            <a:spLocks noGrp="1"/>
          </p:cNvSpPr>
          <p:nvPr>
            <p:ph type="body" idx="1"/>
          </p:nvPr>
        </p:nvSpPr>
        <p:spPr>
          <a:xfrm>
            <a:off x="684880" y="191903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b="1" dirty="0"/>
              <a:t>Business Problem and Use case domain understanding(If Required)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b="1" dirty="0"/>
              <a:t>Objective of the Project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b="1" dirty="0"/>
              <a:t>Web Scraping – Details (Websites, Processor you followed)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b="1" dirty="0"/>
              <a:t>Summary of the Data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lang="en-IN" b="1" u="sng" dirty="0">
                <a:solidFill>
                  <a:srgbClr val="FF0000"/>
                </a:solidFill>
              </a:rPr>
              <a:t>Exploratory Data Analysis: </a:t>
            </a:r>
            <a:endParaRPr dirty="0"/>
          </a:p>
          <a:p>
            <a:pPr marL="51435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eriod"/>
            </a:pPr>
            <a:r>
              <a:rPr lang="en-IN" b="1" i="1" dirty="0"/>
              <a:t>Data Cleaning Steps  </a:t>
            </a:r>
            <a:endParaRPr dirty="0"/>
          </a:p>
          <a:p>
            <a:pPr marL="51435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eriod"/>
            </a:pPr>
            <a:r>
              <a:rPr lang="en-IN" b="1" i="1" dirty="0"/>
              <a:t>Data Manipulation Steps</a:t>
            </a:r>
            <a:endParaRPr dirty="0"/>
          </a:p>
          <a:p>
            <a:pPr marL="51435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eriod"/>
            </a:pPr>
            <a:r>
              <a:rPr lang="en-IN" b="1" i="1" dirty="0"/>
              <a:t>Univariate Analysis  Steps</a:t>
            </a:r>
            <a:endParaRPr dirty="0"/>
          </a:p>
          <a:p>
            <a:pPr marL="51435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eriod"/>
            </a:pPr>
            <a:r>
              <a:rPr lang="en-IN" b="1" i="1" dirty="0"/>
              <a:t>Bivariate Analysis  Steps </a:t>
            </a:r>
            <a:endParaRPr dirty="0"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b="1" dirty="0"/>
              <a:t>Key Business Question 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b="1" dirty="0"/>
              <a:t>Conclusion (Key finding overall)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b="1" dirty="0"/>
              <a:t>Q&amp;A Slide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b="1" dirty="0"/>
              <a:t>Your Experience/Challenges working on Web Scraping – Data Analysis Project.</a:t>
            </a:r>
            <a:endParaRPr dirty="0"/>
          </a:p>
          <a:p>
            <a:pPr marL="228600" lvl="0" indent="-13081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47EB2-1072-6E77-8E12-D83040A7C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6286" y="750968"/>
            <a:ext cx="10515600" cy="5791233"/>
          </a:xfrm>
        </p:spPr>
        <p:txBody>
          <a:bodyPr>
            <a:normAutofit/>
          </a:bodyPr>
          <a:lstStyle/>
          <a:p>
            <a:r>
              <a:rPr lang="en-US" sz="3600" b="1" u="sng" dirty="0"/>
              <a:t>Objective:</a:t>
            </a:r>
            <a:br>
              <a:rPr lang="en-US" sz="3600" dirty="0"/>
            </a:br>
            <a:r>
              <a:rPr lang="en-US" sz="3600" dirty="0"/>
              <a:t>	        </a:t>
            </a:r>
            <a:r>
              <a:rPr lang="en-US" sz="2200" dirty="0"/>
              <a:t>The main objective of the Project is to collect, </a:t>
            </a:r>
            <a:r>
              <a:rPr lang="en-US" sz="2200" dirty="0" err="1"/>
              <a:t>interprete</a:t>
            </a:r>
            <a:r>
              <a:rPr lang="en-US" sz="2200" dirty="0"/>
              <a:t> , analyze the data and to know about second hand cars</a:t>
            </a:r>
            <a:br>
              <a:rPr lang="en-US" sz="2200" dirty="0"/>
            </a:br>
            <a:r>
              <a:rPr lang="en-US" sz="2200" dirty="0"/>
              <a:t>and find conclusions to the below Questions:</a:t>
            </a:r>
            <a:br>
              <a:rPr lang="en-US" sz="2200" dirty="0"/>
            </a:br>
            <a:r>
              <a:rPr lang="en-US" sz="2200" dirty="0"/>
              <a:t>What are the more selling brands in Second Hand Market?</a:t>
            </a:r>
            <a:br>
              <a:rPr lang="en-US" sz="2200" dirty="0"/>
            </a:br>
            <a:r>
              <a:rPr lang="en-US" sz="2200" dirty="0"/>
              <a:t>Which year cars are Selling More?</a:t>
            </a:r>
            <a:br>
              <a:rPr lang="en-US" sz="2200" dirty="0"/>
            </a:br>
            <a:r>
              <a:rPr lang="en-US" sz="2200" dirty="0"/>
              <a:t>Which Brands are having highest prices…</a:t>
            </a:r>
            <a:r>
              <a:rPr lang="en-US" sz="2200" dirty="0" err="1"/>
              <a:t>etc</a:t>
            </a:r>
            <a:br>
              <a:rPr lang="en-US" sz="2800" dirty="0"/>
            </a:br>
            <a:br>
              <a:rPr lang="en-US" sz="2800" dirty="0"/>
            </a:br>
            <a:r>
              <a:rPr lang="en-US" sz="3200" b="1" u="sng" dirty="0"/>
              <a:t>Web Scraping – Details: </a:t>
            </a:r>
            <a:br>
              <a:rPr lang="en-US" sz="3600" b="1" dirty="0"/>
            </a:br>
            <a:r>
              <a:rPr lang="en-US" sz="3600" b="1" dirty="0"/>
              <a:t>	          </a:t>
            </a:r>
            <a:r>
              <a:rPr lang="en-US" sz="2200" dirty="0"/>
              <a:t>For the information required for the data, I used the “cars.com” website for the data, </a:t>
            </a:r>
            <a:r>
              <a:rPr lang="en-US" sz="2200" dirty="0" err="1"/>
              <a:t>Jupyter</a:t>
            </a:r>
            <a:r>
              <a:rPr lang="en-US" sz="2200" dirty="0"/>
              <a:t> Notebook for Web Scrapping using Python language. In python, I have used different libraries in the process of Web Scraping.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539487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CA91D-ABD5-0BCA-B94A-F3E1748D5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86639"/>
            <a:ext cx="10515600" cy="4351338"/>
          </a:xfrm>
        </p:spPr>
        <p:txBody>
          <a:bodyPr/>
          <a:lstStyle/>
          <a:p>
            <a:r>
              <a:rPr lang="en-IN" sz="3600" b="1" u="sng" dirty="0"/>
              <a:t>Summary :  </a:t>
            </a:r>
            <a:endParaRPr lang="en-IN" sz="3200" b="1" u="sng" dirty="0"/>
          </a:p>
          <a:p>
            <a:r>
              <a:rPr lang="en-IN" sz="2400" dirty="0"/>
              <a:t>Now a days we are seeing that people are buying used cars. </a:t>
            </a:r>
          </a:p>
          <a:p>
            <a:r>
              <a:rPr lang="en-IN" sz="2400" dirty="0"/>
              <a:t>The data I have collected is from a website where second hand cars are sold.</a:t>
            </a:r>
          </a:p>
          <a:p>
            <a:r>
              <a:rPr lang="en-IN" sz="2400" dirty="0" err="1"/>
              <a:t>There,we</a:t>
            </a:r>
            <a:r>
              <a:rPr lang="en-IN" sz="2400" dirty="0"/>
              <a:t> see different varieties of car brands from different years and their Price Variations.</a:t>
            </a:r>
          </a:p>
          <a:p>
            <a:r>
              <a:rPr lang="en-IN" sz="2400" dirty="0"/>
              <a:t>By comparing the data we can select the best car.</a:t>
            </a:r>
          </a:p>
        </p:txBody>
      </p:sp>
    </p:spTree>
    <p:extLst>
      <p:ext uri="{BB962C8B-B14F-4D97-AF65-F5344CB8AC3E}">
        <p14:creationId xmlns:p14="http://schemas.microsoft.com/office/powerpoint/2010/main" val="3391890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EA1E4-5A2F-8602-F799-A393F26B3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8" y="365126"/>
            <a:ext cx="7070103" cy="888640"/>
          </a:xfrm>
        </p:spPr>
        <p:txBody>
          <a:bodyPr>
            <a:normAutofit/>
          </a:bodyPr>
          <a:lstStyle/>
          <a:p>
            <a:r>
              <a:rPr lang="en-US" sz="3200" b="1" u="sng" dirty="0">
                <a:solidFill>
                  <a:srgbClr val="FF0000"/>
                </a:solidFill>
              </a:rPr>
              <a:t>Exploratory Data Analysis:</a:t>
            </a:r>
            <a:endParaRPr lang="en-IN" sz="3200" u="sn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AE752-DC1F-FB4C-CA7B-FA4903BFD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786" y="1168924"/>
            <a:ext cx="10515600" cy="5323950"/>
          </a:xfrm>
        </p:spPr>
        <p:txBody>
          <a:bodyPr>
            <a:normAutofit fontScale="92500" lnSpcReduction="20000"/>
          </a:bodyPr>
          <a:lstStyle/>
          <a:p>
            <a:pPr indent="-457200">
              <a:buFont typeface="Arial" panose="020B0604020202020204" pitchFamily="34" charset="0"/>
              <a:buChar char="•"/>
            </a:pPr>
            <a:r>
              <a:rPr lang="en-IN" dirty="0"/>
              <a:t>For the Data Analysis, we may use different Libraries such as </a:t>
            </a:r>
            <a:r>
              <a:rPr lang="en-IN" dirty="0" err="1"/>
              <a:t>numpy</a:t>
            </a:r>
            <a:r>
              <a:rPr lang="en-IN" dirty="0"/>
              <a:t>, pandas, seaborn, </a:t>
            </a:r>
            <a:r>
              <a:rPr lang="en-IN" dirty="0" err="1"/>
              <a:t>matplot</a:t>
            </a:r>
            <a:r>
              <a:rPr lang="en-IN" dirty="0"/>
              <a:t>, requests,regex,time,bs4 .</a:t>
            </a:r>
          </a:p>
          <a:p>
            <a:pPr indent="-457200">
              <a:buFont typeface="Arial" panose="020B0604020202020204" pitchFamily="34" charset="0"/>
              <a:buChar char="•"/>
            </a:pPr>
            <a:r>
              <a:rPr lang="en-IN" dirty="0"/>
              <a:t>After getting the data from webpage use beautiful soup and requests and  store them</a:t>
            </a:r>
          </a:p>
          <a:p>
            <a:pPr marL="114300" indent="0">
              <a:buNone/>
            </a:pPr>
            <a:r>
              <a:rPr lang="en-IN" dirty="0"/>
              <a:t>     in a tabular form using pandas library.</a:t>
            </a:r>
          </a:p>
          <a:p>
            <a:pPr indent="-457200"/>
            <a:r>
              <a:rPr lang="en-IN" dirty="0"/>
              <a:t>Then, Save the data as csv file by using the csv command for further references &amp; also reading the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If the info was as per our requirements, then we can </a:t>
            </a:r>
            <a:r>
              <a:rPr lang="en-IN" dirty="0" err="1"/>
              <a:t>analyze</a:t>
            </a:r>
            <a:r>
              <a:rPr lang="en-IN" dirty="0"/>
              <a:t> the data else we have to change the type of column by making the required changes using python commands.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Depending on data the analysis is of two types – Univariate analysis and Multivariate analysis.</a:t>
            </a:r>
          </a:p>
          <a:p>
            <a:pPr marL="800100" lvl="1">
              <a:buFont typeface="Arial" panose="020B0604020202020204" pitchFamily="34" charset="0"/>
              <a:buChar char="•"/>
            </a:pPr>
            <a:r>
              <a:rPr lang="en-IN" b="1" u="sng" dirty="0"/>
              <a:t>Univariate analysis </a:t>
            </a:r>
            <a:r>
              <a:rPr lang="en-IN" dirty="0"/>
              <a:t>:It is the simplest form of analysis of each variable separately.</a:t>
            </a:r>
          </a:p>
          <a:p>
            <a:pPr marL="800100" lvl="1">
              <a:buFont typeface="Arial" panose="020B0604020202020204" pitchFamily="34" charset="0"/>
              <a:buChar char="•"/>
            </a:pPr>
            <a:r>
              <a:rPr lang="en-IN" b="1" u="sng" dirty="0"/>
              <a:t>Multivariate analysis:</a:t>
            </a:r>
            <a:r>
              <a:rPr lang="en-IN" dirty="0"/>
              <a:t> It involves evaluating multiple variables to identify is there any possible association among them.</a:t>
            </a:r>
            <a:endParaRPr lang="en-IN" b="1" u="sng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8941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E681B-3A4E-8B74-EF86-859CBE4EB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237" y="-603315"/>
            <a:ext cx="10515600" cy="6740163"/>
          </a:xfrm>
        </p:spPr>
        <p:txBody>
          <a:bodyPr>
            <a:normAutofit/>
          </a:bodyPr>
          <a:lstStyle/>
          <a:p>
            <a:endParaRPr lang="en-IN" dirty="0"/>
          </a:p>
          <a:p>
            <a:endParaRPr lang="en-IN" dirty="0"/>
          </a:p>
          <a:p>
            <a:pPr marL="342900"/>
            <a:r>
              <a:rPr lang="en-IN" sz="2400" dirty="0"/>
              <a:t>The details I collected is from “cars.com” includes </a:t>
            </a:r>
            <a:r>
              <a:rPr lang="en-IN" sz="2400" dirty="0" err="1"/>
              <a:t>CarDetails</a:t>
            </a:r>
            <a:r>
              <a:rPr lang="en-IN" sz="2400" dirty="0"/>
              <a:t>,  </a:t>
            </a:r>
            <a:r>
              <a:rPr lang="en-IN" sz="2400" dirty="0" err="1"/>
              <a:t>CarPrice</a:t>
            </a:r>
            <a:r>
              <a:rPr lang="en-IN" sz="2400" dirty="0"/>
              <a:t> &amp; whether Home Delivery available or not &amp; page no.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The raw data is as follows: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dirty="0"/>
          </a:p>
          <a:p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D3E2EE1-3EE2-9012-3BC5-D0F7DE393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254" y="2545237"/>
            <a:ext cx="10067826" cy="289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092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39929-1011-4934-AB8D-9B291D1FE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786" y="826384"/>
            <a:ext cx="10515600" cy="4351338"/>
          </a:xfrm>
        </p:spPr>
        <p:txBody>
          <a:bodyPr>
            <a:normAutofit/>
          </a:bodyPr>
          <a:lstStyle/>
          <a:p>
            <a:pPr marL="342900"/>
            <a:r>
              <a:rPr lang="en-IN" sz="2200" dirty="0"/>
              <a:t>From the data collected I </a:t>
            </a:r>
            <a:r>
              <a:rPr lang="en-IN" sz="2200" dirty="0" err="1"/>
              <a:t>splitted</a:t>
            </a:r>
            <a:r>
              <a:rPr lang="en-IN" sz="2200" dirty="0"/>
              <a:t> the </a:t>
            </a:r>
            <a:r>
              <a:rPr lang="en-IN" sz="2200" dirty="0" err="1"/>
              <a:t>CarDetails</a:t>
            </a:r>
            <a:r>
              <a:rPr lang="en-IN" sz="2200" dirty="0"/>
              <a:t> column into Car Brand, Model, Year of Mfg. and </a:t>
            </a:r>
            <a:r>
              <a:rPr lang="en-IN" sz="2200" dirty="0" err="1"/>
              <a:t>CarPrice</a:t>
            </a:r>
            <a:r>
              <a:rPr lang="en-IN" sz="2200" dirty="0"/>
              <a:t> to Selling Price and Original Price.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/>
              <a:t>Now by saving the table name as </a:t>
            </a:r>
            <a:r>
              <a:rPr lang="en-IN" sz="2200" dirty="0" err="1"/>
              <a:t>cardetails</a:t>
            </a:r>
            <a:r>
              <a:rPr lang="en-IN" sz="2200" dirty="0"/>
              <a:t> </a:t>
            </a:r>
          </a:p>
          <a:p>
            <a:pPr marL="0" indent="0">
              <a:buNone/>
            </a:pPr>
            <a:r>
              <a:rPr lang="en-IN" sz="2200" dirty="0"/>
              <a:t>    check the info for getting the type of each column.</a:t>
            </a:r>
          </a:p>
          <a:p>
            <a:pPr marL="342900"/>
            <a:r>
              <a:rPr lang="en-IN" sz="2200" dirty="0"/>
              <a:t>If the type of Selling Price, Original Price, </a:t>
            </a:r>
          </a:p>
          <a:p>
            <a:pPr marL="0" indent="0">
              <a:buNone/>
            </a:pPr>
            <a:r>
              <a:rPr lang="en-IN" sz="2200" dirty="0"/>
              <a:t>     </a:t>
            </a:r>
            <a:r>
              <a:rPr lang="en-IN" sz="2200" dirty="0" err="1"/>
              <a:t>Mfg.Year</a:t>
            </a:r>
            <a:r>
              <a:rPr lang="en-IN" sz="2200" dirty="0"/>
              <a:t>, Page no is integer then we can</a:t>
            </a:r>
          </a:p>
          <a:p>
            <a:pPr marL="0" indent="0">
              <a:buNone/>
            </a:pPr>
            <a:r>
              <a:rPr lang="en-IN" sz="2200" dirty="0"/>
              <a:t>     use the data for further analysis, else</a:t>
            </a:r>
          </a:p>
          <a:p>
            <a:pPr marL="0" indent="0">
              <a:buNone/>
            </a:pPr>
            <a:r>
              <a:rPr lang="en-IN" sz="2200" dirty="0"/>
              <a:t>     remove duplicates and non-integer type </a:t>
            </a:r>
          </a:p>
          <a:p>
            <a:pPr marL="0" indent="0">
              <a:buNone/>
            </a:pPr>
            <a:r>
              <a:rPr lang="en-IN" sz="2200" dirty="0"/>
              <a:t>     data and make the columns integer type.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51B6B7-BA6C-4C5F-1495-BC33DD4FA2E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7975076" y="3068423"/>
            <a:ext cx="4080480" cy="2693219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944328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CCE14-B12F-5593-AD11-66A5AD7D0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641023"/>
            <a:ext cx="10515600" cy="5535940"/>
          </a:xfrm>
        </p:spPr>
        <p:txBody>
          <a:bodyPr>
            <a:normAutofit/>
          </a:bodyPr>
          <a:lstStyle/>
          <a:p>
            <a:r>
              <a:rPr lang="en-IN" sz="2400" dirty="0"/>
              <a:t>After the proper cleaning and manipulation ,we get the table as below: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374F65-C6B2-6C55-92C3-E13441A81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226" y="1596861"/>
            <a:ext cx="913447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343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1078</Words>
  <Application>Microsoft Office PowerPoint</Application>
  <PresentationFormat>Widescreen</PresentationFormat>
  <Paragraphs>82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Wingdings</vt:lpstr>
      <vt:lpstr>Calibri</vt:lpstr>
      <vt:lpstr>Lato Black</vt:lpstr>
      <vt:lpstr>Arial</vt:lpstr>
      <vt:lpstr>Libre Baskerville</vt:lpstr>
      <vt:lpstr>Office Theme</vt:lpstr>
      <vt:lpstr>PowerPoint Presentation</vt:lpstr>
      <vt:lpstr>PowerPoint Presentation</vt:lpstr>
      <vt:lpstr>Agenda </vt:lpstr>
      <vt:lpstr>PowerPoint Presentation</vt:lpstr>
      <vt:lpstr>PowerPoint Presentation</vt:lpstr>
      <vt:lpstr>Exploratory Data Analysis:</vt:lpstr>
      <vt:lpstr>PowerPoint Presentation</vt:lpstr>
      <vt:lpstr>PowerPoint Presentation</vt:lpstr>
      <vt:lpstr>PowerPoint Presentation</vt:lpstr>
      <vt:lpstr>Box Plot</vt:lpstr>
      <vt:lpstr>Pie-Chart</vt:lpstr>
      <vt:lpstr>Scatter Plot :</vt:lpstr>
      <vt:lpstr>Pair Plot:</vt:lpstr>
      <vt:lpstr>Heat map :</vt:lpstr>
      <vt:lpstr>Correlation :</vt:lpstr>
      <vt:lpstr>Conclusions :</vt:lpstr>
      <vt:lpstr>Q &amp; A :</vt:lpstr>
      <vt:lpstr>Experience/Challenges working on Web Scraping 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Akula Jalandhar</cp:lastModifiedBy>
  <cp:revision>2</cp:revision>
  <dcterms:created xsi:type="dcterms:W3CDTF">2021-02-16T05:19:01Z</dcterms:created>
  <dcterms:modified xsi:type="dcterms:W3CDTF">2023-02-04T13:55:17Z</dcterms:modified>
</cp:coreProperties>
</file>