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9"/>
  </p:notesMasterIdLst>
  <p:sldIdLst>
    <p:sldId id="256" r:id="rId2"/>
    <p:sldId id="257" r:id="rId3"/>
    <p:sldId id="258" r:id="rId4"/>
    <p:sldId id="259" r:id="rId5"/>
    <p:sldId id="260" r:id="rId6"/>
    <p:sldId id="261" r:id="rId7"/>
    <p:sldId id="273" r:id="rId8"/>
    <p:sldId id="269" r:id="rId9"/>
    <p:sldId id="270" r:id="rId10"/>
    <p:sldId id="271" r:id="rId11"/>
    <p:sldId id="272" r:id="rId12"/>
    <p:sldId id="265" r:id="rId13"/>
    <p:sldId id="277" r:id="rId14"/>
    <p:sldId id="278" r:id="rId15"/>
    <p:sldId id="279" r:id="rId16"/>
    <p:sldId id="280" r:id="rId17"/>
    <p:sldId id="281" r:id="rId18"/>
    <p:sldId id="262" r:id="rId19"/>
    <p:sldId id="274" r:id="rId20"/>
    <p:sldId id="263" r:id="rId21"/>
    <p:sldId id="275" r:id="rId22"/>
    <p:sldId id="276" r:id="rId23"/>
    <p:sldId id="282" r:id="rId24"/>
    <p:sldId id="264" r:id="rId25"/>
    <p:sldId id="284" r:id="rId26"/>
    <p:sldId id="267"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425" autoAdjust="0"/>
  </p:normalViewPr>
  <p:slideViewPr>
    <p:cSldViewPr snapToGrid="0">
      <p:cViewPr varScale="1">
        <p:scale>
          <a:sx n="62" d="100"/>
          <a:sy n="62" d="100"/>
        </p:scale>
        <p:origin x="148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1C873D-1FFD-4DF0-A347-BF0C4DCE5E67}" type="datetimeFigureOut">
              <a:rPr lang="en-CA" smtClean="0"/>
              <a:t>2024-02-10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C3125F-744D-4D49-A387-0FA7B990F43A}" type="slidenum">
              <a:rPr lang="en-CA" smtClean="0"/>
              <a:t>‹#›</a:t>
            </a:fld>
            <a:endParaRPr lang="en-CA"/>
          </a:p>
        </p:txBody>
      </p:sp>
    </p:spTree>
    <p:extLst>
      <p:ext uri="{BB962C8B-B14F-4D97-AF65-F5344CB8AC3E}">
        <p14:creationId xmlns:p14="http://schemas.microsoft.com/office/powerpoint/2010/main" val="2389441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US" b="0" i="0" dirty="0">
                <a:solidFill>
                  <a:srgbClr val="1F2328"/>
                </a:solidFill>
                <a:effectLst/>
                <a:latin typeface="-apple-system"/>
              </a:rPr>
            </a:br>
            <a:r>
              <a:rPr lang="en-US" sz="1200" b="0" i="0" dirty="0">
                <a:solidFill>
                  <a:srgbClr val="1D1C1D"/>
                </a:solidFill>
                <a:effectLst/>
                <a:latin typeface="Slack-Lato"/>
              </a:rPr>
              <a:t>The Ames housing market offers diverse property options catering to a range of buyers, from historic homes to modern developments.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1D1C1D"/>
                </a:solidFill>
                <a:effectLst/>
                <a:latin typeface="Slack-Lato"/>
              </a:rPr>
              <a:t>Ames presents an attractive blend of affordability and investment potential in a charming suburban setting."</a:t>
            </a:r>
            <a:endParaRPr lang="en-CA"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1D1C1D"/>
                </a:solidFill>
                <a:effectLst/>
                <a:latin typeface="Slack-Lato"/>
              </a:rPr>
              <a:t>Our project harnesses the power of machine learning and deep learning techniques to predict house prices accurately.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1D1C1D"/>
                </a:solidFill>
                <a:effectLst/>
                <a:latin typeface="Slack-Lato"/>
              </a:rPr>
              <a:t>By leveraging advanced algorithms, we aim to provide users with reliable forecasts based on various property features.</a:t>
            </a:r>
            <a:endParaRPr lang="en-US" sz="1800" b="0" i="0" dirty="0">
              <a:effectLst/>
              <a:latin typeface="-apple-system"/>
            </a:endParaRPr>
          </a:p>
          <a:p>
            <a:endParaRPr lang="en-CA" dirty="0"/>
          </a:p>
        </p:txBody>
      </p:sp>
      <p:sp>
        <p:nvSpPr>
          <p:cNvPr id="4" name="Slide Number Placeholder 3"/>
          <p:cNvSpPr>
            <a:spLocks noGrp="1"/>
          </p:cNvSpPr>
          <p:nvPr>
            <p:ph type="sldNum" sz="quarter" idx="5"/>
          </p:nvPr>
        </p:nvSpPr>
        <p:spPr/>
        <p:txBody>
          <a:bodyPr/>
          <a:lstStyle/>
          <a:p>
            <a:fld id="{B9C3125F-744D-4D49-A387-0FA7B990F43A}" type="slidenum">
              <a:rPr lang="en-CA" smtClean="0"/>
              <a:t>4</a:t>
            </a:fld>
            <a:endParaRPr lang="en-CA"/>
          </a:p>
        </p:txBody>
      </p:sp>
    </p:spTree>
    <p:extLst>
      <p:ext uri="{BB962C8B-B14F-4D97-AF65-F5344CB8AC3E}">
        <p14:creationId xmlns:p14="http://schemas.microsoft.com/office/powerpoint/2010/main" val="3550775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The housing prices vary each year based on the year of construction, with a clear trend indicating that newer homes tend to command higher prices.</a:t>
            </a:r>
            <a:br>
              <a:rPr lang="en-US" dirty="0"/>
            </a:br>
            <a:r>
              <a:rPr lang="en-US" b="0" i="0" dirty="0">
                <a:solidFill>
                  <a:srgbClr val="1D1C1D"/>
                </a:solidFill>
                <a:effectLst/>
                <a:latin typeface="Slack-Lato"/>
              </a:rPr>
              <a:t>The average sale price for each year of sale remains stable, ranging from $175,000 to $185,000.</a:t>
            </a:r>
            <a:endParaRPr lang="en-CA" dirty="0"/>
          </a:p>
        </p:txBody>
      </p:sp>
      <p:sp>
        <p:nvSpPr>
          <p:cNvPr id="4" name="Slide Number Placeholder 3"/>
          <p:cNvSpPr>
            <a:spLocks noGrp="1"/>
          </p:cNvSpPr>
          <p:nvPr>
            <p:ph type="sldNum" sz="quarter" idx="5"/>
          </p:nvPr>
        </p:nvSpPr>
        <p:spPr/>
        <p:txBody>
          <a:bodyPr/>
          <a:lstStyle/>
          <a:p>
            <a:fld id="{B9C3125F-744D-4D49-A387-0FA7B990F43A}" type="slidenum">
              <a:rPr lang="en-CA" smtClean="0"/>
              <a:t>15</a:t>
            </a:fld>
            <a:endParaRPr lang="en-CA"/>
          </a:p>
        </p:txBody>
      </p:sp>
    </p:spTree>
    <p:extLst>
      <p:ext uri="{BB962C8B-B14F-4D97-AF65-F5344CB8AC3E}">
        <p14:creationId xmlns:p14="http://schemas.microsoft.com/office/powerpoint/2010/main" val="2765846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The three-bedroom configuration emerges as the most popular, with the highest number of houses featuring three bedrooms.</a:t>
            </a:r>
            <a:br>
              <a:rPr lang="en-US" dirty="0"/>
            </a:br>
            <a:r>
              <a:rPr lang="en-US" b="0" i="0" dirty="0">
                <a:solidFill>
                  <a:srgbClr val="1D1C1D"/>
                </a:solidFill>
                <a:effectLst/>
                <a:latin typeface="Slack-Lato"/>
              </a:rPr>
              <a:t>Meanwhile, properties with two bathrooms appear to be in high demand, correlating with a relatively elevated price of 213,010.</a:t>
            </a:r>
            <a:endParaRPr lang="en-CA" dirty="0"/>
          </a:p>
        </p:txBody>
      </p:sp>
      <p:sp>
        <p:nvSpPr>
          <p:cNvPr id="4" name="Slide Number Placeholder 3"/>
          <p:cNvSpPr>
            <a:spLocks noGrp="1"/>
          </p:cNvSpPr>
          <p:nvPr>
            <p:ph type="sldNum" sz="quarter" idx="5"/>
          </p:nvPr>
        </p:nvSpPr>
        <p:spPr/>
        <p:txBody>
          <a:bodyPr/>
          <a:lstStyle/>
          <a:p>
            <a:fld id="{B9C3125F-744D-4D49-A387-0FA7B990F43A}" type="slidenum">
              <a:rPr lang="en-CA" smtClean="0"/>
              <a:t>16</a:t>
            </a:fld>
            <a:endParaRPr lang="en-CA"/>
          </a:p>
        </p:txBody>
      </p:sp>
    </p:spTree>
    <p:extLst>
      <p:ext uri="{BB962C8B-B14F-4D97-AF65-F5344CB8AC3E}">
        <p14:creationId xmlns:p14="http://schemas.microsoft.com/office/powerpoint/2010/main" val="3949687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The basement area exhibits significant fluctuations.</a:t>
            </a:r>
            <a:br>
              <a:rPr lang="en-US" dirty="0"/>
            </a:br>
            <a:r>
              <a:rPr lang="en-US" b="0" i="0" dirty="0">
                <a:solidFill>
                  <a:srgbClr val="1D1C1D"/>
                </a:solidFill>
                <a:effectLst/>
                <a:latin typeface="Slack-Lato"/>
              </a:rPr>
              <a:t>The highest sales price, at $235,414, is observed for Grade Level Quarters, while recreational space records the lowest at $146,889.</a:t>
            </a:r>
            <a:br>
              <a:rPr lang="en-US" dirty="0"/>
            </a:br>
            <a:r>
              <a:rPr lang="en-US" b="0" i="0" dirty="0">
                <a:solidFill>
                  <a:srgbClr val="1D1C1D"/>
                </a:solidFill>
                <a:effectLst/>
                <a:latin typeface="Slack-Lato"/>
              </a:rPr>
              <a:t>Above grade Living </a:t>
            </a:r>
            <a:r>
              <a:rPr lang="en-US" b="0" i="0" dirty="0" err="1">
                <a:solidFill>
                  <a:srgbClr val="1D1C1D"/>
                </a:solidFill>
                <a:effectLst/>
                <a:latin typeface="Slack-Lato"/>
              </a:rPr>
              <a:t>Quaters</a:t>
            </a:r>
            <a:r>
              <a:rPr lang="en-US" b="0" i="0" dirty="0">
                <a:solidFill>
                  <a:srgbClr val="1D1C1D"/>
                </a:solidFill>
                <a:effectLst/>
                <a:latin typeface="Slack-Lato"/>
              </a:rPr>
              <a:t> - partially or fully above ground level, typically have windows and natural light below ground level have limited or no natural light partially or fully at ground level with direct access to the exterior without stairs or ramps.</a:t>
            </a:r>
            <a:br>
              <a:rPr lang="en-US" dirty="0"/>
            </a:br>
            <a:r>
              <a:rPr lang="en-US" b="0" i="0" dirty="0">
                <a:solidFill>
                  <a:srgbClr val="1D1C1D"/>
                </a:solidFill>
                <a:effectLst/>
                <a:latin typeface="Slack-Lato"/>
              </a:rPr>
              <a:t>Similar to ALQ basements LWQ basements are unfinished or minimally finished spaces with basic amenities and limited insulation or ventilation.</a:t>
            </a:r>
            <a:br>
              <a:rPr lang="en-US" dirty="0"/>
            </a:br>
            <a:r>
              <a:rPr lang="en-US" b="0" i="0" dirty="0">
                <a:solidFill>
                  <a:srgbClr val="1D1C1D"/>
                </a:solidFill>
                <a:effectLst/>
                <a:latin typeface="Slack-Lato"/>
              </a:rPr>
              <a:t>May be used for storage, utility rooms, or as unfinished living areas designed for entertainment and leisure activities.</a:t>
            </a:r>
            <a:endParaRPr lang="en-CA" dirty="0"/>
          </a:p>
        </p:txBody>
      </p:sp>
      <p:sp>
        <p:nvSpPr>
          <p:cNvPr id="4" name="Slide Number Placeholder 3"/>
          <p:cNvSpPr>
            <a:spLocks noGrp="1"/>
          </p:cNvSpPr>
          <p:nvPr>
            <p:ph type="sldNum" sz="quarter" idx="5"/>
          </p:nvPr>
        </p:nvSpPr>
        <p:spPr/>
        <p:txBody>
          <a:bodyPr/>
          <a:lstStyle/>
          <a:p>
            <a:fld id="{B9C3125F-744D-4D49-A387-0FA7B990F43A}" type="slidenum">
              <a:rPr lang="en-CA" smtClean="0"/>
              <a:t>17</a:t>
            </a:fld>
            <a:endParaRPr lang="en-CA"/>
          </a:p>
        </p:txBody>
      </p:sp>
    </p:spTree>
    <p:extLst>
      <p:ext uri="{BB962C8B-B14F-4D97-AF65-F5344CB8AC3E}">
        <p14:creationId xmlns:p14="http://schemas.microsoft.com/office/powerpoint/2010/main" val="1466134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 You're loading the preprocessed data from the CSV file.</a:t>
            </a:r>
          </a:p>
          <a:p>
            <a:pPr algn="l">
              <a:buFont typeface="Arial" panose="020B0604020202020204" pitchFamily="34" charset="0"/>
              <a:buChar char="•"/>
            </a:pPr>
            <a:r>
              <a:rPr lang="en-US" b="0" i="0" dirty="0">
                <a:solidFill>
                  <a:srgbClr val="1F2328"/>
                </a:solidFill>
                <a:effectLst/>
                <a:latin typeface="-apple-system"/>
              </a:rPr>
              <a:t>Separating the target variable (</a:t>
            </a:r>
            <a:r>
              <a:rPr lang="en-US" b="0" i="0" dirty="0" err="1">
                <a:solidFill>
                  <a:srgbClr val="1F2328"/>
                </a:solidFill>
                <a:effectLst/>
                <a:latin typeface="-apple-system"/>
              </a:rPr>
              <a:t>SalePrice</a:t>
            </a:r>
            <a:r>
              <a:rPr lang="en-US" b="0" i="0" dirty="0">
                <a:solidFill>
                  <a:srgbClr val="1F2328"/>
                </a:solidFill>
                <a:effectLst/>
                <a:latin typeface="-apple-system"/>
              </a:rPr>
              <a:t>) from the features (X).</a:t>
            </a:r>
          </a:p>
          <a:p>
            <a:pPr algn="l">
              <a:buFont typeface="Arial" panose="020B0604020202020204" pitchFamily="34" charset="0"/>
              <a:buChar char="•"/>
            </a:pPr>
            <a:r>
              <a:rPr lang="en-US" b="0" i="0" dirty="0">
                <a:solidFill>
                  <a:srgbClr val="1F2328"/>
                </a:solidFill>
                <a:effectLst/>
                <a:latin typeface="-apple-system"/>
              </a:rPr>
              <a:t>Scaling the numerical features using </a:t>
            </a:r>
            <a:r>
              <a:rPr lang="en-US" b="0" i="0" dirty="0" err="1">
                <a:solidFill>
                  <a:srgbClr val="1F2328"/>
                </a:solidFill>
                <a:effectLst/>
                <a:latin typeface="-apple-system"/>
              </a:rPr>
              <a:t>StandardScaler</a:t>
            </a:r>
            <a:r>
              <a:rPr lang="en-US" b="0" i="0" dirty="0">
                <a:solidFill>
                  <a:srgbClr val="1F2328"/>
                </a:solidFill>
                <a:effectLst/>
                <a:latin typeface="-apple-system"/>
              </a:rPr>
              <a:t>.</a:t>
            </a:r>
          </a:p>
          <a:p>
            <a:pPr algn="l">
              <a:buFont typeface="Arial" panose="020B0604020202020204" pitchFamily="34" charset="0"/>
              <a:buChar char="•"/>
            </a:pPr>
            <a:r>
              <a:rPr lang="en-US" b="0" i="0" dirty="0">
                <a:solidFill>
                  <a:srgbClr val="1F2328"/>
                </a:solidFill>
                <a:effectLst/>
                <a:latin typeface="-apple-system"/>
              </a:rPr>
              <a:t>One-hot encoding the categorical features.</a:t>
            </a:r>
          </a:p>
          <a:p>
            <a:pPr algn="l">
              <a:buFont typeface="Arial" panose="020B0604020202020204" pitchFamily="34" charset="0"/>
              <a:buChar char="•"/>
            </a:pPr>
            <a:r>
              <a:rPr lang="en-US" b="0" i="0" dirty="0">
                <a:solidFill>
                  <a:srgbClr val="1F2328"/>
                </a:solidFill>
                <a:effectLst/>
                <a:latin typeface="-apple-system"/>
              </a:rPr>
              <a:t>Training a Random Forest Regressor model on the preprocessed data.</a:t>
            </a:r>
          </a:p>
          <a:p>
            <a:pPr algn="l">
              <a:buFont typeface="Arial" panose="020B0604020202020204" pitchFamily="34" charset="0"/>
              <a:buChar char="•"/>
            </a:pPr>
            <a:r>
              <a:rPr lang="en-US" b="0" i="0" dirty="0">
                <a:solidFill>
                  <a:srgbClr val="1F2328"/>
                </a:solidFill>
                <a:effectLst/>
                <a:latin typeface="-apple-system"/>
              </a:rPr>
              <a:t>Using the trained model to select relevant features based on their importance scores.</a:t>
            </a:r>
          </a:p>
          <a:p>
            <a:pPr algn="l">
              <a:buFont typeface="Arial" panose="020B0604020202020204" pitchFamily="34" charset="0"/>
              <a:buChar char="•"/>
            </a:pPr>
            <a:r>
              <a:rPr lang="en-US" b="0" i="0" dirty="0">
                <a:solidFill>
                  <a:srgbClr val="1F2328"/>
                </a:solidFill>
                <a:effectLst/>
                <a:latin typeface="-apple-system"/>
              </a:rPr>
              <a:t>Filtering out less important features and storing the selected features in a </a:t>
            </a:r>
            <a:r>
              <a:rPr lang="en-US" b="0" i="0" dirty="0" err="1">
                <a:solidFill>
                  <a:srgbClr val="1F2328"/>
                </a:solidFill>
                <a:effectLst/>
                <a:latin typeface="-apple-system"/>
              </a:rPr>
              <a:t>DataFrame</a:t>
            </a:r>
            <a:r>
              <a:rPr lang="en-US" b="0" i="0" dirty="0">
                <a:solidFill>
                  <a:srgbClr val="1F2328"/>
                </a:solidFill>
                <a:effectLst/>
                <a:latin typeface="-apple-system"/>
              </a:rPr>
              <a:t>.</a:t>
            </a:r>
          </a:p>
          <a:p>
            <a:endParaRPr lang="en-CA" dirty="0"/>
          </a:p>
        </p:txBody>
      </p:sp>
      <p:sp>
        <p:nvSpPr>
          <p:cNvPr id="4" name="Slide Number Placeholder 3"/>
          <p:cNvSpPr>
            <a:spLocks noGrp="1"/>
          </p:cNvSpPr>
          <p:nvPr>
            <p:ph type="sldNum" sz="quarter" idx="5"/>
          </p:nvPr>
        </p:nvSpPr>
        <p:spPr/>
        <p:txBody>
          <a:bodyPr/>
          <a:lstStyle/>
          <a:p>
            <a:fld id="{B9C3125F-744D-4D49-A387-0FA7B990F43A}" type="slidenum">
              <a:rPr lang="en-CA" smtClean="0"/>
              <a:t>18</a:t>
            </a:fld>
            <a:endParaRPr lang="en-CA"/>
          </a:p>
        </p:txBody>
      </p:sp>
    </p:spTree>
    <p:extLst>
      <p:ext uri="{BB962C8B-B14F-4D97-AF65-F5344CB8AC3E}">
        <p14:creationId xmlns:p14="http://schemas.microsoft.com/office/powerpoint/2010/main" val="687205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 You're loading the preprocessed data from the CSV file.</a:t>
            </a:r>
          </a:p>
          <a:p>
            <a:pPr algn="l">
              <a:buFont typeface="Arial" panose="020B0604020202020204" pitchFamily="34" charset="0"/>
              <a:buChar char="•"/>
            </a:pPr>
            <a:r>
              <a:rPr lang="en-US" b="0" i="0" dirty="0">
                <a:solidFill>
                  <a:srgbClr val="1F2328"/>
                </a:solidFill>
                <a:effectLst/>
                <a:latin typeface="-apple-system"/>
              </a:rPr>
              <a:t>Separating the target variable (</a:t>
            </a:r>
            <a:r>
              <a:rPr lang="en-US" b="0" i="0" dirty="0" err="1">
                <a:solidFill>
                  <a:srgbClr val="1F2328"/>
                </a:solidFill>
                <a:effectLst/>
                <a:latin typeface="-apple-system"/>
              </a:rPr>
              <a:t>SalePrice</a:t>
            </a:r>
            <a:r>
              <a:rPr lang="en-US" b="0" i="0" dirty="0">
                <a:solidFill>
                  <a:srgbClr val="1F2328"/>
                </a:solidFill>
                <a:effectLst/>
                <a:latin typeface="-apple-system"/>
              </a:rPr>
              <a:t>) from the features (X).</a:t>
            </a:r>
          </a:p>
          <a:p>
            <a:pPr algn="l">
              <a:buFont typeface="Arial" panose="020B0604020202020204" pitchFamily="34" charset="0"/>
              <a:buChar char="•"/>
            </a:pPr>
            <a:r>
              <a:rPr lang="en-US" b="0" i="0" dirty="0">
                <a:solidFill>
                  <a:srgbClr val="1F2328"/>
                </a:solidFill>
                <a:effectLst/>
                <a:latin typeface="-apple-system"/>
              </a:rPr>
              <a:t>Scaling the numerical features using </a:t>
            </a:r>
            <a:r>
              <a:rPr lang="en-US" b="0" i="0" dirty="0" err="1">
                <a:solidFill>
                  <a:srgbClr val="1F2328"/>
                </a:solidFill>
                <a:effectLst/>
                <a:latin typeface="-apple-system"/>
              </a:rPr>
              <a:t>StandardScaler</a:t>
            </a:r>
            <a:r>
              <a:rPr lang="en-US" b="0" i="0" dirty="0">
                <a:solidFill>
                  <a:srgbClr val="1F2328"/>
                </a:solidFill>
                <a:effectLst/>
                <a:latin typeface="-apple-system"/>
              </a:rPr>
              <a:t>.</a:t>
            </a:r>
          </a:p>
          <a:p>
            <a:pPr algn="l">
              <a:buFont typeface="Arial" panose="020B0604020202020204" pitchFamily="34" charset="0"/>
              <a:buChar char="•"/>
            </a:pPr>
            <a:r>
              <a:rPr lang="en-US" b="0" i="0" dirty="0">
                <a:solidFill>
                  <a:srgbClr val="1F2328"/>
                </a:solidFill>
                <a:effectLst/>
                <a:latin typeface="-apple-system"/>
              </a:rPr>
              <a:t>One-hot encoding the categorical features.</a:t>
            </a:r>
          </a:p>
          <a:p>
            <a:pPr algn="l">
              <a:buFont typeface="Arial" panose="020B0604020202020204" pitchFamily="34" charset="0"/>
              <a:buChar char="•"/>
            </a:pPr>
            <a:r>
              <a:rPr lang="en-US" b="0" i="0" dirty="0">
                <a:solidFill>
                  <a:srgbClr val="1F2328"/>
                </a:solidFill>
                <a:effectLst/>
                <a:latin typeface="-apple-system"/>
              </a:rPr>
              <a:t>Training a Random Forest Regressor model on the preprocessed data.</a:t>
            </a:r>
          </a:p>
          <a:p>
            <a:pPr algn="l">
              <a:buFont typeface="Arial" panose="020B0604020202020204" pitchFamily="34" charset="0"/>
              <a:buChar char="•"/>
            </a:pPr>
            <a:r>
              <a:rPr lang="en-US" b="0" i="0" dirty="0">
                <a:solidFill>
                  <a:srgbClr val="1F2328"/>
                </a:solidFill>
                <a:effectLst/>
                <a:latin typeface="-apple-system"/>
              </a:rPr>
              <a:t>Using the trained model to select relevant features based on their importance scores.</a:t>
            </a:r>
          </a:p>
          <a:p>
            <a:pPr algn="l">
              <a:buFont typeface="Arial" panose="020B0604020202020204" pitchFamily="34" charset="0"/>
              <a:buChar char="•"/>
            </a:pPr>
            <a:r>
              <a:rPr lang="en-US" b="0" i="0" dirty="0">
                <a:solidFill>
                  <a:srgbClr val="1F2328"/>
                </a:solidFill>
                <a:effectLst/>
                <a:latin typeface="-apple-system"/>
              </a:rPr>
              <a:t>Filtering out less important features and storing the selected features in a </a:t>
            </a:r>
            <a:r>
              <a:rPr lang="en-US" b="0" i="0" dirty="0" err="1">
                <a:solidFill>
                  <a:srgbClr val="1F2328"/>
                </a:solidFill>
                <a:effectLst/>
                <a:latin typeface="-apple-system"/>
              </a:rPr>
              <a:t>DataFrame</a:t>
            </a:r>
            <a:r>
              <a:rPr lang="en-US" b="0" i="0" dirty="0">
                <a:solidFill>
                  <a:srgbClr val="1F2328"/>
                </a:solidFill>
                <a:effectLst/>
                <a:latin typeface="-apple-system"/>
              </a:rPr>
              <a:t>.</a:t>
            </a:r>
          </a:p>
          <a:p>
            <a:endParaRPr lang="en-CA" dirty="0"/>
          </a:p>
        </p:txBody>
      </p:sp>
      <p:sp>
        <p:nvSpPr>
          <p:cNvPr id="4" name="Slide Number Placeholder 3"/>
          <p:cNvSpPr>
            <a:spLocks noGrp="1"/>
          </p:cNvSpPr>
          <p:nvPr>
            <p:ph type="sldNum" sz="quarter" idx="5"/>
          </p:nvPr>
        </p:nvSpPr>
        <p:spPr/>
        <p:txBody>
          <a:bodyPr/>
          <a:lstStyle/>
          <a:p>
            <a:fld id="{B9C3125F-744D-4D49-A387-0FA7B990F43A}" type="slidenum">
              <a:rPr lang="en-CA" smtClean="0"/>
              <a:t>19</a:t>
            </a:fld>
            <a:endParaRPr lang="en-CA"/>
          </a:p>
        </p:txBody>
      </p:sp>
    </p:spTree>
    <p:extLst>
      <p:ext uri="{BB962C8B-B14F-4D97-AF65-F5344CB8AC3E}">
        <p14:creationId xmlns:p14="http://schemas.microsoft.com/office/powerpoint/2010/main" val="3409029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After applying a linear regression model to the data, the results indicated limitations in capturing the complex patterns inherent in the dataset. </a:t>
            </a:r>
          </a:p>
          <a:p>
            <a:r>
              <a:rPr lang="en-US" b="0" i="0" dirty="0">
                <a:solidFill>
                  <a:srgbClr val="1F2328"/>
                </a:solidFill>
                <a:effectLst/>
                <a:latin typeface="-apple-system"/>
              </a:rPr>
              <a:t>Recognizing the need for a more sophisticated approach, I transitioned to employing neural network models. </a:t>
            </a:r>
          </a:p>
          <a:p>
            <a:r>
              <a:rPr lang="en-US" b="0" i="0" dirty="0">
                <a:solidFill>
                  <a:srgbClr val="1F2328"/>
                </a:solidFill>
                <a:effectLst/>
                <a:latin typeface="-apple-system"/>
              </a:rPr>
              <a:t>Unlike linear regression, neural networks leverage hidden layers to extract intricate patterns and relationships within the data.</a:t>
            </a:r>
          </a:p>
          <a:p>
            <a:r>
              <a:rPr lang="en-US" b="0" i="0" dirty="0">
                <a:solidFill>
                  <a:srgbClr val="1F2328"/>
                </a:solidFill>
                <a:effectLst/>
                <a:latin typeface="-apple-system"/>
              </a:rPr>
              <a:t>This capability allows neural networks to deliver superior predictive performance by mimicking the learning process observed in human cognition.</a:t>
            </a:r>
            <a:endParaRPr lang="en-CA" dirty="0"/>
          </a:p>
        </p:txBody>
      </p:sp>
      <p:sp>
        <p:nvSpPr>
          <p:cNvPr id="4" name="Slide Number Placeholder 3"/>
          <p:cNvSpPr>
            <a:spLocks noGrp="1"/>
          </p:cNvSpPr>
          <p:nvPr>
            <p:ph type="sldNum" sz="quarter" idx="5"/>
          </p:nvPr>
        </p:nvSpPr>
        <p:spPr/>
        <p:txBody>
          <a:bodyPr/>
          <a:lstStyle/>
          <a:p>
            <a:fld id="{B9C3125F-744D-4D49-A387-0FA7B990F43A}" type="slidenum">
              <a:rPr lang="en-CA" smtClean="0"/>
              <a:t>20</a:t>
            </a:fld>
            <a:endParaRPr lang="en-CA"/>
          </a:p>
        </p:txBody>
      </p:sp>
    </p:spTree>
    <p:extLst>
      <p:ext uri="{BB962C8B-B14F-4D97-AF65-F5344CB8AC3E}">
        <p14:creationId xmlns:p14="http://schemas.microsoft.com/office/powerpoint/2010/main" val="4027832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F2328"/>
                </a:solidFill>
                <a:effectLst/>
                <a:latin typeface="-apple-system"/>
              </a:rPr>
              <a:t>Target variable(s) for the model:</a:t>
            </a:r>
            <a:r>
              <a:rPr lang="en-US" b="0" i="0" dirty="0">
                <a:solidFill>
                  <a:srgbClr val="1F2328"/>
                </a:solidFill>
                <a:effectLst/>
                <a:latin typeface="-apple-system"/>
              </a:rPr>
              <a:t> The model aims to predict the </a:t>
            </a:r>
            <a:r>
              <a:rPr lang="en-US" b="0" i="0" dirty="0" err="1">
                <a:solidFill>
                  <a:srgbClr val="1F2328"/>
                </a:solidFill>
                <a:effectLst/>
                <a:latin typeface="-apple-system"/>
              </a:rPr>
              <a:t>SalePrice</a:t>
            </a:r>
            <a:r>
              <a:rPr lang="en-US" b="0" i="0" dirty="0">
                <a:solidFill>
                  <a:srgbClr val="1F2328"/>
                </a:solidFill>
                <a:effectLst/>
                <a:latin typeface="-apple-system"/>
              </a:rPr>
              <a:t> variable.</a:t>
            </a:r>
          </a:p>
          <a:p>
            <a:pPr algn="l"/>
            <a:r>
              <a:rPr lang="en-US" b="1" i="0" dirty="0">
                <a:solidFill>
                  <a:srgbClr val="1F2328"/>
                </a:solidFill>
                <a:effectLst/>
                <a:latin typeface="-apple-system"/>
              </a:rPr>
              <a:t>Feature variable(s) for the model:</a:t>
            </a:r>
            <a:r>
              <a:rPr lang="en-US" b="0" i="0" dirty="0">
                <a:solidFill>
                  <a:srgbClr val="1F2328"/>
                </a:solidFill>
                <a:effectLst/>
                <a:latin typeface="-apple-system"/>
              </a:rPr>
              <a:t> The model incorporates various feature variables such as </a:t>
            </a:r>
            <a:r>
              <a:rPr lang="en-US" b="0" i="0" dirty="0" err="1">
                <a:solidFill>
                  <a:srgbClr val="1F2328"/>
                </a:solidFill>
                <a:effectLst/>
                <a:latin typeface="-apple-system"/>
              </a:rPr>
              <a:t>MSSubClass</a:t>
            </a:r>
            <a:r>
              <a:rPr lang="en-US" b="0" i="0" dirty="0">
                <a:solidFill>
                  <a:srgbClr val="1F2328"/>
                </a:solidFill>
                <a:effectLst/>
                <a:latin typeface="-apple-system"/>
              </a:rPr>
              <a:t>, </a:t>
            </a:r>
            <a:r>
              <a:rPr lang="en-US" b="0" i="0" dirty="0" err="1">
                <a:solidFill>
                  <a:srgbClr val="1F2328"/>
                </a:solidFill>
                <a:effectLst/>
                <a:latin typeface="-apple-system"/>
              </a:rPr>
              <a:t>MSZoning</a:t>
            </a:r>
            <a:r>
              <a:rPr lang="en-US" b="0" i="0" dirty="0">
                <a:solidFill>
                  <a:srgbClr val="1F2328"/>
                </a:solidFill>
                <a:effectLst/>
                <a:latin typeface="-apple-system"/>
              </a:rPr>
              <a:t>, </a:t>
            </a:r>
            <a:r>
              <a:rPr lang="en-US" b="0" i="0" dirty="0" err="1">
                <a:solidFill>
                  <a:srgbClr val="1F2328"/>
                </a:solidFill>
                <a:effectLst/>
                <a:latin typeface="-apple-system"/>
              </a:rPr>
              <a:t>LotFrontage</a:t>
            </a:r>
            <a:r>
              <a:rPr lang="en-US" b="0" i="0" dirty="0">
                <a:solidFill>
                  <a:srgbClr val="1F2328"/>
                </a:solidFill>
                <a:effectLst/>
                <a:latin typeface="-apple-system"/>
              </a:rPr>
              <a:t>, </a:t>
            </a:r>
            <a:r>
              <a:rPr lang="en-US" b="0" i="0" dirty="0" err="1">
                <a:solidFill>
                  <a:srgbClr val="1F2328"/>
                </a:solidFill>
                <a:effectLst/>
                <a:latin typeface="-apple-system"/>
              </a:rPr>
              <a:t>LotArea</a:t>
            </a:r>
            <a:r>
              <a:rPr lang="en-US" b="0" i="0" dirty="0">
                <a:solidFill>
                  <a:srgbClr val="1F2328"/>
                </a:solidFill>
                <a:effectLst/>
                <a:latin typeface="-apple-system"/>
              </a:rPr>
              <a:t>, Neighborhood, </a:t>
            </a:r>
            <a:r>
              <a:rPr lang="en-US" b="0" i="0" dirty="0" err="1">
                <a:solidFill>
                  <a:srgbClr val="1F2328"/>
                </a:solidFill>
                <a:effectLst/>
                <a:latin typeface="-apple-system"/>
              </a:rPr>
              <a:t>HouseStyle</a:t>
            </a:r>
            <a:r>
              <a:rPr lang="en-US" b="0" i="0" dirty="0">
                <a:solidFill>
                  <a:srgbClr val="1F2328"/>
                </a:solidFill>
                <a:effectLst/>
                <a:latin typeface="-apple-system"/>
              </a:rPr>
              <a:t>, </a:t>
            </a:r>
            <a:r>
              <a:rPr lang="en-US" b="0" i="0" dirty="0" err="1">
                <a:solidFill>
                  <a:srgbClr val="1F2328"/>
                </a:solidFill>
                <a:effectLst/>
                <a:latin typeface="-apple-system"/>
              </a:rPr>
              <a:t>OverallQual</a:t>
            </a:r>
            <a:r>
              <a:rPr lang="en-US" b="0" i="0" dirty="0">
                <a:solidFill>
                  <a:srgbClr val="1F2328"/>
                </a:solidFill>
                <a:effectLst/>
                <a:latin typeface="-apple-system"/>
              </a:rPr>
              <a:t>, </a:t>
            </a:r>
            <a:r>
              <a:rPr lang="en-US" b="0" i="0" dirty="0" err="1">
                <a:solidFill>
                  <a:srgbClr val="1F2328"/>
                </a:solidFill>
                <a:effectLst/>
                <a:latin typeface="-apple-system"/>
              </a:rPr>
              <a:t>OverallCond</a:t>
            </a:r>
            <a:r>
              <a:rPr lang="en-US" b="0" i="0" dirty="0">
                <a:solidFill>
                  <a:srgbClr val="1F2328"/>
                </a:solidFill>
                <a:effectLst/>
                <a:latin typeface="-apple-system"/>
              </a:rPr>
              <a:t>, </a:t>
            </a:r>
            <a:r>
              <a:rPr lang="en-US" b="0" i="0" dirty="0" err="1">
                <a:solidFill>
                  <a:srgbClr val="1F2328"/>
                </a:solidFill>
                <a:effectLst/>
                <a:latin typeface="-apple-system"/>
              </a:rPr>
              <a:t>MasVnrType</a:t>
            </a:r>
            <a:r>
              <a:rPr lang="en-US" b="0" i="0" dirty="0">
                <a:solidFill>
                  <a:srgbClr val="1F2328"/>
                </a:solidFill>
                <a:effectLst/>
                <a:latin typeface="-apple-system"/>
              </a:rPr>
              <a:t>, </a:t>
            </a:r>
            <a:r>
              <a:rPr lang="en-US" b="0" i="0" dirty="0" err="1">
                <a:solidFill>
                  <a:srgbClr val="1F2328"/>
                </a:solidFill>
                <a:effectLst/>
                <a:latin typeface="-apple-system"/>
              </a:rPr>
              <a:t>MasVnrArea</a:t>
            </a:r>
            <a:r>
              <a:rPr lang="en-US" b="0" i="0" dirty="0">
                <a:solidFill>
                  <a:srgbClr val="1F2328"/>
                </a:solidFill>
                <a:effectLst/>
                <a:latin typeface="-apple-system"/>
              </a:rPr>
              <a:t>, </a:t>
            </a:r>
            <a:r>
              <a:rPr lang="en-US" b="0" i="0" dirty="0" err="1">
                <a:solidFill>
                  <a:srgbClr val="1F2328"/>
                </a:solidFill>
                <a:effectLst/>
                <a:latin typeface="-apple-system"/>
              </a:rPr>
              <a:t>ExterQual</a:t>
            </a:r>
            <a:r>
              <a:rPr lang="en-US" b="0" i="0" dirty="0">
                <a:solidFill>
                  <a:srgbClr val="1F2328"/>
                </a:solidFill>
                <a:effectLst/>
                <a:latin typeface="-apple-system"/>
              </a:rPr>
              <a:t>, </a:t>
            </a:r>
            <a:r>
              <a:rPr lang="en-US" b="0" i="0" dirty="0" err="1">
                <a:solidFill>
                  <a:srgbClr val="1F2328"/>
                </a:solidFill>
                <a:effectLst/>
                <a:latin typeface="-apple-system"/>
              </a:rPr>
              <a:t>BsmtQual</a:t>
            </a:r>
            <a:r>
              <a:rPr lang="en-US" b="0" i="0" dirty="0">
                <a:solidFill>
                  <a:srgbClr val="1F2328"/>
                </a:solidFill>
                <a:effectLst/>
                <a:latin typeface="-apple-system"/>
              </a:rPr>
              <a:t>, </a:t>
            </a:r>
            <a:r>
              <a:rPr lang="en-US" b="0" i="0" dirty="0" err="1">
                <a:solidFill>
                  <a:srgbClr val="1F2328"/>
                </a:solidFill>
                <a:effectLst/>
                <a:latin typeface="-apple-system"/>
              </a:rPr>
              <a:t>TotalBsmtSF</a:t>
            </a:r>
            <a:r>
              <a:rPr lang="en-US" b="0" i="0" dirty="0">
                <a:solidFill>
                  <a:srgbClr val="1F2328"/>
                </a:solidFill>
                <a:effectLst/>
                <a:latin typeface="-apple-system"/>
              </a:rPr>
              <a:t>, Fireplaces, and others.</a:t>
            </a:r>
          </a:p>
          <a:p>
            <a:pPr algn="l"/>
            <a:r>
              <a:rPr lang="en-US" b="1" i="0" dirty="0">
                <a:solidFill>
                  <a:srgbClr val="1F2328"/>
                </a:solidFill>
                <a:effectLst/>
                <a:latin typeface="-apple-system"/>
              </a:rPr>
              <a:t>Variable(s) removed from the input data:</a:t>
            </a:r>
            <a:r>
              <a:rPr lang="en-US" b="0" i="0" dirty="0">
                <a:solidFill>
                  <a:srgbClr val="1F2328"/>
                </a:solidFill>
                <a:effectLst/>
                <a:latin typeface="-apple-system"/>
              </a:rPr>
              <a:t> The Id column was removed from the input data as it serves as an identification column and does not contribute as a feature or target.</a:t>
            </a:r>
          </a:p>
          <a:p>
            <a:endParaRPr lang="en-CA" dirty="0"/>
          </a:p>
          <a:p>
            <a:pPr algn="l"/>
            <a:r>
              <a:rPr lang="en-US" b="1" i="0" dirty="0">
                <a:solidFill>
                  <a:srgbClr val="1F2328"/>
                </a:solidFill>
                <a:effectLst/>
                <a:latin typeface="-apple-system"/>
              </a:rPr>
              <a:t>Target variable(s) for the model:</a:t>
            </a:r>
            <a:r>
              <a:rPr lang="en-US" b="0" i="0" dirty="0">
                <a:solidFill>
                  <a:srgbClr val="1F2328"/>
                </a:solidFill>
                <a:effectLst/>
                <a:latin typeface="-apple-system"/>
              </a:rPr>
              <a:t> The model aims to predict the </a:t>
            </a:r>
            <a:r>
              <a:rPr lang="en-US" b="0" i="0" dirty="0" err="1">
                <a:solidFill>
                  <a:srgbClr val="1F2328"/>
                </a:solidFill>
                <a:effectLst/>
                <a:latin typeface="-apple-system"/>
              </a:rPr>
              <a:t>SalePrice</a:t>
            </a:r>
            <a:r>
              <a:rPr lang="en-US" b="0" i="0" dirty="0">
                <a:solidFill>
                  <a:srgbClr val="1F2328"/>
                </a:solidFill>
                <a:effectLst/>
                <a:latin typeface="-apple-system"/>
              </a:rPr>
              <a:t> variable.</a:t>
            </a:r>
          </a:p>
          <a:p>
            <a:pPr algn="l"/>
            <a:r>
              <a:rPr lang="en-US" b="1" i="0" dirty="0">
                <a:solidFill>
                  <a:srgbClr val="1F2328"/>
                </a:solidFill>
                <a:effectLst/>
                <a:latin typeface="-apple-system"/>
              </a:rPr>
              <a:t>Feature variable(s) for the model:</a:t>
            </a:r>
            <a:r>
              <a:rPr lang="en-US" b="0" i="0" dirty="0">
                <a:solidFill>
                  <a:srgbClr val="1F2328"/>
                </a:solidFill>
                <a:effectLst/>
                <a:latin typeface="-apple-system"/>
              </a:rPr>
              <a:t> The model incorporates various different features compared to the initial data. These features are specific to the model includes variables like </a:t>
            </a:r>
            <a:r>
              <a:rPr lang="en-US" b="0" i="0" dirty="0" err="1">
                <a:solidFill>
                  <a:srgbClr val="1F2328"/>
                </a:solidFill>
                <a:effectLst/>
                <a:latin typeface="-apple-system"/>
              </a:rPr>
              <a:t>GarageCars</a:t>
            </a:r>
            <a:r>
              <a:rPr lang="en-US" b="0" i="0" dirty="0">
                <a:solidFill>
                  <a:srgbClr val="1F2328"/>
                </a:solidFill>
                <a:effectLst/>
                <a:latin typeface="-apple-system"/>
              </a:rPr>
              <a:t>, 2ndFlrSF, 1stFlrSF, </a:t>
            </a:r>
            <a:r>
              <a:rPr lang="en-US" b="0" i="0" dirty="0" err="1">
                <a:solidFill>
                  <a:srgbClr val="1F2328"/>
                </a:solidFill>
                <a:effectLst/>
                <a:latin typeface="-apple-system"/>
              </a:rPr>
              <a:t>YearBuilt</a:t>
            </a:r>
            <a:r>
              <a:rPr lang="en-US" b="0" i="0" dirty="0">
                <a:solidFill>
                  <a:srgbClr val="1F2328"/>
                </a:solidFill>
                <a:effectLst/>
                <a:latin typeface="-apple-system"/>
              </a:rPr>
              <a:t>, </a:t>
            </a:r>
            <a:r>
              <a:rPr lang="en-US" b="0" i="0" dirty="0" err="1">
                <a:solidFill>
                  <a:srgbClr val="1F2328"/>
                </a:solidFill>
                <a:effectLst/>
                <a:latin typeface="-apple-system"/>
              </a:rPr>
              <a:t>FullBath</a:t>
            </a:r>
            <a:r>
              <a:rPr lang="en-US" b="0" i="0" dirty="0">
                <a:solidFill>
                  <a:srgbClr val="1F2328"/>
                </a:solidFill>
                <a:effectLst/>
                <a:latin typeface="-apple-system"/>
              </a:rPr>
              <a:t>, BsmtFinSF1, </a:t>
            </a:r>
            <a:r>
              <a:rPr lang="en-US" b="0" i="0" dirty="0" err="1">
                <a:solidFill>
                  <a:srgbClr val="1F2328"/>
                </a:solidFill>
                <a:effectLst/>
                <a:latin typeface="-apple-system"/>
              </a:rPr>
              <a:t>OverallQual_Other</a:t>
            </a:r>
            <a:r>
              <a:rPr lang="en-US" b="0" i="0" dirty="0">
                <a:solidFill>
                  <a:srgbClr val="1F2328"/>
                </a:solidFill>
                <a:effectLst/>
                <a:latin typeface="-apple-system"/>
              </a:rPr>
              <a:t>, </a:t>
            </a:r>
            <a:r>
              <a:rPr lang="en-US" b="0" i="0" dirty="0" err="1">
                <a:solidFill>
                  <a:srgbClr val="1F2328"/>
                </a:solidFill>
                <a:effectLst/>
                <a:latin typeface="-apple-system"/>
              </a:rPr>
              <a:t>GarageArea</a:t>
            </a:r>
            <a:r>
              <a:rPr lang="en-US" b="0" i="0" dirty="0">
                <a:solidFill>
                  <a:srgbClr val="1F2328"/>
                </a:solidFill>
                <a:effectLst/>
                <a:latin typeface="-apple-system"/>
              </a:rPr>
              <a:t>, </a:t>
            </a:r>
            <a:r>
              <a:rPr lang="en-US" b="0" i="0" dirty="0" err="1">
                <a:solidFill>
                  <a:srgbClr val="1F2328"/>
                </a:solidFill>
                <a:effectLst/>
                <a:latin typeface="-apple-system"/>
              </a:rPr>
              <a:t>YearRemodAdd</a:t>
            </a:r>
            <a:r>
              <a:rPr lang="en-US" b="0" i="0" dirty="0">
                <a:solidFill>
                  <a:srgbClr val="1F2328"/>
                </a:solidFill>
                <a:effectLst/>
                <a:latin typeface="-apple-system"/>
              </a:rPr>
              <a:t>, and </a:t>
            </a:r>
            <a:r>
              <a:rPr lang="en-US" b="0" i="0" dirty="0" err="1">
                <a:solidFill>
                  <a:srgbClr val="1F2328"/>
                </a:solidFill>
                <a:effectLst/>
                <a:latin typeface="-apple-system"/>
              </a:rPr>
              <a:t>TotRmsAbvGrd</a:t>
            </a:r>
            <a:r>
              <a:rPr lang="en-US" b="0" i="0" dirty="0">
                <a:solidFill>
                  <a:srgbClr val="1F2328"/>
                </a:solidFill>
                <a:effectLst/>
                <a:latin typeface="-apple-system"/>
              </a:rPr>
              <a:t>, which are not present in the </a:t>
            </a:r>
            <a:r>
              <a:rPr lang="en-US" b="0" i="0" dirty="0" err="1">
                <a:solidFill>
                  <a:srgbClr val="1F2328"/>
                </a:solidFill>
                <a:effectLst/>
                <a:latin typeface="-apple-system"/>
              </a:rPr>
              <a:t>inital</a:t>
            </a:r>
            <a:r>
              <a:rPr lang="en-US" b="0" i="0" dirty="0">
                <a:solidFill>
                  <a:srgbClr val="1F2328"/>
                </a:solidFill>
                <a:effectLst/>
                <a:latin typeface="-apple-system"/>
              </a:rPr>
              <a:t> data. Additionally, there are some common features like </a:t>
            </a:r>
            <a:r>
              <a:rPr lang="en-US" b="0" i="0" dirty="0" err="1">
                <a:solidFill>
                  <a:srgbClr val="1F2328"/>
                </a:solidFill>
                <a:effectLst/>
                <a:latin typeface="-apple-system"/>
              </a:rPr>
              <a:t>LotArea</a:t>
            </a:r>
            <a:r>
              <a:rPr lang="en-US" b="0" i="0" dirty="0">
                <a:solidFill>
                  <a:srgbClr val="1F2328"/>
                </a:solidFill>
                <a:effectLst/>
                <a:latin typeface="-apple-system"/>
              </a:rPr>
              <a:t> and Fireplaces present in both data.</a:t>
            </a:r>
          </a:p>
          <a:p>
            <a:pPr algn="l"/>
            <a:r>
              <a:rPr lang="en-US" b="1" i="0" dirty="0">
                <a:solidFill>
                  <a:srgbClr val="1F2328"/>
                </a:solidFill>
                <a:effectLst/>
                <a:latin typeface="-apple-system"/>
              </a:rPr>
              <a:t>Variable(s) removed from the input data:</a:t>
            </a:r>
            <a:r>
              <a:rPr lang="en-US" b="0" i="0" dirty="0">
                <a:solidFill>
                  <a:srgbClr val="1F2328"/>
                </a:solidFill>
                <a:effectLst/>
                <a:latin typeface="-apple-system"/>
              </a:rPr>
              <a:t> The Id column was removed from the input data as it serves as an identification column and does not contribute as a feature or target.</a:t>
            </a:r>
          </a:p>
          <a:p>
            <a:endParaRPr lang="en-CA" dirty="0"/>
          </a:p>
        </p:txBody>
      </p:sp>
      <p:sp>
        <p:nvSpPr>
          <p:cNvPr id="4" name="Slide Number Placeholder 3"/>
          <p:cNvSpPr>
            <a:spLocks noGrp="1"/>
          </p:cNvSpPr>
          <p:nvPr>
            <p:ph type="sldNum" sz="quarter" idx="5"/>
          </p:nvPr>
        </p:nvSpPr>
        <p:spPr/>
        <p:txBody>
          <a:bodyPr/>
          <a:lstStyle/>
          <a:p>
            <a:fld id="{B9C3125F-744D-4D49-A387-0FA7B990F43A}" type="slidenum">
              <a:rPr lang="en-CA" smtClean="0"/>
              <a:t>21</a:t>
            </a:fld>
            <a:endParaRPr lang="en-CA"/>
          </a:p>
        </p:txBody>
      </p:sp>
    </p:spTree>
    <p:extLst>
      <p:ext uri="{BB962C8B-B14F-4D97-AF65-F5344CB8AC3E}">
        <p14:creationId xmlns:p14="http://schemas.microsoft.com/office/powerpoint/2010/main" val="2294068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Change in data </a:t>
            </a:r>
          </a:p>
          <a:p>
            <a:r>
              <a:rPr lang="en-IN" dirty="0"/>
              <a:t>Number of neurons</a:t>
            </a:r>
          </a:p>
          <a:p>
            <a:r>
              <a:rPr lang="en-IN" dirty="0"/>
              <a:t>Layers</a:t>
            </a:r>
          </a:p>
          <a:p>
            <a:r>
              <a:rPr lang="en-IN" dirty="0"/>
              <a:t>Activation function</a:t>
            </a:r>
          </a:p>
          <a:p>
            <a:r>
              <a:rPr lang="en-IN" dirty="0"/>
              <a:t>Epochs</a:t>
            </a:r>
          </a:p>
          <a:p>
            <a:r>
              <a:rPr lang="en-IN" dirty="0"/>
              <a:t>Optimizing technique – randomized search</a:t>
            </a:r>
            <a:endParaRPr lang="en-CA" dirty="0"/>
          </a:p>
        </p:txBody>
      </p:sp>
      <p:sp>
        <p:nvSpPr>
          <p:cNvPr id="4" name="Slide Number Placeholder 3"/>
          <p:cNvSpPr>
            <a:spLocks noGrp="1"/>
          </p:cNvSpPr>
          <p:nvPr>
            <p:ph type="sldNum" sz="quarter" idx="5"/>
          </p:nvPr>
        </p:nvSpPr>
        <p:spPr/>
        <p:txBody>
          <a:bodyPr/>
          <a:lstStyle/>
          <a:p>
            <a:fld id="{B9C3125F-744D-4D49-A387-0FA7B990F43A}" type="slidenum">
              <a:rPr lang="en-CA" smtClean="0"/>
              <a:t>22</a:t>
            </a:fld>
            <a:endParaRPr lang="en-CA"/>
          </a:p>
        </p:txBody>
      </p:sp>
    </p:spTree>
    <p:extLst>
      <p:ext uri="{BB962C8B-B14F-4D97-AF65-F5344CB8AC3E}">
        <p14:creationId xmlns:p14="http://schemas.microsoft.com/office/powerpoint/2010/main" val="549312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The higher number of features but with missing values that lead to overfitting of the linear regression model.</a:t>
            </a:r>
            <a:br>
              <a:rPr lang="en-US" dirty="0"/>
            </a:br>
            <a:r>
              <a:rPr lang="en-US" b="0" i="0" dirty="0">
                <a:solidFill>
                  <a:srgbClr val="1D1C1D"/>
                </a:solidFill>
                <a:effectLst/>
                <a:latin typeface="Slack-Lato"/>
              </a:rPr>
              <a:t>The data is only from 1972 to 2010, no recent data available.</a:t>
            </a:r>
            <a:endParaRPr lang="en-CA" dirty="0"/>
          </a:p>
        </p:txBody>
      </p:sp>
      <p:sp>
        <p:nvSpPr>
          <p:cNvPr id="4" name="Slide Number Placeholder 3"/>
          <p:cNvSpPr>
            <a:spLocks noGrp="1"/>
          </p:cNvSpPr>
          <p:nvPr>
            <p:ph type="sldNum" sz="quarter" idx="5"/>
          </p:nvPr>
        </p:nvSpPr>
        <p:spPr/>
        <p:txBody>
          <a:bodyPr/>
          <a:lstStyle/>
          <a:p>
            <a:fld id="{B9C3125F-744D-4D49-A387-0FA7B990F43A}" type="slidenum">
              <a:rPr lang="en-CA" smtClean="0"/>
              <a:t>26</a:t>
            </a:fld>
            <a:endParaRPr lang="en-CA"/>
          </a:p>
        </p:txBody>
      </p:sp>
    </p:spTree>
    <p:extLst>
      <p:ext uri="{BB962C8B-B14F-4D97-AF65-F5344CB8AC3E}">
        <p14:creationId xmlns:p14="http://schemas.microsoft.com/office/powerpoint/2010/main" val="781207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After facing challenges with the linear regression and attempting to refine it with selected features from a random forest regressor, we decided to explore a neural network model using the original dataset.</a:t>
            </a:r>
            <a:br>
              <a:rPr lang="en-US" dirty="0"/>
            </a:br>
            <a:r>
              <a:rPr lang="en-US" b="0" i="0" dirty="0">
                <a:solidFill>
                  <a:srgbClr val="1D1C1D"/>
                </a:solidFill>
                <a:effectLst/>
                <a:latin typeface="Slack-Lato"/>
              </a:rPr>
              <a:t>Despite our efforts to optimize the neural network model, the Mean Squared Error (MSE) remained unsatisfactory.</a:t>
            </a:r>
            <a:br>
              <a:rPr lang="en-US" dirty="0"/>
            </a:br>
            <a:r>
              <a:rPr lang="en-US" b="0" i="0" dirty="0">
                <a:solidFill>
                  <a:srgbClr val="1D1C1D"/>
                </a:solidFill>
                <a:effectLst/>
                <a:latin typeface="Slack-Lato"/>
              </a:rPr>
              <a:t>However, upon integrating the selected features from the random forest regressor into the neural network architecture and further optimization, we managed to achieve a RMSE of 32800.50781 MSE of 20823.78516 with a loss of 1075873280.0.</a:t>
            </a:r>
            <a:endParaRPr lang="en-CA" dirty="0"/>
          </a:p>
        </p:txBody>
      </p:sp>
      <p:sp>
        <p:nvSpPr>
          <p:cNvPr id="4" name="Slide Number Placeholder 3"/>
          <p:cNvSpPr>
            <a:spLocks noGrp="1"/>
          </p:cNvSpPr>
          <p:nvPr>
            <p:ph type="sldNum" sz="quarter" idx="5"/>
          </p:nvPr>
        </p:nvSpPr>
        <p:spPr/>
        <p:txBody>
          <a:bodyPr/>
          <a:lstStyle/>
          <a:p>
            <a:fld id="{B9C3125F-744D-4D49-A387-0FA7B990F43A}" type="slidenum">
              <a:rPr lang="en-CA" smtClean="0"/>
              <a:t>27</a:t>
            </a:fld>
            <a:endParaRPr lang="en-CA"/>
          </a:p>
        </p:txBody>
      </p:sp>
    </p:spTree>
    <p:extLst>
      <p:ext uri="{BB962C8B-B14F-4D97-AF65-F5344CB8AC3E}">
        <p14:creationId xmlns:p14="http://schemas.microsoft.com/office/powerpoint/2010/main" val="1449010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81 Features, more than 1500 rows </a:t>
            </a:r>
          </a:p>
          <a:p>
            <a:r>
              <a:rPr lang="en-IN" dirty="0"/>
              <a:t>so, to predict the house price we used machine learning model.</a:t>
            </a:r>
            <a:endParaRPr lang="en-CA" dirty="0"/>
          </a:p>
        </p:txBody>
      </p:sp>
      <p:sp>
        <p:nvSpPr>
          <p:cNvPr id="4" name="Slide Number Placeholder 3"/>
          <p:cNvSpPr>
            <a:spLocks noGrp="1"/>
          </p:cNvSpPr>
          <p:nvPr>
            <p:ph type="sldNum" sz="quarter" idx="5"/>
          </p:nvPr>
        </p:nvSpPr>
        <p:spPr/>
        <p:txBody>
          <a:bodyPr/>
          <a:lstStyle/>
          <a:p>
            <a:fld id="{B9C3125F-744D-4D49-A387-0FA7B990F43A}" type="slidenum">
              <a:rPr lang="en-CA" smtClean="0"/>
              <a:t>5</a:t>
            </a:fld>
            <a:endParaRPr lang="en-CA"/>
          </a:p>
        </p:txBody>
      </p:sp>
    </p:spTree>
    <p:extLst>
      <p:ext uri="{BB962C8B-B14F-4D97-AF65-F5344CB8AC3E}">
        <p14:creationId xmlns:p14="http://schemas.microsoft.com/office/powerpoint/2010/main" val="1087495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apple-system"/>
              </a:rPr>
              <a:t>we decided to explore and analyze the data in two stages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pple-system"/>
            </a:endParaRPr>
          </a:p>
          <a:p>
            <a:endParaRPr lang="en-CA" dirty="0"/>
          </a:p>
        </p:txBody>
      </p:sp>
      <p:sp>
        <p:nvSpPr>
          <p:cNvPr id="4" name="Slide Number Placeholder 3"/>
          <p:cNvSpPr>
            <a:spLocks noGrp="1"/>
          </p:cNvSpPr>
          <p:nvPr>
            <p:ph type="sldNum" sz="quarter" idx="5"/>
          </p:nvPr>
        </p:nvSpPr>
        <p:spPr/>
        <p:txBody>
          <a:bodyPr/>
          <a:lstStyle/>
          <a:p>
            <a:fld id="{B9C3125F-744D-4D49-A387-0FA7B990F43A}" type="slidenum">
              <a:rPr lang="en-CA" smtClean="0"/>
              <a:t>6</a:t>
            </a:fld>
            <a:endParaRPr lang="en-CA"/>
          </a:p>
        </p:txBody>
      </p:sp>
    </p:spTree>
    <p:extLst>
      <p:ext uri="{BB962C8B-B14F-4D97-AF65-F5344CB8AC3E}">
        <p14:creationId xmlns:p14="http://schemas.microsoft.com/office/powerpoint/2010/main" val="650577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apple-system"/>
              </a:rPr>
              <a:t>we decided to explore and analyze the data in two stages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pple-system"/>
            </a:endParaRPr>
          </a:p>
          <a:p>
            <a:endParaRPr lang="en-CA" dirty="0"/>
          </a:p>
        </p:txBody>
      </p:sp>
      <p:sp>
        <p:nvSpPr>
          <p:cNvPr id="4" name="Slide Number Placeholder 3"/>
          <p:cNvSpPr>
            <a:spLocks noGrp="1"/>
          </p:cNvSpPr>
          <p:nvPr>
            <p:ph type="sldNum" sz="quarter" idx="5"/>
          </p:nvPr>
        </p:nvSpPr>
        <p:spPr/>
        <p:txBody>
          <a:bodyPr/>
          <a:lstStyle/>
          <a:p>
            <a:fld id="{B9C3125F-744D-4D49-A387-0FA7B990F43A}" type="slidenum">
              <a:rPr lang="en-CA" smtClean="0"/>
              <a:t>7</a:t>
            </a:fld>
            <a:endParaRPr lang="en-CA"/>
          </a:p>
        </p:txBody>
      </p:sp>
    </p:spTree>
    <p:extLst>
      <p:ext uri="{BB962C8B-B14F-4D97-AF65-F5344CB8AC3E}">
        <p14:creationId xmlns:p14="http://schemas.microsoft.com/office/powerpoint/2010/main" val="2420919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Various exploratory data analysis tasks are conducted to understand the distribution and relationships of different features with the target variable (</a:t>
            </a:r>
            <a:r>
              <a:rPr lang="en-US" b="0" i="0" dirty="0" err="1">
                <a:solidFill>
                  <a:srgbClr val="1D1C1D"/>
                </a:solidFill>
                <a:effectLst/>
                <a:latin typeface="Slack-Lato"/>
              </a:rPr>
              <a:t>SalePrice</a:t>
            </a:r>
            <a:r>
              <a:rPr lang="en-US" b="0" i="0" dirty="0">
                <a:solidFill>
                  <a:srgbClr val="1D1C1D"/>
                </a:solidFill>
                <a:effectLst/>
                <a:latin typeface="Slack-Lato"/>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Visualizing relationships between certain features and </a:t>
            </a:r>
            <a:r>
              <a:rPr lang="en-US" b="0" i="0" dirty="0" err="1">
                <a:solidFill>
                  <a:srgbClr val="1D1C1D"/>
                </a:solidFill>
                <a:effectLst/>
                <a:latin typeface="Slack-Lato"/>
              </a:rPr>
              <a:t>SalePrice</a:t>
            </a:r>
            <a:r>
              <a:rPr lang="en-US" b="0" i="0" dirty="0">
                <a:solidFill>
                  <a:srgbClr val="1D1C1D"/>
                </a:solidFill>
                <a:effectLst/>
                <a:latin typeface="Slack-Lato"/>
              </a:rPr>
              <a:t> using different plots such as line plots, bar plots, and histograms and checking value counts and unique values of different categorical columns like: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pple-system"/>
            </a:endParaRPr>
          </a:p>
          <a:p>
            <a:endParaRPr lang="en-CA" dirty="0"/>
          </a:p>
        </p:txBody>
      </p:sp>
      <p:sp>
        <p:nvSpPr>
          <p:cNvPr id="4" name="Slide Number Placeholder 3"/>
          <p:cNvSpPr>
            <a:spLocks noGrp="1"/>
          </p:cNvSpPr>
          <p:nvPr>
            <p:ph type="sldNum" sz="quarter" idx="5"/>
          </p:nvPr>
        </p:nvSpPr>
        <p:spPr/>
        <p:txBody>
          <a:bodyPr/>
          <a:lstStyle/>
          <a:p>
            <a:fld id="{B9C3125F-744D-4D49-A387-0FA7B990F43A}" type="slidenum">
              <a:rPr lang="en-CA" smtClean="0"/>
              <a:t>8</a:t>
            </a:fld>
            <a:endParaRPr lang="en-CA"/>
          </a:p>
        </p:txBody>
      </p:sp>
    </p:spTree>
    <p:extLst>
      <p:ext uri="{BB962C8B-B14F-4D97-AF65-F5344CB8AC3E}">
        <p14:creationId xmlns:p14="http://schemas.microsoft.com/office/powerpoint/2010/main" val="3672868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Various exploratory data analysis tasks are conducted to understand the distribution and relationships of different features with the target variable (</a:t>
            </a:r>
            <a:r>
              <a:rPr lang="en-US" b="0" i="0" dirty="0" err="1">
                <a:solidFill>
                  <a:srgbClr val="1D1C1D"/>
                </a:solidFill>
                <a:effectLst/>
                <a:latin typeface="Slack-Lato"/>
              </a:rPr>
              <a:t>SalePrice</a:t>
            </a:r>
            <a:r>
              <a:rPr lang="en-US" b="0" i="0" dirty="0">
                <a:solidFill>
                  <a:srgbClr val="1D1C1D"/>
                </a:solidFill>
                <a:effectLst/>
                <a:latin typeface="Slack-Lato"/>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Visualizing relationships between certain features and </a:t>
            </a:r>
            <a:r>
              <a:rPr lang="en-US" b="0" i="0" dirty="0" err="1">
                <a:solidFill>
                  <a:srgbClr val="1D1C1D"/>
                </a:solidFill>
                <a:effectLst/>
                <a:latin typeface="Slack-Lato"/>
              </a:rPr>
              <a:t>SalePrice</a:t>
            </a:r>
            <a:r>
              <a:rPr lang="en-US" b="0" i="0" dirty="0">
                <a:solidFill>
                  <a:srgbClr val="1D1C1D"/>
                </a:solidFill>
                <a:effectLst/>
                <a:latin typeface="Slack-Lato"/>
              </a:rPr>
              <a:t> using different plots such as line plots, bar plots, and histograms and checking value counts and unique values of different categorical columns like: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pple-system"/>
            </a:endParaRPr>
          </a:p>
          <a:p>
            <a:endParaRPr lang="en-CA" dirty="0"/>
          </a:p>
        </p:txBody>
      </p:sp>
      <p:sp>
        <p:nvSpPr>
          <p:cNvPr id="4" name="Slide Number Placeholder 3"/>
          <p:cNvSpPr>
            <a:spLocks noGrp="1"/>
          </p:cNvSpPr>
          <p:nvPr>
            <p:ph type="sldNum" sz="quarter" idx="5"/>
          </p:nvPr>
        </p:nvSpPr>
        <p:spPr/>
        <p:txBody>
          <a:bodyPr/>
          <a:lstStyle/>
          <a:p>
            <a:fld id="{B9C3125F-744D-4D49-A387-0FA7B990F43A}" type="slidenum">
              <a:rPr lang="en-CA" smtClean="0"/>
              <a:t>9</a:t>
            </a:fld>
            <a:endParaRPr lang="en-CA"/>
          </a:p>
        </p:txBody>
      </p:sp>
    </p:spTree>
    <p:extLst>
      <p:ext uri="{BB962C8B-B14F-4D97-AF65-F5344CB8AC3E}">
        <p14:creationId xmlns:p14="http://schemas.microsoft.com/office/powerpoint/2010/main" val="556733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Various exploratory data analysis tasks are conducted to understand the distribution and relationships of different features with the target variable (</a:t>
            </a:r>
            <a:r>
              <a:rPr lang="en-US" b="0" i="0" dirty="0" err="1">
                <a:solidFill>
                  <a:srgbClr val="1D1C1D"/>
                </a:solidFill>
                <a:effectLst/>
                <a:latin typeface="Slack-Lato"/>
              </a:rPr>
              <a:t>SalePrice</a:t>
            </a:r>
            <a:r>
              <a:rPr lang="en-US" b="0" i="0" dirty="0">
                <a:solidFill>
                  <a:srgbClr val="1D1C1D"/>
                </a:solidFill>
                <a:effectLst/>
                <a:latin typeface="Slack-Lato"/>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Visualizing relationships between certain features and </a:t>
            </a:r>
            <a:r>
              <a:rPr lang="en-US" b="0" i="0" dirty="0" err="1">
                <a:solidFill>
                  <a:srgbClr val="1D1C1D"/>
                </a:solidFill>
                <a:effectLst/>
                <a:latin typeface="Slack-Lato"/>
              </a:rPr>
              <a:t>SalePrice</a:t>
            </a:r>
            <a:r>
              <a:rPr lang="en-US" b="0" i="0" dirty="0">
                <a:solidFill>
                  <a:srgbClr val="1D1C1D"/>
                </a:solidFill>
                <a:effectLst/>
                <a:latin typeface="Slack-Lato"/>
              </a:rPr>
              <a:t> using different plots such as line plots, bar plots, and histograms and checking value counts and unique values of different categorical columns like: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pple-system"/>
            </a:endParaRPr>
          </a:p>
          <a:p>
            <a:endParaRPr lang="en-CA" dirty="0"/>
          </a:p>
        </p:txBody>
      </p:sp>
      <p:sp>
        <p:nvSpPr>
          <p:cNvPr id="4" name="Slide Number Placeholder 3"/>
          <p:cNvSpPr>
            <a:spLocks noGrp="1"/>
          </p:cNvSpPr>
          <p:nvPr>
            <p:ph type="sldNum" sz="quarter" idx="5"/>
          </p:nvPr>
        </p:nvSpPr>
        <p:spPr/>
        <p:txBody>
          <a:bodyPr/>
          <a:lstStyle/>
          <a:p>
            <a:fld id="{B9C3125F-744D-4D49-A387-0FA7B990F43A}" type="slidenum">
              <a:rPr lang="en-CA" smtClean="0"/>
              <a:t>10</a:t>
            </a:fld>
            <a:endParaRPr lang="en-CA"/>
          </a:p>
        </p:txBody>
      </p:sp>
    </p:spTree>
    <p:extLst>
      <p:ext uri="{BB962C8B-B14F-4D97-AF65-F5344CB8AC3E}">
        <p14:creationId xmlns:p14="http://schemas.microsoft.com/office/powerpoint/2010/main" val="1880456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F2328"/>
                </a:solidFill>
                <a:effectLst/>
                <a:latin typeface="-apple-system"/>
              </a:rPr>
              <a:t>Dropping columns that are deemed less relevant or have low correlation with the target variable (</a:t>
            </a:r>
            <a:r>
              <a:rPr lang="en-US" b="0" i="0" dirty="0" err="1">
                <a:solidFill>
                  <a:srgbClr val="1F2328"/>
                </a:solidFill>
                <a:effectLst/>
                <a:latin typeface="-apple-system"/>
              </a:rPr>
              <a:t>SalePrice</a:t>
            </a:r>
            <a:r>
              <a:rPr lang="en-US" b="0" i="0" dirty="0">
                <a:solidFill>
                  <a:srgbClr val="1F2328"/>
                </a:solidFill>
                <a:effectLst/>
                <a:latin typeface="-apple-system"/>
              </a:rPr>
              <a:t>). These columns are stored in </a:t>
            </a:r>
            <a:r>
              <a:rPr lang="en-US" b="0" i="0" dirty="0" err="1">
                <a:solidFill>
                  <a:srgbClr val="1F2328"/>
                </a:solidFill>
                <a:effectLst/>
                <a:latin typeface="-apple-system"/>
              </a:rPr>
              <a:t>columns_to_drop</a:t>
            </a:r>
            <a:r>
              <a:rPr lang="en-US" b="0" i="0" dirty="0">
                <a:solidFill>
                  <a:srgbClr val="1F2328"/>
                </a:solidFill>
                <a:effectLst/>
                <a:latin typeface="-apple-system"/>
              </a:rPr>
              <a:t> and are removed from the </a:t>
            </a:r>
            <a:r>
              <a:rPr lang="en-US" b="0" i="0" dirty="0" err="1">
                <a:solidFill>
                  <a:srgbClr val="1F2328"/>
                </a:solidFill>
                <a:effectLst/>
                <a:latin typeface="-apple-system"/>
              </a:rPr>
              <a:t>DataFrame</a:t>
            </a:r>
            <a:r>
              <a:rPr lang="en-US" b="0" i="0" dirty="0">
                <a:solidFill>
                  <a:srgbClr val="1F2328"/>
                </a:solidFill>
                <a:effectLst/>
                <a:latin typeface="-apple-system"/>
              </a:rPr>
              <a:t> using drop.</a:t>
            </a:r>
          </a:p>
          <a:p>
            <a:pPr algn="l">
              <a:buFont typeface="Arial" panose="020B0604020202020204" pitchFamily="34" charset="0"/>
              <a:buChar char="•"/>
            </a:pPr>
            <a:r>
              <a:rPr lang="en-US" b="0" i="0" dirty="0">
                <a:solidFill>
                  <a:srgbClr val="1F2328"/>
                </a:solidFill>
                <a:effectLst/>
                <a:latin typeface="-apple-system"/>
              </a:rPr>
              <a:t>The final preprocessed training dataset is exported to both JSON and CSV formats for further analysis or modeling.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pple-system"/>
            </a:endParaRPr>
          </a:p>
          <a:p>
            <a:endParaRPr lang="en-CA" dirty="0"/>
          </a:p>
        </p:txBody>
      </p:sp>
      <p:sp>
        <p:nvSpPr>
          <p:cNvPr id="4" name="Slide Number Placeholder 3"/>
          <p:cNvSpPr>
            <a:spLocks noGrp="1"/>
          </p:cNvSpPr>
          <p:nvPr>
            <p:ph type="sldNum" sz="quarter" idx="5"/>
          </p:nvPr>
        </p:nvSpPr>
        <p:spPr/>
        <p:txBody>
          <a:bodyPr/>
          <a:lstStyle/>
          <a:p>
            <a:fld id="{B9C3125F-744D-4D49-A387-0FA7B990F43A}" type="slidenum">
              <a:rPr lang="en-CA" smtClean="0"/>
              <a:t>11</a:t>
            </a:fld>
            <a:endParaRPr lang="en-CA"/>
          </a:p>
        </p:txBody>
      </p:sp>
    </p:spTree>
    <p:extLst>
      <p:ext uri="{BB962C8B-B14F-4D97-AF65-F5344CB8AC3E}">
        <p14:creationId xmlns:p14="http://schemas.microsoft.com/office/powerpoint/2010/main" val="3038346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From the regional analysis, </a:t>
            </a:r>
            <a:r>
              <a:rPr lang="en-US" b="0" i="0" dirty="0" err="1">
                <a:solidFill>
                  <a:srgbClr val="1D1C1D"/>
                </a:solidFill>
                <a:effectLst/>
                <a:latin typeface="Slack-Lato"/>
              </a:rPr>
              <a:t>MeadowV</a:t>
            </a:r>
            <a:r>
              <a:rPr lang="en-US" b="0" i="0" dirty="0">
                <a:solidFill>
                  <a:srgbClr val="1D1C1D"/>
                </a:solidFill>
                <a:effectLst/>
                <a:latin typeface="Slack-Lato"/>
              </a:rPr>
              <a:t> has the lowest average sale price with 98,576 in it's </a:t>
            </a:r>
            <a:r>
              <a:rPr lang="en-US" b="0" i="0" dirty="0" err="1">
                <a:solidFill>
                  <a:srgbClr val="1D1C1D"/>
                </a:solidFill>
                <a:effectLst/>
                <a:latin typeface="Slack-Lato"/>
              </a:rPr>
              <a:t>sorrounding</a:t>
            </a:r>
            <a:r>
              <a:rPr lang="en-US" b="0" i="0" dirty="0">
                <a:solidFill>
                  <a:srgbClr val="1D1C1D"/>
                </a:solidFill>
                <a:effectLst/>
                <a:latin typeface="Slack-Lato"/>
              </a:rPr>
              <a:t>, whereas the </a:t>
            </a:r>
            <a:r>
              <a:rPr lang="en-US" b="0" i="0" dirty="0" err="1">
                <a:solidFill>
                  <a:srgbClr val="1D1C1D"/>
                </a:solidFill>
                <a:effectLst/>
                <a:latin typeface="Slack-Lato"/>
              </a:rPr>
              <a:t>NoRidge</a:t>
            </a:r>
            <a:r>
              <a:rPr lang="en-US" b="0" i="0" dirty="0">
                <a:solidFill>
                  <a:srgbClr val="1D1C1D"/>
                </a:solidFill>
                <a:effectLst/>
                <a:latin typeface="Slack-Lato"/>
              </a:rPr>
              <a:t> occupy the most highest sales price with 335,295.</a:t>
            </a:r>
            <a:br>
              <a:rPr lang="en-US" dirty="0"/>
            </a:br>
            <a:r>
              <a:rPr lang="en-US" b="0" i="0" dirty="0">
                <a:solidFill>
                  <a:srgbClr val="1D1C1D"/>
                </a:solidFill>
                <a:effectLst/>
                <a:latin typeface="Slack-Lato"/>
              </a:rPr>
              <a:t>Most expensive house style is "2.5 </a:t>
            </a:r>
            <a:r>
              <a:rPr lang="en-US" b="0" i="0" dirty="0" err="1">
                <a:solidFill>
                  <a:srgbClr val="1D1C1D"/>
                </a:solidFill>
                <a:effectLst/>
                <a:latin typeface="Slack-Lato"/>
              </a:rPr>
              <a:t>finshed</a:t>
            </a:r>
            <a:r>
              <a:rPr lang="en-US" b="0" i="0" dirty="0">
                <a:solidFill>
                  <a:srgbClr val="1D1C1D"/>
                </a:solidFill>
                <a:effectLst/>
                <a:latin typeface="Slack-Lato"/>
              </a:rPr>
              <a:t>" and the economical is the "1.5 Unfinished".</a:t>
            </a:r>
            <a:br>
              <a:rPr lang="en-US" dirty="0"/>
            </a:br>
            <a:r>
              <a:rPr lang="en-US" b="0" i="0" dirty="0">
                <a:solidFill>
                  <a:srgbClr val="1D1C1D"/>
                </a:solidFill>
                <a:effectLst/>
                <a:latin typeface="Slack-Lato"/>
              </a:rPr>
              <a:t>The excellent exterior quality keeps on the top prices, where other qualities remains on average.</a:t>
            </a:r>
            <a:endParaRPr lang="en-CA" dirty="0"/>
          </a:p>
        </p:txBody>
      </p:sp>
      <p:sp>
        <p:nvSpPr>
          <p:cNvPr id="4" name="Slide Number Placeholder 3"/>
          <p:cNvSpPr>
            <a:spLocks noGrp="1"/>
          </p:cNvSpPr>
          <p:nvPr>
            <p:ph type="sldNum" sz="quarter" idx="5"/>
          </p:nvPr>
        </p:nvSpPr>
        <p:spPr/>
        <p:txBody>
          <a:bodyPr/>
          <a:lstStyle/>
          <a:p>
            <a:fld id="{B9C3125F-744D-4D49-A387-0FA7B990F43A}" type="slidenum">
              <a:rPr lang="en-CA" smtClean="0"/>
              <a:t>14</a:t>
            </a:fld>
            <a:endParaRPr lang="en-CA"/>
          </a:p>
        </p:txBody>
      </p:sp>
    </p:spTree>
    <p:extLst>
      <p:ext uri="{BB962C8B-B14F-4D97-AF65-F5344CB8AC3E}">
        <p14:creationId xmlns:p14="http://schemas.microsoft.com/office/powerpoint/2010/main" val="3757342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57B21-A4BC-656F-5312-4FCC3562C3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5B47EDE-ED47-92D6-662F-76A652FB32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D4D4ED4-2E23-8490-BB2F-29B453250170}"/>
              </a:ext>
            </a:extLst>
          </p:cNvPr>
          <p:cNvSpPr>
            <a:spLocks noGrp="1"/>
          </p:cNvSpPr>
          <p:nvPr>
            <p:ph type="dt" sz="half" idx="10"/>
          </p:nvPr>
        </p:nvSpPr>
        <p:spPr/>
        <p:txBody>
          <a:bodyPr/>
          <a:lstStyle/>
          <a:p>
            <a:fld id="{64F0E216-BA48-4F04-AC4F-645AA0DD6AC6}" type="datetimeFigureOut">
              <a:rPr lang="en-US" smtClean="0"/>
              <a:t>2/8/2024</a:t>
            </a:fld>
            <a:endParaRPr lang="en-US" dirty="0"/>
          </a:p>
        </p:txBody>
      </p:sp>
      <p:sp>
        <p:nvSpPr>
          <p:cNvPr id="5" name="Footer Placeholder 4">
            <a:extLst>
              <a:ext uri="{FF2B5EF4-FFF2-40B4-BE49-F238E27FC236}">
                <a16:creationId xmlns:a16="http://schemas.microsoft.com/office/drawing/2014/main" id="{E150AD61-5EBC-AD1C-E104-10DE34C5F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A65EC6-52DD-C521-BB33-9461DEB38236}"/>
              </a:ext>
            </a:extLst>
          </p:cNvPr>
          <p:cNvSpPr>
            <a:spLocks noGrp="1"/>
          </p:cNvSpPr>
          <p:nvPr>
            <p:ph type="sldNum" sz="quarter" idx="12"/>
          </p:nvPr>
        </p:nvSpPr>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2236533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6106-07B7-142E-DD45-36C97029CEE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764F379-4BF0-A417-E5D5-F3CE5FA008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518909B-AD50-84FF-CADD-73236BA452EC}"/>
              </a:ext>
            </a:extLst>
          </p:cNvPr>
          <p:cNvSpPr>
            <a:spLocks noGrp="1"/>
          </p:cNvSpPr>
          <p:nvPr>
            <p:ph type="dt" sz="half" idx="10"/>
          </p:nvPr>
        </p:nvSpPr>
        <p:spPr/>
        <p:txBody>
          <a:bodyPr/>
          <a:lstStyle/>
          <a:p>
            <a:fld id="{64F0E216-BA48-4F04-AC4F-645AA0DD6AC6}" type="datetimeFigureOut">
              <a:rPr lang="en-US" smtClean="0"/>
              <a:t>2/8/2024</a:t>
            </a:fld>
            <a:endParaRPr lang="en-US"/>
          </a:p>
        </p:txBody>
      </p:sp>
      <p:sp>
        <p:nvSpPr>
          <p:cNvPr id="5" name="Footer Placeholder 4">
            <a:extLst>
              <a:ext uri="{FF2B5EF4-FFF2-40B4-BE49-F238E27FC236}">
                <a16:creationId xmlns:a16="http://schemas.microsoft.com/office/drawing/2014/main" id="{11456B7D-10D1-EC33-B914-3F4082B3E7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726E44-D1D1-FC30-08F4-0665A3495AEE}"/>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093771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CE0E9F-E0A0-0605-68BD-85ED95DBC6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3632696-95C8-609C-AD91-E2ABA6EE39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E1877D5-3159-9BBA-C88E-B71B5C420751}"/>
              </a:ext>
            </a:extLst>
          </p:cNvPr>
          <p:cNvSpPr>
            <a:spLocks noGrp="1"/>
          </p:cNvSpPr>
          <p:nvPr>
            <p:ph type="dt" sz="half" idx="10"/>
          </p:nvPr>
        </p:nvSpPr>
        <p:spPr/>
        <p:txBody>
          <a:bodyPr/>
          <a:lstStyle/>
          <a:p>
            <a:fld id="{64F0E216-BA48-4F04-AC4F-645AA0DD6AC6}" type="datetimeFigureOut">
              <a:rPr lang="en-US" smtClean="0"/>
              <a:t>2/8/2024</a:t>
            </a:fld>
            <a:endParaRPr lang="en-US"/>
          </a:p>
        </p:txBody>
      </p:sp>
      <p:sp>
        <p:nvSpPr>
          <p:cNvPr id="5" name="Footer Placeholder 4">
            <a:extLst>
              <a:ext uri="{FF2B5EF4-FFF2-40B4-BE49-F238E27FC236}">
                <a16:creationId xmlns:a16="http://schemas.microsoft.com/office/drawing/2014/main" id="{4C91E3C3-D53B-CE26-1D78-7E4848439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826AE0-8166-3223-BCC2-8D86393254CC}"/>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81457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2B4F6-0022-B56C-A90E-11F652BAA1B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1D40C8E-E9A9-069F-3A1A-B3BE0F7B32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C287D8E-AE39-9747-2EFC-6AE98C528C7C}"/>
              </a:ext>
            </a:extLst>
          </p:cNvPr>
          <p:cNvSpPr>
            <a:spLocks noGrp="1"/>
          </p:cNvSpPr>
          <p:nvPr>
            <p:ph type="dt" sz="half" idx="10"/>
          </p:nvPr>
        </p:nvSpPr>
        <p:spPr/>
        <p:txBody>
          <a:bodyPr/>
          <a:lstStyle/>
          <a:p>
            <a:fld id="{64F0E216-BA48-4F04-AC4F-645AA0DD6AC6}" type="datetimeFigureOut">
              <a:rPr lang="en-US" smtClean="0"/>
              <a:t>2/8/2024</a:t>
            </a:fld>
            <a:endParaRPr lang="en-US"/>
          </a:p>
        </p:txBody>
      </p:sp>
      <p:sp>
        <p:nvSpPr>
          <p:cNvPr id="5" name="Footer Placeholder 4">
            <a:extLst>
              <a:ext uri="{FF2B5EF4-FFF2-40B4-BE49-F238E27FC236}">
                <a16:creationId xmlns:a16="http://schemas.microsoft.com/office/drawing/2014/main" id="{9C76E9A1-EBD9-5746-BE93-55D771E7B2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B82711-08EB-4A31-8A08-D5DFE7F02CED}"/>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118101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E6B00-17AC-64A3-DD07-E143C1872D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02C43A0-EDE7-07EA-4340-6E48595175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C3AA55-9263-4374-B858-6ABC76E922A3}"/>
              </a:ext>
            </a:extLst>
          </p:cNvPr>
          <p:cNvSpPr>
            <a:spLocks noGrp="1"/>
          </p:cNvSpPr>
          <p:nvPr>
            <p:ph type="dt" sz="half" idx="10"/>
          </p:nvPr>
        </p:nvSpPr>
        <p:spPr/>
        <p:txBody>
          <a:bodyPr/>
          <a:lstStyle/>
          <a:p>
            <a:fld id="{64F0E216-BA48-4F04-AC4F-645AA0DD6AC6}" type="datetimeFigureOut">
              <a:rPr lang="en-US" smtClean="0"/>
              <a:t>2/8/2024</a:t>
            </a:fld>
            <a:endParaRPr lang="en-US"/>
          </a:p>
        </p:txBody>
      </p:sp>
      <p:sp>
        <p:nvSpPr>
          <p:cNvPr id="5" name="Footer Placeholder 4">
            <a:extLst>
              <a:ext uri="{FF2B5EF4-FFF2-40B4-BE49-F238E27FC236}">
                <a16:creationId xmlns:a16="http://schemas.microsoft.com/office/drawing/2014/main" id="{6F39B429-5376-8280-5B7F-9DF72F64C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BFA85-1368-075F-8C9A-4005D81139D2}"/>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73469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E06C4-2265-6A78-DEDC-80506154543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9E1BB93-7340-915D-0CC1-D048191D8F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08EDBB6-320B-B94D-BD06-33267E91E2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9A8A104-9B73-9001-E663-C19824D5FDAB}"/>
              </a:ext>
            </a:extLst>
          </p:cNvPr>
          <p:cNvSpPr>
            <a:spLocks noGrp="1"/>
          </p:cNvSpPr>
          <p:nvPr>
            <p:ph type="dt" sz="half" idx="10"/>
          </p:nvPr>
        </p:nvSpPr>
        <p:spPr/>
        <p:txBody>
          <a:bodyPr/>
          <a:lstStyle/>
          <a:p>
            <a:fld id="{64F0E216-BA48-4F04-AC4F-645AA0DD6AC6}" type="datetimeFigureOut">
              <a:rPr lang="en-US" smtClean="0"/>
              <a:t>2/8/2024</a:t>
            </a:fld>
            <a:endParaRPr lang="en-US"/>
          </a:p>
        </p:txBody>
      </p:sp>
      <p:sp>
        <p:nvSpPr>
          <p:cNvPr id="6" name="Footer Placeholder 5">
            <a:extLst>
              <a:ext uri="{FF2B5EF4-FFF2-40B4-BE49-F238E27FC236}">
                <a16:creationId xmlns:a16="http://schemas.microsoft.com/office/drawing/2014/main" id="{71C03CA5-2885-DF98-2553-5E54684D89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27CE58-EBF4-DB50-1250-FF3AC65457E3}"/>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29304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B2638-E6CD-23A7-2739-26B1E0FF6DC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142F67E-27C9-567D-42EA-1DBB6664CC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B2ACB9-D558-85FE-6A78-30E9F31C57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1D2C41F-3829-C493-4C70-86A0CD02EE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B0C5E3-D60E-F081-EC0B-5030484A34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DB750EE-5DDC-0E2C-5FBF-615BECDCF5A5}"/>
              </a:ext>
            </a:extLst>
          </p:cNvPr>
          <p:cNvSpPr>
            <a:spLocks noGrp="1"/>
          </p:cNvSpPr>
          <p:nvPr>
            <p:ph type="dt" sz="half" idx="10"/>
          </p:nvPr>
        </p:nvSpPr>
        <p:spPr/>
        <p:txBody>
          <a:bodyPr/>
          <a:lstStyle/>
          <a:p>
            <a:fld id="{64F0E216-BA48-4F04-AC4F-645AA0DD6AC6}" type="datetimeFigureOut">
              <a:rPr lang="en-US" smtClean="0"/>
              <a:t>2/8/2024</a:t>
            </a:fld>
            <a:endParaRPr lang="en-US"/>
          </a:p>
        </p:txBody>
      </p:sp>
      <p:sp>
        <p:nvSpPr>
          <p:cNvPr id="8" name="Footer Placeholder 7">
            <a:extLst>
              <a:ext uri="{FF2B5EF4-FFF2-40B4-BE49-F238E27FC236}">
                <a16:creationId xmlns:a16="http://schemas.microsoft.com/office/drawing/2014/main" id="{AA313166-52B5-3117-7EE6-4B3CDA268D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AE5F0D-A877-E062-D26F-D6D92C8561BC}"/>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874134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08ED-DF50-6706-9784-4B0472DD386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7E59242-75B9-5D5B-FB65-1EFAF93386D8}"/>
              </a:ext>
            </a:extLst>
          </p:cNvPr>
          <p:cNvSpPr>
            <a:spLocks noGrp="1"/>
          </p:cNvSpPr>
          <p:nvPr>
            <p:ph type="dt" sz="half" idx="10"/>
          </p:nvPr>
        </p:nvSpPr>
        <p:spPr/>
        <p:txBody>
          <a:bodyPr/>
          <a:lstStyle/>
          <a:p>
            <a:fld id="{64F0E216-BA48-4F04-AC4F-645AA0DD6AC6}" type="datetimeFigureOut">
              <a:rPr lang="en-US" smtClean="0"/>
              <a:t>2/8/2024</a:t>
            </a:fld>
            <a:endParaRPr lang="en-US"/>
          </a:p>
        </p:txBody>
      </p:sp>
      <p:sp>
        <p:nvSpPr>
          <p:cNvPr id="4" name="Footer Placeholder 3">
            <a:extLst>
              <a:ext uri="{FF2B5EF4-FFF2-40B4-BE49-F238E27FC236}">
                <a16:creationId xmlns:a16="http://schemas.microsoft.com/office/drawing/2014/main" id="{0BD43797-2C79-EFD9-62EF-6FCF18A9A2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9D5524-CF97-ED8B-C513-8A5F0591AC09}"/>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564972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7D4E18-8FEB-0AD6-5FAD-D8278320D2DD}"/>
              </a:ext>
            </a:extLst>
          </p:cNvPr>
          <p:cNvSpPr>
            <a:spLocks noGrp="1"/>
          </p:cNvSpPr>
          <p:nvPr>
            <p:ph type="dt" sz="half" idx="10"/>
          </p:nvPr>
        </p:nvSpPr>
        <p:spPr/>
        <p:txBody>
          <a:bodyPr/>
          <a:lstStyle/>
          <a:p>
            <a:fld id="{64F0E216-BA48-4F04-AC4F-645AA0DD6AC6}" type="datetimeFigureOut">
              <a:rPr lang="en-US" smtClean="0"/>
              <a:t>2/8/2024</a:t>
            </a:fld>
            <a:endParaRPr lang="en-US"/>
          </a:p>
        </p:txBody>
      </p:sp>
      <p:sp>
        <p:nvSpPr>
          <p:cNvPr id="3" name="Footer Placeholder 2">
            <a:extLst>
              <a:ext uri="{FF2B5EF4-FFF2-40B4-BE49-F238E27FC236}">
                <a16:creationId xmlns:a16="http://schemas.microsoft.com/office/drawing/2014/main" id="{AE96F152-B439-7C66-EAE4-1B86079BEF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1FA48E-4C83-8D4F-5907-83BD05A6F06A}"/>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996907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734A-08FB-E69B-CEA9-B37BA04F8B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1B89753-D6D1-E904-D4F1-E87B38BED2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CE356EA-22BD-3C2C-1DD1-0D8F2308B1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3B6117-A93F-129B-AC02-37445AD41492}"/>
              </a:ext>
            </a:extLst>
          </p:cNvPr>
          <p:cNvSpPr>
            <a:spLocks noGrp="1"/>
          </p:cNvSpPr>
          <p:nvPr>
            <p:ph type="dt" sz="half" idx="10"/>
          </p:nvPr>
        </p:nvSpPr>
        <p:spPr/>
        <p:txBody>
          <a:bodyPr/>
          <a:lstStyle/>
          <a:p>
            <a:fld id="{64F0E216-BA48-4F04-AC4F-645AA0DD6AC6}" type="datetimeFigureOut">
              <a:rPr lang="en-US" smtClean="0"/>
              <a:t>2/8/2024</a:t>
            </a:fld>
            <a:endParaRPr lang="en-US"/>
          </a:p>
        </p:txBody>
      </p:sp>
      <p:sp>
        <p:nvSpPr>
          <p:cNvPr id="6" name="Footer Placeholder 5">
            <a:extLst>
              <a:ext uri="{FF2B5EF4-FFF2-40B4-BE49-F238E27FC236}">
                <a16:creationId xmlns:a16="http://schemas.microsoft.com/office/drawing/2014/main" id="{5F0520A6-1A5D-E28B-B49A-2171D3790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8DD007-748C-1F79-42BB-4E8DC4EA38C5}"/>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92621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EA080-10E2-BCFE-6A74-1921A21960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2DFDF2E-DEEE-28CD-2522-A253AA8256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1C580F6-C785-17BA-F936-C2D5AF2FA8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840574-5649-6712-C00C-55645529295D}"/>
              </a:ext>
            </a:extLst>
          </p:cNvPr>
          <p:cNvSpPr>
            <a:spLocks noGrp="1"/>
          </p:cNvSpPr>
          <p:nvPr>
            <p:ph type="dt" sz="half" idx="10"/>
          </p:nvPr>
        </p:nvSpPr>
        <p:spPr/>
        <p:txBody>
          <a:bodyPr/>
          <a:lstStyle/>
          <a:p>
            <a:fld id="{64F0E216-BA48-4F04-AC4F-645AA0DD6AC6}" type="datetimeFigureOut">
              <a:rPr lang="en-US" smtClean="0"/>
              <a:t>2/8/2024</a:t>
            </a:fld>
            <a:endParaRPr lang="en-US"/>
          </a:p>
        </p:txBody>
      </p:sp>
      <p:sp>
        <p:nvSpPr>
          <p:cNvPr id="6" name="Footer Placeholder 5">
            <a:extLst>
              <a:ext uri="{FF2B5EF4-FFF2-40B4-BE49-F238E27FC236}">
                <a16:creationId xmlns:a16="http://schemas.microsoft.com/office/drawing/2014/main" id="{7846A57E-1380-0AA1-00D3-9DCD9F12B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00397A-432A-9299-79B9-75B48F79A9FD}"/>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868764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4058D3-1301-217A-DC53-26218180DB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F464B68-34DC-6100-2CE1-578B7CAF78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AC9F78E-234A-8CD4-1832-3EE8EECBF8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4F0E216-BA48-4F04-AC4F-645AA0DD6AC6}" type="datetimeFigureOut">
              <a:rPr lang="en-US" smtClean="0"/>
              <a:pPr/>
              <a:t>2/8/2024</a:t>
            </a:fld>
            <a:endParaRPr lang="en-US" dirty="0"/>
          </a:p>
        </p:txBody>
      </p:sp>
      <p:sp>
        <p:nvSpPr>
          <p:cNvPr id="5" name="Footer Placeholder 4">
            <a:extLst>
              <a:ext uri="{FF2B5EF4-FFF2-40B4-BE49-F238E27FC236}">
                <a16:creationId xmlns:a16="http://schemas.microsoft.com/office/drawing/2014/main" id="{53771325-D63F-543E-AFAE-64E8697E30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46B4F346-39F7-A2FC-6C25-3A2AAFD264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68322917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public.tableau.com/views/House_Price_forecaster/HousePrice_Main?:language=en-US&amp;:display_count=n&amp;:origin=viz_share_lin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127.0.0.1:5000/"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github.com/JaleesMoeen/House_Price_Forecaster.git"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competitions/house-prices-advanced-regression-techniqu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A38B-AC18-222C-1F52-BB2F777D4EAD}"/>
              </a:ext>
            </a:extLst>
          </p:cNvPr>
          <p:cNvSpPr>
            <a:spLocks noGrp="1"/>
          </p:cNvSpPr>
          <p:nvPr>
            <p:ph type="ctrTitle"/>
          </p:nvPr>
        </p:nvSpPr>
        <p:spPr>
          <a:xfrm>
            <a:off x="1079510" y="4602162"/>
            <a:ext cx="4457690" cy="1720850"/>
          </a:xfrm>
        </p:spPr>
        <p:txBody>
          <a:bodyPr anchor="ctr">
            <a:normAutofit fontScale="90000"/>
          </a:bodyPr>
          <a:lstStyle/>
          <a:p>
            <a:r>
              <a:rPr lang="en-IN"/>
              <a:t>House Price Forecaster</a:t>
            </a:r>
            <a:endParaRPr lang="en-CA" dirty="0"/>
          </a:p>
        </p:txBody>
      </p:sp>
      <p:sp>
        <p:nvSpPr>
          <p:cNvPr id="3" name="Subtitle 2">
            <a:extLst>
              <a:ext uri="{FF2B5EF4-FFF2-40B4-BE49-F238E27FC236}">
                <a16:creationId xmlns:a16="http://schemas.microsoft.com/office/drawing/2014/main" id="{98D19491-73D6-1103-3C5C-19E5503EF88D}"/>
              </a:ext>
            </a:extLst>
          </p:cNvPr>
          <p:cNvSpPr>
            <a:spLocks noGrp="1"/>
          </p:cNvSpPr>
          <p:nvPr>
            <p:ph type="subTitle" idx="1"/>
          </p:nvPr>
        </p:nvSpPr>
        <p:spPr>
          <a:xfrm>
            <a:off x="6654801" y="4602163"/>
            <a:ext cx="4451347" cy="1720850"/>
          </a:xfrm>
        </p:spPr>
        <p:txBody>
          <a:bodyPr anchor="ctr">
            <a:normAutofit/>
          </a:bodyPr>
          <a:lstStyle/>
          <a:p>
            <a:endParaRPr lang="en-CA" dirty="0"/>
          </a:p>
        </p:txBody>
      </p:sp>
      <p:pic>
        <p:nvPicPr>
          <p:cNvPr id="4" name="Picture 3" descr="A midsection of a person holding a miniature house">
            <a:extLst>
              <a:ext uri="{FF2B5EF4-FFF2-40B4-BE49-F238E27FC236}">
                <a16:creationId xmlns:a16="http://schemas.microsoft.com/office/drawing/2014/main" id="{4BD7CA8E-18DA-B612-6F0E-A5F9DD804C65}"/>
              </a:ext>
            </a:extLst>
          </p:cNvPr>
          <p:cNvPicPr>
            <a:picLocks noChangeAspect="1"/>
          </p:cNvPicPr>
          <p:nvPr/>
        </p:nvPicPr>
        <p:blipFill rotWithShape="1">
          <a:blip r:embed="rId2"/>
          <a:srcRect t="27891" b="19839"/>
          <a:stretch/>
        </p:blipFill>
        <p:spPr>
          <a:xfrm>
            <a:off x="20" y="10"/>
            <a:ext cx="12191977" cy="4014777"/>
          </a:xfrm>
          <a:prstGeom prst="rect">
            <a:avLst/>
          </a:prstGeom>
        </p:spPr>
      </p:pic>
    </p:spTree>
    <p:extLst>
      <p:ext uri="{BB962C8B-B14F-4D97-AF65-F5344CB8AC3E}">
        <p14:creationId xmlns:p14="http://schemas.microsoft.com/office/powerpoint/2010/main" val="305919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E3DEE0-9E46-6692-BD52-02623A94FBA7}"/>
              </a:ext>
            </a:extLst>
          </p:cNvPr>
          <p:cNvSpPr>
            <a:spLocks noGrp="1"/>
          </p:cNvSpPr>
          <p:nvPr>
            <p:ph idx="1"/>
          </p:nvPr>
        </p:nvSpPr>
        <p:spPr>
          <a:xfrm>
            <a:off x="6186619" y="547815"/>
            <a:ext cx="5178960" cy="1680519"/>
          </a:xfrm>
        </p:spPr>
        <p:txBody>
          <a:bodyPr anchor="ctr">
            <a:normAutofit/>
          </a:bodyPr>
          <a:lstStyle/>
          <a:p>
            <a:pPr marL="0" indent="0">
              <a:buNone/>
            </a:pPr>
            <a:endParaRPr lang="pt-BR" sz="2000" b="0" i="0">
              <a:effectLst/>
              <a:latin typeface="-apple-system"/>
            </a:endParaRPr>
          </a:p>
          <a:p>
            <a:pPr>
              <a:buFont typeface="Wingdings" panose="05000000000000000000" pitchFamily="2" charset="2"/>
              <a:buChar char="Ø"/>
            </a:pPr>
            <a:endParaRPr lang="pt-BR" sz="2000" b="0" i="0">
              <a:effectLst/>
              <a:latin typeface="-apple-system"/>
            </a:endParaRPr>
          </a:p>
          <a:p>
            <a:pPr marL="0" indent="0">
              <a:buNone/>
            </a:pPr>
            <a:endParaRPr lang="en-CA" sz="2000"/>
          </a:p>
        </p:txBody>
      </p:sp>
      <p:pic>
        <p:nvPicPr>
          <p:cNvPr id="6" name="Picture 5" descr="A graph of blue bars with white text&#10;&#10;Description automatically generated">
            <a:extLst>
              <a:ext uri="{FF2B5EF4-FFF2-40B4-BE49-F238E27FC236}">
                <a16:creationId xmlns:a16="http://schemas.microsoft.com/office/drawing/2014/main" id="{148908C2-7045-51C6-2539-4777CD3C12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300" y="2024744"/>
            <a:ext cx="4964744" cy="4108326"/>
          </a:xfrm>
          <a:prstGeom prst="rect">
            <a:avLst/>
          </a:prstGeom>
        </p:spPr>
      </p:pic>
      <p:pic>
        <p:nvPicPr>
          <p:cNvPr id="8" name="Picture 7" descr="A line graph with text below&#10;&#10;Description automatically generated">
            <a:extLst>
              <a:ext uri="{FF2B5EF4-FFF2-40B4-BE49-F238E27FC236}">
                <a16:creationId xmlns:a16="http://schemas.microsoft.com/office/drawing/2014/main" id="{5A8FF920-1CE4-DF6C-8954-DC9C5D3075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7779" y="1915297"/>
            <a:ext cx="5642506" cy="4217773"/>
          </a:xfrm>
          <a:prstGeom prst="rect">
            <a:avLst/>
          </a:prstGeom>
        </p:spPr>
      </p:pic>
    </p:spTree>
    <p:extLst>
      <p:ext uri="{BB962C8B-B14F-4D97-AF65-F5344CB8AC3E}">
        <p14:creationId xmlns:p14="http://schemas.microsoft.com/office/powerpoint/2010/main" val="1378933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E3DEE0-9E46-6692-BD52-02623A94FBA7}"/>
              </a:ext>
            </a:extLst>
          </p:cNvPr>
          <p:cNvSpPr>
            <a:spLocks noGrp="1"/>
          </p:cNvSpPr>
          <p:nvPr>
            <p:ph idx="1"/>
          </p:nvPr>
        </p:nvSpPr>
        <p:spPr>
          <a:xfrm>
            <a:off x="6186619" y="547815"/>
            <a:ext cx="5178960" cy="1680519"/>
          </a:xfrm>
        </p:spPr>
        <p:txBody>
          <a:bodyPr anchor="ctr">
            <a:normAutofit/>
          </a:bodyPr>
          <a:lstStyle/>
          <a:p>
            <a:pPr marL="0" indent="0">
              <a:buNone/>
            </a:pPr>
            <a:endParaRPr lang="pt-BR" sz="2000" b="0" i="0">
              <a:effectLst/>
              <a:latin typeface="-apple-system"/>
            </a:endParaRPr>
          </a:p>
          <a:p>
            <a:pPr>
              <a:buFont typeface="Wingdings" panose="05000000000000000000" pitchFamily="2" charset="2"/>
              <a:buChar char="Ø"/>
            </a:pPr>
            <a:endParaRPr lang="pt-BR" sz="2000" b="0" i="0">
              <a:effectLst/>
              <a:latin typeface="-apple-system"/>
            </a:endParaRPr>
          </a:p>
          <a:p>
            <a:pPr marL="0" indent="0">
              <a:buNone/>
            </a:pPr>
            <a:endParaRPr lang="en-CA" sz="2000"/>
          </a:p>
        </p:txBody>
      </p:sp>
      <p:pic>
        <p:nvPicPr>
          <p:cNvPr id="5" name="Picture 4" descr="A blue line graph with numbers&#10;&#10;Description automatically generated">
            <a:extLst>
              <a:ext uri="{FF2B5EF4-FFF2-40B4-BE49-F238E27FC236}">
                <a16:creationId xmlns:a16="http://schemas.microsoft.com/office/drawing/2014/main" id="{DC44C8F4-FE73-3E9C-0498-B8D8EBD492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098" y="2063578"/>
            <a:ext cx="5444137" cy="4069492"/>
          </a:xfrm>
          <a:prstGeom prst="rect">
            <a:avLst/>
          </a:prstGeom>
        </p:spPr>
      </p:pic>
      <p:pic>
        <p:nvPicPr>
          <p:cNvPr id="9" name="Picture 8" descr="A graph of a fireplace&#10;&#10;Description automatically generated with medium confidence">
            <a:extLst>
              <a:ext uri="{FF2B5EF4-FFF2-40B4-BE49-F238E27FC236}">
                <a16:creationId xmlns:a16="http://schemas.microsoft.com/office/drawing/2014/main" id="{B9346210-73C0-7FE3-4736-F4E0C5AE2A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3202" y="2051221"/>
            <a:ext cx="5499313" cy="4069492"/>
          </a:xfrm>
          <a:prstGeom prst="rect">
            <a:avLst/>
          </a:prstGeom>
        </p:spPr>
      </p:pic>
    </p:spTree>
    <p:extLst>
      <p:ext uri="{BB962C8B-B14F-4D97-AF65-F5344CB8AC3E}">
        <p14:creationId xmlns:p14="http://schemas.microsoft.com/office/powerpoint/2010/main" val="2623301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7" descr="A logo with colorful crosses&#10;&#10;Description automatically generated">
            <a:extLst>
              <a:ext uri="{FF2B5EF4-FFF2-40B4-BE49-F238E27FC236}">
                <a16:creationId xmlns:a16="http://schemas.microsoft.com/office/drawing/2014/main" id="{7CEDB89C-39BD-9794-FA01-90DAA5EBA0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941" y="643466"/>
            <a:ext cx="9904118" cy="5571067"/>
          </a:xfrm>
          <a:prstGeom prst="rect">
            <a:avLst/>
          </a:prstGeom>
        </p:spPr>
      </p:pic>
    </p:spTree>
    <p:extLst>
      <p:ext uri="{BB962C8B-B14F-4D97-AF65-F5344CB8AC3E}">
        <p14:creationId xmlns:p14="http://schemas.microsoft.com/office/powerpoint/2010/main" val="2718364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house and graph with text&#10;&#10;Description automatically generated">
            <a:hlinkClick r:id="rId2"/>
            <a:extLst>
              <a:ext uri="{FF2B5EF4-FFF2-40B4-BE49-F238E27FC236}">
                <a16:creationId xmlns:a16="http://schemas.microsoft.com/office/drawing/2014/main" id="{16D4DA0D-77BB-E50B-3E6A-035CEDC95BD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75935" y="82295"/>
            <a:ext cx="8167816" cy="6799707"/>
          </a:xfrm>
          <a:prstGeom prst="rect">
            <a:avLst/>
          </a:prstGeom>
        </p:spPr>
      </p:pic>
    </p:spTree>
    <p:extLst>
      <p:ext uri="{BB962C8B-B14F-4D97-AF65-F5344CB8AC3E}">
        <p14:creationId xmlns:p14="http://schemas.microsoft.com/office/powerpoint/2010/main" val="1732053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graph&#10;&#10;Description automatically generated">
            <a:extLst>
              <a:ext uri="{FF2B5EF4-FFF2-40B4-BE49-F238E27FC236}">
                <a16:creationId xmlns:a16="http://schemas.microsoft.com/office/drawing/2014/main" id="{92D5B99F-4257-EED3-9203-D4FE8DD67D8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50014" y="643466"/>
            <a:ext cx="6691972" cy="5571067"/>
          </a:xfrm>
          <a:prstGeom prst="rect">
            <a:avLst/>
          </a:prstGeom>
        </p:spPr>
      </p:pic>
    </p:spTree>
    <p:extLst>
      <p:ext uri="{BB962C8B-B14F-4D97-AF65-F5344CB8AC3E}">
        <p14:creationId xmlns:p14="http://schemas.microsoft.com/office/powerpoint/2010/main" val="3593008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graph&#10;&#10;Description automatically generated">
            <a:extLst>
              <a:ext uri="{FF2B5EF4-FFF2-40B4-BE49-F238E27FC236}">
                <a16:creationId xmlns:a16="http://schemas.microsoft.com/office/drawing/2014/main" id="{151A641F-EEB3-2D08-E753-29C3F3093D7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50014" y="643466"/>
            <a:ext cx="6691972" cy="5571067"/>
          </a:xfrm>
          <a:prstGeom prst="rect">
            <a:avLst/>
          </a:prstGeom>
        </p:spPr>
      </p:pic>
    </p:spTree>
    <p:extLst>
      <p:ext uri="{BB962C8B-B14F-4D97-AF65-F5344CB8AC3E}">
        <p14:creationId xmlns:p14="http://schemas.microsoft.com/office/powerpoint/2010/main" val="2210124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graph&#10;&#10;Description automatically generated">
            <a:extLst>
              <a:ext uri="{FF2B5EF4-FFF2-40B4-BE49-F238E27FC236}">
                <a16:creationId xmlns:a16="http://schemas.microsoft.com/office/drawing/2014/main" id="{AE2E2B86-2C3D-410E-C8F3-B1BC0F90AB7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50014" y="643466"/>
            <a:ext cx="6691972" cy="5571067"/>
          </a:xfrm>
          <a:prstGeom prst="rect">
            <a:avLst/>
          </a:prstGeom>
        </p:spPr>
      </p:pic>
    </p:spTree>
    <p:extLst>
      <p:ext uri="{BB962C8B-B14F-4D97-AF65-F5344CB8AC3E}">
        <p14:creationId xmlns:p14="http://schemas.microsoft.com/office/powerpoint/2010/main" val="3362921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graph&#10;&#10;Description automatically generated">
            <a:extLst>
              <a:ext uri="{FF2B5EF4-FFF2-40B4-BE49-F238E27FC236}">
                <a16:creationId xmlns:a16="http://schemas.microsoft.com/office/drawing/2014/main" id="{E47F48A5-3C74-A51B-0210-64904473E3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50014" y="643466"/>
            <a:ext cx="6691972" cy="5571067"/>
          </a:xfrm>
          <a:prstGeom prst="rect">
            <a:avLst/>
          </a:prstGeom>
        </p:spPr>
      </p:pic>
    </p:spTree>
    <p:extLst>
      <p:ext uri="{BB962C8B-B14F-4D97-AF65-F5344CB8AC3E}">
        <p14:creationId xmlns:p14="http://schemas.microsoft.com/office/powerpoint/2010/main" val="1577283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F86A2-FC93-571E-0662-BABAD0277549}"/>
              </a:ext>
            </a:extLst>
          </p:cNvPr>
          <p:cNvSpPr>
            <a:spLocks noGrp="1"/>
          </p:cNvSpPr>
          <p:nvPr>
            <p:ph type="title"/>
          </p:nvPr>
        </p:nvSpPr>
        <p:spPr>
          <a:xfrm>
            <a:off x="630936" y="640080"/>
            <a:ext cx="4818888" cy="1481328"/>
          </a:xfrm>
        </p:spPr>
        <p:txBody>
          <a:bodyPr anchor="b">
            <a:normAutofit/>
          </a:bodyPr>
          <a:lstStyle/>
          <a:p>
            <a:r>
              <a:rPr lang="en-CA" sz="5000" b="0" i="0">
                <a:effectLst/>
                <a:latin typeface="-apple-system"/>
              </a:rPr>
              <a:t>Feature Engineering </a:t>
            </a:r>
            <a:endParaRPr lang="en-CA" sz="5000"/>
          </a:p>
        </p:txBody>
      </p:sp>
      <p:sp>
        <p:nvSpPr>
          <p:cNvPr id="2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a:extLst>
              <a:ext uri="{FF2B5EF4-FFF2-40B4-BE49-F238E27FC236}">
                <a16:creationId xmlns:a16="http://schemas.microsoft.com/office/drawing/2014/main" id="{C2EB14D2-8558-5C38-5352-135028AC11AD}"/>
              </a:ext>
            </a:extLst>
          </p:cNvPr>
          <p:cNvSpPr>
            <a:spLocks noGrp="1"/>
          </p:cNvSpPr>
          <p:nvPr>
            <p:ph idx="1"/>
          </p:nvPr>
        </p:nvSpPr>
        <p:spPr>
          <a:xfrm>
            <a:off x="630936" y="2660904"/>
            <a:ext cx="4818888" cy="3547872"/>
          </a:xfrm>
        </p:spPr>
        <p:txBody>
          <a:bodyPr anchor="t">
            <a:normAutofit/>
          </a:bodyPr>
          <a:lstStyle/>
          <a:p>
            <a:pPr>
              <a:buFont typeface="Wingdings" panose="05000000000000000000" pitchFamily="2" charset="2"/>
              <a:buChar char="Ø"/>
            </a:pPr>
            <a:r>
              <a:rPr lang="en-US" sz="2200" dirty="0"/>
              <a:t>Random Forest Regressor</a:t>
            </a:r>
          </a:p>
          <a:p>
            <a:pPr>
              <a:buFont typeface="Wingdings" panose="05000000000000000000" pitchFamily="2" charset="2"/>
              <a:buChar char="Ø"/>
            </a:pPr>
            <a:endParaRPr lang="en-US" sz="2200" dirty="0"/>
          </a:p>
          <a:p>
            <a:pPr>
              <a:buFont typeface="Wingdings" panose="05000000000000000000" pitchFamily="2" charset="2"/>
              <a:buChar char="Ø"/>
            </a:pPr>
            <a:r>
              <a:rPr lang="en-US" sz="2200" dirty="0"/>
              <a:t>Split and Scale Data</a:t>
            </a:r>
          </a:p>
          <a:p>
            <a:pPr>
              <a:buFont typeface="Wingdings" panose="05000000000000000000" pitchFamily="2" charset="2"/>
              <a:buChar char="Ø"/>
            </a:pPr>
            <a:endParaRPr lang="en-US" sz="2200" dirty="0"/>
          </a:p>
          <a:p>
            <a:pPr>
              <a:buFont typeface="Wingdings" panose="05000000000000000000" pitchFamily="2" charset="2"/>
              <a:buChar char="Ø"/>
            </a:pPr>
            <a:r>
              <a:rPr lang="en-US" sz="2200" dirty="0"/>
              <a:t>Feature Selection </a:t>
            </a:r>
            <a:endParaRPr lang="en-US" sz="1400" dirty="0"/>
          </a:p>
        </p:txBody>
      </p:sp>
      <p:pic>
        <p:nvPicPr>
          <p:cNvPr id="5" name="Content Placeholder 4" descr="A screen shot of a computer&#10;&#10;Description automatically generated">
            <a:extLst>
              <a:ext uri="{FF2B5EF4-FFF2-40B4-BE49-F238E27FC236}">
                <a16:creationId xmlns:a16="http://schemas.microsoft.com/office/drawing/2014/main" id="{A7AEC4A6-A032-7A70-7EEB-1D6BD4EF4E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9048" y="1791309"/>
            <a:ext cx="5458968" cy="3275381"/>
          </a:xfrm>
          <a:prstGeom prst="rect">
            <a:avLst/>
          </a:prstGeom>
        </p:spPr>
      </p:pic>
    </p:spTree>
    <p:extLst>
      <p:ext uri="{BB962C8B-B14F-4D97-AF65-F5344CB8AC3E}">
        <p14:creationId xmlns:p14="http://schemas.microsoft.com/office/powerpoint/2010/main" val="2155921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25CF86A2-FC93-571E-0662-BABAD0277549}"/>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3600" b="0" i="0" kern="1200">
                <a:solidFill>
                  <a:schemeClr val="tx1"/>
                </a:solidFill>
                <a:effectLst/>
                <a:latin typeface="+mj-lt"/>
                <a:ea typeface="+mj-ea"/>
                <a:cs typeface="+mj-cs"/>
              </a:rPr>
              <a:t>Feature Engineering </a:t>
            </a:r>
            <a:endParaRPr lang="en-US" sz="3600" kern="1200">
              <a:solidFill>
                <a:schemeClr val="tx1"/>
              </a:solidFill>
              <a:latin typeface="+mj-lt"/>
              <a:ea typeface="+mj-ea"/>
              <a:cs typeface="+mj-cs"/>
            </a:endParaRPr>
          </a:p>
        </p:txBody>
      </p:sp>
      <p:pic>
        <p:nvPicPr>
          <p:cNvPr id="4" name="Content Placeholder 3" descr="A graph showing a number of different colored bars&#10;&#10;Description automatically generated">
            <a:extLst>
              <a:ext uri="{FF2B5EF4-FFF2-40B4-BE49-F238E27FC236}">
                <a16:creationId xmlns:a16="http://schemas.microsoft.com/office/drawing/2014/main" id="{418E4920-48ED-E280-F688-0FC9BBC0618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6404" y="2072640"/>
            <a:ext cx="6967316" cy="4128135"/>
          </a:xfrm>
          <a:prstGeom prst="rect">
            <a:avLst/>
          </a:prstGeom>
        </p:spPr>
      </p:pic>
      <p:sp>
        <p:nvSpPr>
          <p:cNvPr id="33" name="Freeform: Shape 32">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7674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68FDA-9803-6B72-4307-FD7E011B909C}"/>
              </a:ext>
            </a:extLst>
          </p:cNvPr>
          <p:cNvSpPr>
            <a:spLocks noGrp="1"/>
          </p:cNvSpPr>
          <p:nvPr>
            <p:ph type="title"/>
          </p:nvPr>
        </p:nvSpPr>
        <p:spPr>
          <a:xfrm>
            <a:off x="630936" y="640080"/>
            <a:ext cx="4818888" cy="1481328"/>
          </a:xfrm>
        </p:spPr>
        <p:txBody>
          <a:bodyPr anchor="b">
            <a:normAutofit/>
          </a:bodyPr>
          <a:lstStyle/>
          <a:p>
            <a:r>
              <a:rPr lang="en-CA" sz="5400" b="1" i="0" u="none" strike="noStrike">
                <a:latin typeface="Arial"/>
                <a:ea typeface="Arial"/>
                <a:cs typeface="Arial"/>
                <a:sym typeface="Arial"/>
              </a:rPr>
              <a:t>Collaborators</a:t>
            </a:r>
            <a:endParaRPr lang="en-CA" sz="5400"/>
          </a:p>
        </p:txBody>
      </p:sp>
      <p:sp>
        <p:nvSpPr>
          <p:cNvPr id="20"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7FFDA6-1EA6-8844-7CC8-EBF2C7E41789}"/>
              </a:ext>
            </a:extLst>
          </p:cNvPr>
          <p:cNvSpPr>
            <a:spLocks noGrp="1"/>
          </p:cNvSpPr>
          <p:nvPr>
            <p:ph idx="1"/>
          </p:nvPr>
        </p:nvSpPr>
        <p:spPr>
          <a:xfrm>
            <a:off x="630936" y="2660904"/>
            <a:ext cx="4818888" cy="3547872"/>
          </a:xfrm>
        </p:spPr>
        <p:txBody>
          <a:bodyPr anchor="t">
            <a:normAutofit/>
          </a:bodyPr>
          <a:lstStyle/>
          <a:p>
            <a:pPr>
              <a:buFont typeface="Wingdings" panose="05000000000000000000" pitchFamily="2" charset="2"/>
              <a:buChar char="Ø"/>
            </a:pPr>
            <a:r>
              <a:rPr lang="en-CA" sz="2200" b="1">
                <a:latin typeface="Arial"/>
                <a:ea typeface="Arial"/>
                <a:cs typeface="Arial"/>
                <a:sym typeface="Arial"/>
              </a:rPr>
              <a:t>Maira Syed</a:t>
            </a:r>
          </a:p>
          <a:p>
            <a:pPr>
              <a:buFont typeface="Wingdings" panose="05000000000000000000" pitchFamily="2" charset="2"/>
              <a:buChar char="Ø"/>
            </a:pPr>
            <a:r>
              <a:rPr lang="en-CA" sz="2200" b="1">
                <a:latin typeface="Arial"/>
                <a:ea typeface="Arial"/>
                <a:cs typeface="Arial"/>
                <a:sym typeface="Arial"/>
              </a:rPr>
              <a:t>Aruna Venkatachalam</a:t>
            </a:r>
          </a:p>
          <a:p>
            <a:pPr>
              <a:buFont typeface="Wingdings" panose="05000000000000000000" pitchFamily="2" charset="2"/>
              <a:buChar char="Ø"/>
            </a:pPr>
            <a:r>
              <a:rPr lang="en-CA" sz="2200" b="1">
                <a:latin typeface="Arial"/>
                <a:ea typeface="Arial"/>
                <a:cs typeface="Arial"/>
                <a:sym typeface="Arial"/>
              </a:rPr>
              <a:t>Jalees Moeen </a:t>
            </a:r>
            <a:endParaRPr lang="en-CA" sz="2200"/>
          </a:p>
        </p:txBody>
      </p:sp>
      <p:pic>
        <p:nvPicPr>
          <p:cNvPr id="13" name="Picture 12" descr="Een groep veelkleurige houten stokfiguurtjes">
            <a:extLst>
              <a:ext uri="{FF2B5EF4-FFF2-40B4-BE49-F238E27FC236}">
                <a16:creationId xmlns:a16="http://schemas.microsoft.com/office/drawing/2014/main" id="{2DFC0CD7-8314-70DA-AD6D-7C9060722B10}"/>
              </a:ext>
            </a:extLst>
          </p:cNvPr>
          <p:cNvPicPr>
            <a:picLocks noChangeAspect="1"/>
          </p:cNvPicPr>
          <p:nvPr/>
        </p:nvPicPr>
        <p:blipFill rotWithShape="1">
          <a:blip r:embed="rId2"/>
          <a:srcRect l="21202" r="29767"/>
          <a:stretch/>
        </p:blipFill>
        <p:spPr>
          <a:xfrm>
            <a:off x="6853896" y="640080"/>
            <a:ext cx="3949271" cy="5577840"/>
          </a:xfrm>
          <a:prstGeom prst="rect">
            <a:avLst/>
          </a:prstGeom>
        </p:spPr>
      </p:pic>
    </p:spTree>
    <p:extLst>
      <p:ext uri="{BB962C8B-B14F-4D97-AF65-F5344CB8AC3E}">
        <p14:creationId xmlns:p14="http://schemas.microsoft.com/office/powerpoint/2010/main" val="2777941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F5054-FF66-C24E-CB77-A3DD553252F1}"/>
              </a:ext>
            </a:extLst>
          </p:cNvPr>
          <p:cNvSpPr>
            <a:spLocks noGrp="1"/>
          </p:cNvSpPr>
          <p:nvPr>
            <p:ph type="title"/>
          </p:nvPr>
        </p:nvSpPr>
        <p:spPr>
          <a:xfrm>
            <a:off x="630936" y="640080"/>
            <a:ext cx="4818888" cy="1481328"/>
          </a:xfrm>
        </p:spPr>
        <p:txBody>
          <a:bodyPr anchor="b">
            <a:normAutofit/>
          </a:bodyPr>
          <a:lstStyle/>
          <a:p>
            <a:r>
              <a:rPr lang="en-CA" sz="3400" b="1" i="0">
                <a:effectLst/>
                <a:latin typeface="-apple-system"/>
              </a:rPr>
              <a:t>Machine Learning Model</a:t>
            </a:r>
            <a:br>
              <a:rPr lang="en-CA" sz="3400" b="1" i="0">
                <a:effectLst/>
                <a:latin typeface="-apple-system"/>
              </a:rPr>
            </a:br>
            <a:endParaRPr lang="en-CA" sz="3400"/>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C8A266-3DE4-FF2A-741A-E48465095C7E}"/>
              </a:ext>
            </a:extLst>
          </p:cNvPr>
          <p:cNvSpPr>
            <a:spLocks noGrp="1"/>
          </p:cNvSpPr>
          <p:nvPr>
            <p:ph idx="1"/>
          </p:nvPr>
        </p:nvSpPr>
        <p:spPr>
          <a:xfrm>
            <a:off x="630936" y="2660904"/>
            <a:ext cx="4818888" cy="3547872"/>
          </a:xfrm>
        </p:spPr>
        <p:txBody>
          <a:bodyPr anchor="t">
            <a:normAutofit/>
          </a:bodyPr>
          <a:lstStyle/>
          <a:p>
            <a:pPr>
              <a:buFont typeface="Wingdings" panose="05000000000000000000" pitchFamily="2" charset="2"/>
              <a:buChar char="Ø"/>
            </a:pPr>
            <a:r>
              <a:rPr lang="en-IN" sz="2200"/>
              <a:t>Linear Regression</a:t>
            </a:r>
          </a:p>
          <a:p>
            <a:pPr marL="0" indent="0">
              <a:buNone/>
            </a:pPr>
            <a:endParaRPr lang="en-IN" sz="2200"/>
          </a:p>
          <a:p>
            <a:pPr>
              <a:buFont typeface="Wingdings" panose="05000000000000000000" pitchFamily="2" charset="2"/>
              <a:buChar char="Ø"/>
            </a:pPr>
            <a:r>
              <a:rPr lang="en-IN" sz="2200"/>
              <a:t>Neural Network Model</a:t>
            </a:r>
            <a:endParaRPr lang="en-CA" sz="2200"/>
          </a:p>
        </p:txBody>
      </p:sp>
      <p:pic>
        <p:nvPicPr>
          <p:cNvPr id="5" name="Picture 4" descr="Network connection abstract against a white background">
            <a:extLst>
              <a:ext uri="{FF2B5EF4-FFF2-40B4-BE49-F238E27FC236}">
                <a16:creationId xmlns:a16="http://schemas.microsoft.com/office/drawing/2014/main" id="{F9B43A8E-A649-0089-44F3-E569EE6EB4C6}"/>
              </a:ext>
            </a:extLst>
          </p:cNvPr>
          <p:cNvPicPr>
            <a:picLocks noChangeAspect="1"/>
          </p:cNvPicPr>
          <p:nvPr/>
        </p:nvPicPr>
        <p:blipFill rotWithShape="1">
          <a:blip r:embed="rId3"/>
          <a:srcRect r="33047" b="-1"/>
          <a:stretch/>
        </p:blipFill>
        <p:spPr>
          <a:xfrm>
            <a:off x="6099048" y="707765"/>
            <a:ext cx="5458968" cy="5442470"/>
          </a:xfrm>
          <a:prstGeom prst="rect">
            <a:avLst/>
          </a:prstGeom>
        </p:spPr>
      </p:pic>
    </p:spTree>
    <p:extLst>
      <p:ext uri="{BB962C8B-B14F-4D97-AF65-F5344CB8AC3E}">
        <p14:creationId xmlns:p14="http://schemas.microsoft.com/office/powerpoint/2010/main" val="2386760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F5054-FF66-C24E-CB77-A3DD553252F1}"/>
              </a:ext>
            </a:extLst>
          </p:cNvPr>
          <p:cNvSpPr>
            <a:spLocks noGrp="1"/>
          </p:cNvSpPr>
          <p:nvPr>
            <p:ph type="title"/>
          </p:nvPr>
        </p:nvSpPr>
        <p:spPr>
          <a:xfrm>
            <a:off x="630936" y="640080"/>
            <a:ext cx="4818888" cy="1481328"/>
          </a:xfrm>
        </p:spPr>
        <p:txBody>
          <a:bodyPr anchor="b">
            <a:normAutofit/>
          </a:bodyPr>
          <a:lstStyle/>
          <a:p>
            <a:r>
              <a:rPr lang="en-IN" sz="3600" dirty="0"/>
              <a:t>Neural Network Model</a:t>
            </a:r>
            <a:br>
              <a:rPr lang="en-CA" sz="3600" dirty="0"/>
            </a:br>
            <a:endParaRPr lang="en-CA" sz="3400" dirty="0"/>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C8A266-3DE4-FF2A-741A-E48465095C7E}"/>
              </a:ext>
            </a:extLst>
          </p:cNvPr>
          <p:cNvSpPr>
            <a:spLocks noGrp="1"/>
          </p:cNvSpPr>
          <p:nvPr>
            <p:ph idx="1"/>
          </p:nvPr>
        </p:nvSpPr>
        <p:spPr>
          <a:xfrm>
            <a:off x="630936" y="2660904"/>
            <a:ext cx="4818888" cy="3547872"/>
          </a:xfrm>
        </p:spPr>
        <p:txBody>
          <a:bodyPr anchor="t">
            <a:normAutofit/>
          </a:bodyPr>
          <a:lstStyle/>
          <a:p>
            <a:pPr>
              <a:buFont typeface="Wingdings" panose="05000000000000000000" pitchFamily="2" charset="2"/>
              <a:buChar char="Ø"/>
            </a:pPr>
            <a:endParaRPr lang="en-IN" sz="2200" dirty="0"/>
          </a:p>
          <a:p>
            <a:pPr>
              <a:buFont typeface="Wingdings" panose="05000000000000000000" pitchFamily="2" charset="2"/>
              <a:buChar char="Ø"/>
            </a:pPr>
            <a:r>
              <a:rPr lang="en-IN" sz="2200" dirty="0"/>
              <a:t>Initial Data</a:t>
            </a:r>
          </a:p>
          <a:p>
            <a:pPr>
              <a:buFont typeface="Wingdings" panose="05000000000000000000" pitchFamily="2" charset="2"/>
              <a:buChar char="Ø"/>
            </a:pPr>
            <a:endParaRPr lang="en-IN" sz="2200" dirty="0"/>
          </a:p>
          <a:p>
            <a:pPr>
              <a:buFont typeface="Wingdings" panose="05000000000000000000" pitchFamily="2" charset="2"/>
              <a:buChar char="Ø"/>
            </a:pPr>
            <a:r>
              <a:rPr lang="en-IN" sz="2200" dirty="0"/>
              <a:t>Final Data (Selected Features)</a:t>
            </a:r>
          </a:p>
        </p:txBody>
      </p:sp>
      <p:pic>
        <p:nvPicPr>
          <p:cNvPr id="5" name="Picture 4" descr="Network connection abstract against a white background">
            <a:extLst>
              <a:ext uri="{FF2B5EF4-FFF2-40B4-BE49-F238E27FC236}">
                <a16:creationId xmlns:a16="http://schemas.microsoft.com/office/drawing/2014/main" id="{F9B43A8E-A649-0089-44F3-E569EE6EB4C6}"/>
              </a:ext>
            </a:extLst>
          </p:cNvPr>
          <p:cNvPicPr>
            <a:picLocks noChangeAspect="1"/>
          </p:cNvPicPr>
          <p:nvPr/>
        </p:nvPicPr>
        <p:blipFill rotWithShape="1">
          <a:blip r:embed="rId3"/>
          <a:srcRect r="33047" b="-1"/>
          <a:stretch/>
        </p:blipFill>
        <p:spPr>
          <a:xfrm>
            <a:off x="6099048" y="707765"/>
            <a:ext cx="5458968" cy="5442470"/>
          </a:xfrm>
          <a:prstGeom prst="rect">
            <a:avLst/>
          </a:prstGeom>
        </p:spPr>
      </p:pic>
    </p:spTree>
    <p:extLst>
      <p:ext uri="{BB962C8B-B14F-4D97-AF65-F5344CB8AC3E}">
        <p14:creationId xmlns:p14="http://schemas.microsoft.com/office/powerpoint/2010/main" val="3932860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00C51D82-DAD4-4DCB-053C-BB20DBE03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40" y="557196"/>
            <a:ext cx="12048002" cy="2495896"/>
          </a:xfrm>
          <a:prstGeom prst="rect">
            <a:avLst/>
          </a:prstGeom>
        </p:spPr>
      </p:pic>
      <p:pic>
        <p:nvPicPr>
          <p:cNvPr id="6" name="Content Placeholder 5">
            <a:extLst>
              <a:ext uri="{FF2B5EF4-FFF2-40B4-BE49-F238E27FC236}">
                <a16:creationId xmlns:a16="http://schemas.microsoft.com/office/drawing/2014/main" id="{1E615C22-9E05-83AD-AB20-A2DEB59AE22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0240" y="3596407"/>
            <a:ext cx="12048002" cy="2466078"/>
          </a:xfrm>
        </p:spPr>
      </p:pic>
    </p:spTree>
    <p:extLst>
      <p:ext uri="{BB962C8B-B14F-4D97-AF65-F5344CB8AC3E}">
        <p14:creationId xmlns:p14="http://schemas.microsoft.com/office/powerpoint/2010/main" val="3731175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3" name="Rectangle 206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83F81F-EDC8-C485-FB71-ED582F6219F8}"/>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Actual Vs Predicted</a:t>
            </a:r>
          </a:p>
        </p:txBody>
      </p:sp>
      <p:sp>
        <p:nvSpPr>
          <p:cNvPr id="2065"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AAAF9145-E62E-068B-2541-CDF9E0CA177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1503" r="-2" b="-2"/>
          <a:stretch/>
        </p:blipFill>
        <p:spPr bwMode="auto">
          <a:xfrm>
            <a:off x="437835" y="2642616"/>
            <a:ext cx="5378825" cy="3605784"/>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a:extLst>
              <a:ext uri="{FF2B5EF4-FFF2-40B4-BE49-F238E27FC236}">
                <a16:creationId xmlns:a16="http://schemas.microsoft.com/office/drawing/2014/main" id="{C0A5B507-3542-E5FE-4BE8-AE603D86B3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242" r="-2" b="-2"/>
          <a:stretch/>
        </p:blipFill>
        <p:spPr bwMode="auto">
          <a:xfrm>
            <a:off x="6372308" y="2642616"/>
            <a:ext cx="5378792" cy="3605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864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1AEF9-8010-7836-C929-2F1B7C57F8B5}"/>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Flask App</a:t>
            </a:r>
          </a:p>
        </p:txBody>
      </p:sp>
      <p:pic>
        <p:nvPicPr>
          <p:cNvPr id="4" name="Google Shape;235;p30" descr="What is Flask? How To Create The Flask App? - CODERSERA">
            <a:hlinkClick r:id="rId2"/>
            <a:extLst>
              <a:ext uri="{FF2B5EF4-FFF2-40B4-BE49-F238E27FC236}">
                <a16:creationId xmlns:a16="http://schemas.microsoft.com/office/drawing/2014/main" id="{40E5B3C2-945F-3237-9C00-8FF47D2A9B38}"/>
              </a:ext>
            </a:extLst>
          </p:cNvPr>
          <p:cNvPicPr preferRelativeResize="0"/>
          <p:nvPr/>
        </p:nvPicPr>
        <p:blipFill rotWithShape="1">
          <a:blip r:embed="rId3"/>
          <a:stretch/>
        </p:blipFill>
        <p:spPr>
          <a:xfrm>
            <a:off x="2534231" y="1845426"/>
            <a:ext cx="7120484" cy="4450303"/>
          </a:xfrm>
          <a:prstGeom prst="rect">
            <a:avLst/>
          </a:prstGeom>
          <a:noFill/>
        </p:spPr>
      </p:pic>
    </p:spTree>
    <p:extLst>
      <p:ext uri="{BB962C8B-B14F-4D97-AF65-F5344CB8AC3E}">
        <p14:creationId xmlns:p14="http://schemas.microsoft.com/office/powerpoint/2010/main" val="1078386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oogle Shape;264;g2a63bdf8b0f_0_0">
            <a:hlinkClick r:id="rId2"/>
            <a:extLst>
              <a:ext uri="{FF2B5EF4-FFF2-40B4-BE49-F238E27FC236}">
                <a16:creationId xmlns:a16="http://schemas.microsoft.com/office/drawing/2014/main" id="{C54B0AED-AC61-C9EB-4769-EDACB4ADE8F3}"/>
              </a:ext>
            </a:extLst>
          </p:cNvPr>
          <p:cNvPicPr preferRelativeResize="0">
            <a:picLocks noGrp="1"/>
          </p:cNvPicPr>
          <p:nvPr>
            <p:ph idx="4294967295"/>
          </p:nvPr>
        </p:nvPicPr>
        <p:blipFill>
          <a:blip r:embed="rId3"/>
          <a:stretch>
            <a:fillRect/>
          </a:stretch>
        </p:blipFill>
        <p:spPr>
          <a:xfrm>
            <a:off x="643467" y="1411563"/>
            <a:ext cx="10905066" cy="4034873"/>
          </a:xfrm>
          <a:prstGeom prst="rect">
            <a:avLst/>
          </a:prstGeom>
          <a:noFill/>
        </p:spPr>
      </p:pic>
    </p:spTree>
    <p:extLst>
      <p:ext uri="{BB962C8B-B14F-4D97-AF65-F5344CB8AC3E}">
        <p14:creationId xmlns:p14="http://schemas.microsoft.com/office/powerpoint/2010/main" val="2702701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95A041-1510-31D8-6CFD-5D687DF09580}"/>
              </a:ext>
            </a:extLst>
          </p:cNvPr>
          <p:cNvSpPr>
            <a:spLocks noGrp="1"/>
          </p:cNvSpPr>
          <p:nvPr>
            <p:ph type="title"/>
          </p:nvPr>
        </p:nvSpPr>
        <p:spPr>
          <a:xfrm>
            <a:off x="630936" y="640080"/>
            <a:ext cx="4818888" cy="1481328"/>
          </a:xfrm>
        </p:spPr>
        <p:txBody>
          <a:bodyPr anchor="b">
            <a:normAutofit/>
          </a:bodyPr>
          <a:lstStyle/>
          <a:p>
            <a:r>
              <a:rPr lang="en-IN" sz="5400"/>
              <a:t>Limitation</a:t>
            </a:r>
            <a:endParaRPr lang="en-CA" sz="5400"/>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0CCC03-D0A6-9CF7-78DB-6C43EBAF21AC}"/>
              </a:ext>
            </a:extLst>
          </p:cNvPr>
          <p:cNvSpPr>
            <a:spLocks noGrp="1"/>
          </p:cNvSpPr>
          <p:nvPr>
            <p:ph idx="1"/>
          </p:nvPr>
        </p:nvSpPr>
        <p:spPr>
          <a:xfrm>
            <a:off x="630936" y="2660904"/>
            <a:ext cx="4818888" cy="3547872"/>
          </a:xfrm>
        </p:spPr>
        <p:txBody>
          <a:bodyPr anchor="t">
            <a:normAutofit/>
          </a:bodyPr>
          <a:lstStyle/>
          <a:p>
            <a:pPr>
              <a:buFont typeface="Wingdings" panose="05000000000000000000" pitchFamily="2" charset="2"/>
              <a:buChar char="Ø"/>
            </a:pPr>
            <a:r>
              <a:rPr lang="en-IN" sz="2200" dirty="0"/>
              <a:t>Limited data till 2010</a:t>
            </a:r>
          </a:p>
          <a:p>
            <a:pPr>
              <a:buFont typeface="Wingdings" panose="05000000000000000000" pitchFamily="2" charset="2"/>
              <a:buChar char="Ø"/>
            </a:pPr>
            <a:endParaRPr lang="en-IN" sz="2200" dirty="0"/>
          </a:p>
          <a:p>
            <a:pPr>
              <a:buFont typeface="Wingdings" panose="05000000000000000000" pitchFamily="2" charset="2"/>
              <a:buChar char="Ø"/>
            </a:pPr>
            <a:r>
              <a:rPr lang="en-US" sz="2200" dirty="0"/>
              <a:t>Overfitting</a:t>
            </a:r>
            <a:endParaRPr lang="en-IN" sz="2200" dirty="0"/>
          </a:p>
          <a:p>
            <a:pPr marL="0" indent="0">
              <a:buNone/>
            </a:pPr>
            <a:endParaRPr lang="en-IN" sz="2200" dirty="0"/>
          </a:p>
          <a:p>
            <a:pPr marL="0" indent="0">
              <a:buNone/>
            </a:pPr>
            <a:endParaRPr lang="en-IN" sz="2200" dirty="0"/>
          </a:p>
          <a:p>
            <a:pPr marL="0" indent="0">
              <a:buNone/>
            </a:pPr>
            <a:endParaRPr lang="en-CA" sz="2200" dirty="0"/>
          </a:p>
        </p:txBody>
      </p:sp>
      <p:pic>
        <p:nvPicPr>
          <p:cNvPr id="4" name="Google Shape;279;p34" descr="Limitation Vector Art, Icons, and Graphics for Free Download">
            <a:extLst>
              <a:ext uri="{FF2B5EF4-FFF2-40B4-BE49-F238E27FC236}">
                <a16:creationId xmlns:a16="http://schemas.microsoft.com/office/drawing/2014/main" id="{B5946742-432D-EBE4-8D7B-1292A190E135}"/>
              </a:ext>
            </a:extLst>
          </p:cNvPr>
          <p:cNvPicPr preferRelativeResize="0"/>
          <p:nvPr/>
        </p:nvPicPr>
        <p:blipFill rotWithShape="1">
          <a:blip r:embed="rId3"/>
          <a:srcRect l="16745" r="4839" b="-1"/>
          <a:stretch/>
        </p:blipFill>
        <p:spPr>
          <a:xfrm>
            <a:off x="6099048" y="1108460"/>
            <a:ext cx="5458968" cy="4641079"/>
          </a:xfrm>
          <a:prstGeom prst="rect">
            <a:avLst/>
          </a:prstGeom>
          <a:noFill/>
        </p:spPr>
      </p:pic>
    </p:spTree>
    <p:extLst>
      <p:ext uri="{BB962C8B-B14F-4D97-AF65-F5344CB8AC3E}">
        <p14:creationId xmlns:p14="http://schemas.microsoft.com/office/powerpoint/2010/main" val="1874838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B07C8-6C61-BD9A-2682-FA048EE41948}"/>
              </a:ext>
            </a:extLst>
          </p:cNvPr>
          <p:cNvSpPr>
            <a:spLocks noGrp="1"/>
          </p:cNvSpPr>
          <p:nvPr>
            <p:ph type="title"/>
          </p:nvPr>
        </p:nvSpPr>
        <p:spPr>
          <a:xfrm>
            <a:off x="890338" y="640080"/>
            <a:ext cx="3734014" cy="3566160"/>
          </a:xfrm>
        </p:spPr>
        <p:txBody>
          <a:bodyPr vert="horz" lIns="91440" tIns="45720" rIns="91440" bIns="45720" rtlCol="0" anchor="b">
            <a:normAutofit fontScale="90000"/>
          </a:bodyPr>
          <a:lstStyle/>
          <a:p>
            <a:br>
              <a:rPr lang="en-US" sz="5400" dirty="0">
                <a:sym typeface="Arial"/>
              </a:rPr>
            </a:br>
            <a:br>
              <a:rPr lang="en-US" sz="5400" dirty="0">
                <a:sym typeface="Arial"/>
              </a:rPr>
            </a:br>
            <a:br>
              <a:rPr lang="en-US" sz="5400" dirty="0">
                <a:sym typeface="Arial"/>
              </a:rPr>
            </a:br>
            <a:br>
              <a:rPr lang="en-US" sz="5400" dirty="0">
                <a:sym typeface="Arial"/>
              </a:rPr>
            </a:br>
            <a:br>
              <a:rPr lang="en-US" sz="5400" dirty="0">
                <a:sym typeface="Arial"/>
              </a:rPr>
            </a:br>
            <a:r>
              <a:rPr lang="en-US" sz="5400" dirty="0">
                <a:sym typeface="Arial"/>
              </a:rPr>
              <a:t>Conclusion</a:t>
            </a:r>
            <a:br>
              <a:rPr lang="en-US" sz="5400" dirty="0">
                <a:sym typeface="Arial"/>
              </a:rPr>
            </a:br>
            <a:br>
              <a:rPr lang="en-US" sz="5400" dirty="0">
                <a:sym typeface="Arial"/>
              </a:rPr>
            </a:br>
            <a:endParaRPr lang="en-US" sz="5400" dirty="0"/>
          </a:p>
        </p:txBody>
      </p:sp>
      <p:pic>
        <p:nvPicPr>
          <p:cNvPr id="4" name="Picture 3" descr="A midsection of a person holding a miniature house">
            <a:extLst>
              <a:ext uri="{FF2B5EF4-FFF2-40B4-BE49-F238E27FC236}">
                <a16:creationId xmlns:a16="http://schemas.microsoft.com/office/drawing/2014/main" id="{93D28787-48D7-6ADE-D2F6-0FAB0F659F49}"/>
              </a:ext>
            </a:extLst>
          </p:cNvPr>
          <p:cNvPicPr>
            <a:picLocks noChangeAspect="1"/>
          </p:cNvPicPr>
          <p:nvPr/>
        </p:nvPicPr>
        <p:blipFill rotWithShape="1">
          <a:blip r:embed="rId3"/>
          <a:srcRect l="19096" r="1771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81193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1C0CE2-C683-6350-784C-8CA733779456}"/>
              </a:ext>
            </a:extLst>
          </p:cNvPr>
          <p:cNvSpPr>
            <a:spLocks noGrp="1"/>
          </p:cNvSpPr>
          <p:nvPr>
            <p:ph type="title"/>
          </p:nvPr>
        </p:nvSpPr>
        <p:spPr>
          <a:xfrm>
            <a:off x="630936" y="640080"/>
            <a:ext cx="4818888" cy="1481328"/>
          </a:xfrm>
        </p:spPr>
        <p:txBody>
          <a:bodyPr anchor="b">
            <a:normAutofit/>
          </a:bodyPr>
          <a:lstStyle/>
          <a:p>
            <a:r>
              <a:rPr lang="en-CA" sz="5000" b="1" i="0" u="none" strike="noStrike" dirty="0">
                <a:latin typeface="Arial"/>
                <a:ea typeface="Arial"/>
                <a:cs typeface="Arial"/>
                <a:sym typeface="Arial"/>
              </a:rPr>
              <a:t>Table of Contents</a:t>
            </a:r>
            <a:endParaRPr lang="en-CA" sz="5000" dirty="0"/>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0A9257-06A0-A072-1552-2B23DBA49B94}"/>
              </a:ext>
            </a:extLst>
          </p:cNvPr>
          <p:cNvSpPr>
            <a:spLocks noGrp="1"/>
          </p:cNvSpPr>
          <p:nvPr>
            <p:ph idx="1"/>
          </p:nvPr>
        </p:nvSpPr>
        <p:spPr>
          <a:xfrm>
            <a:off x="630936" y="2660904"/>
            <a:ext cx="4818888" cy="3547872"/>
          </a:xfrm>
        </p:spPr>
        <p:txBody>
          <a:bodyPr anchor="t">
            <a:normAutofit/>
          </a:bodyPr>
          <a:lstStyle/>
          <a:p>
            <a:pPr marL="342900" lvl="0" indent="-342900">
              <a:spcAft>
                <a:spcPts val="0"/>
              </a:spcAft>
              <a:buClr>
                <a:schemeClr val="dk2"/>
              </a:buClr>
              <a:buSzPts val="1800"/>
              <a:buFont typeface="Noto Sans Symbols"/>
              <a:buChar char="⮚"/>
            </a:pPr>
            <a:r>
              <a:rPr lang="en-US" sz="1800" dirty="0">
                <a:latin typeface="Arial"/>
                <a:cs typeface="Arial"/>
                <a:sym typeface="Arial"/>
              </a:rPr>
              <a:t>Introduction</a:t>
            </a:r>
          </a:p>
          <a:p>
            <a:pPr marL="342900" lvl="0" indent="-342900" rtl="0">
              <a:spcBef>
                <a:spcPts val="1000"/>
              </a:spcBef>
              <a:spcAft>
                <a:spcPts val="0"/>
              </a:spcAft>
              <a:buClr>
                <a:schemeClr val="dk2"/>
              </a:buClr>
              <a:buSzPts val="1800"/>
              <a:buFont typeface="Noto Sans Symbols"/>
              <a:buChar char="⮚"/>
            </a:pPr>
            <a:r>
              <a:rPr lang="en-US" sz="1800" b="0" i="0" u="none" strike="noStrike" dirty="0">
                <a:latin typeface="Arial"/>
                <a:ea typeface="Arial"/>
                <a:cs typeface="Arial"/>
                <a:sym typeface="Arial"/>
              </a:rPr>
              <a:t>Data preprocessing</a:t>
            </a:r>
          </a:p>
          <a:p>
            <a:pPr marL="342900" indent="-342900">
              <a:buClr>
                <a:schemeClr val="dk2"/>
              </a:buClr>
              <a:buSzPts val="1800"/>
              <a:buFont typeface="Noto Sans Symbols"/>
              <a:buChar char="⮚"/>
            </a:pPr>
            <a:r>
              <a:rPr lang="en-IN" sz="1800" dirty="0">
                <a:latin typeface="Arial"/>
                <a:cs typeface="Arial"/>
              </a:rPr>
              <a:t>Tableau Visualization</a:t>
            </a:r>
            <a:endParaRPr lang="en-US" sz="1800" b="0" i="0" u="none" strike="noStrike" dirty="0">
              <a:latin typeface="Arial"/>
              <a:ea typeface="Arial"/>
              <a:cs typeface="Arial"/>
              <a:sym typeface="Arial"/>
            </a:endParaRPr>
          </a:p>
          <a:p>
            <a:pPr marL="342900" lvl="0" indent="-342900" rtl="0">
              <a:spcBef>
                <a:spcPts val="1000"/>
              </a:spcBef>
              <a:spcAft>
                <a:spcPts val="0"/>
              </a:spcAft>
              <a:buClr>
                <a:schemeClr val="dk2"/>
              </a:buClr>
              <a:buSzPts val="1800"/>
              <a:buFont typeface="Noto Sans Symbols"/>
              <a:buChar char="⮚"/>
            </a:pPr>
            <a:r>
              <a:rPr lang="en-US" sz="1800" dirty="0">
                <a:latin typeface="Arial"/>
                <a:cs typeface="Arial"/>
                <a:sym typeface="Arial"/>
              </a:rPr>
              <a:t>Machine Learning Model</a:t>
            </a:r>
          </a:p>
          <a:p>
            <a:pPr marL="342900" lvl="0" indent="-342900" rtl="0">
              <a:spcBef>
                <a:spcPts val="1000"/>
              </a:spcBef>
              <a:spcAft>
                <a:spcPts val="0"/>
              </a:spcAft>
              <a:buClr>
                <a:schemeClr val="dk2"/>
              </a:buClr>
              <a:buSzPts val="1800"/>
              <a:buFont typeface="Noto Sans Symbols"/>
              <a:buChar char="⮚"/>
            </a:pPr>
            <a:r>
              <a:rPr lang="en-US" sz="1800" dirty="0">
                <a:latin typeface="Arial"/>
                <a:ea typeface="Arial"/>
                <a:cs typeface="Arial"/>
                <a:sym typeface="Arial"/>
              </a:rPr>
              <a:t>Flask Powered API</a:t>
            </a:r>
          </a:p>
          <a:p>
            <a:pPr marL="342900" indent="-342900">
              <a:buClr>
                <a:schemeClr val="dk2"/>
              </a:buClr>
              <a:buSzPts val="1800"/>
              <a:buFont typeface="Noto Sans Symbols"/>
              <a:buChar char="⮚"/>
            </a:pPr>
            <a:r>
              <a:rPr lang="en-US" sz="1800" dirty="0">
                <a:latin typeface="Arial"/>
                <a:cs typeface="Arial"/>
                <a:sym typeface="Arial"/>
              </a:rPr>
              <a:t>Limitation</a:t>
            </a:r>
            <a:endParaRPr lang="en-US" sz="1800" dirty="0"/>
          </a:p>
          <a:p>
            <a:pPr marL="342900" lvl="0" indent="-342900" rtl="0">
              <a:spcBef>
                <a:spcPts val="1000"/>
              </a:spcBef>
              <a:spcAft>
                <a:spcPts val="0"/>
              </a:spcAft>
              <a:buClr>
                <a:schemeClr val="dk2"/>
              </a:buClr>
              <a:buSzPts val="1800"/>
              <a:buFont typeface="Noto Sans Symbols"/>
              <a:buChar char="⮚"/>
            </a:pPr>
            <a:r>
              <a:rPr lang="en-US" sz="1800" dirty="0">
                <a:latin typeface="Arial"/>
                <a:ea typeface="Arial"/>
                <a:cs typeface="Arial"/>
                <a:sym typeface="Arial"/>
              </a:rPr>
              <a:t>Conclusion</a:t>
            </a:r>
          </a:p>
        </p:txBody>
      </p:sp>
      <p:pic>
        <p:nvPicPr>
          <p:cNvPr id="5" name="Picture 4" descr="Magnifying glass showing decling performance">
            <a:extLst>
              <a:ext uri="{FF2B5EF4-FFF2-40B4-BE49-F238E27FC236}">
                <a16:creationId xmlns:a16="http://schemas.microsoft.com/office/drawing/2014/main" id="{468C2E2E-7EC4-2609-A98A-7C11B3B57C14}"/>
              </a:ext>
            </a:extLst>
          </p:cNvPr>
          <p:cNvPicPr>
            <a:picLocks noChangeAspect="1"/>
          </p:cNvPicPr>
          <p:nvPr/>
        </p:nvPicPr>
        <p:blipFill rotWithShape="1">
          <a:blip r:embed="rId2"/>
          <a:srcRect l="9901" r="42838" b="-1"/>
          <a:stretch/>
        </p:blipFill>
        <p:spPr>
          <a:xfrm>
            <a:off x="6853913" y="640080"/>
            <a:ext cx="3949238" cy="5577840"/>
          </a:xfrm>
          <a:prstGeom prst="rect">
            <a:avLst/>
          </a:prstGeom>
        </p:spPr>
      </p:pic>
    </p:spTree>
    <p:extLst>
      <p:ext uri="{BB962C8B-B14F-4D97-AF65-F5344CB8AC3E}">
        <p14:creationId xmlns:p14="http://schemas.microsoft.com/office/powerpoint/2010/main" val="1307659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AE79F2-E37E-6462-3617-1B7787275411}"/>
              </a:ext>
            </a:extLst>
          </p:cNvPr>
          <p:cNvSpPr>
            <a:spLocks noGrp="1"/>
          </p:cNvSpPr>
          <p:nvPr>
            <p:ph type="title"/>
          </p:nvPr>
        </p:nvSpPr>
        <p:spPr>
          <a:xfrm>
            <a:off x="630936" y="640080"/>
            <a:ext cx="4818888" cy="1481328"/>
          </a:xfrm>
        </p:spPr>
        <p:txBody>
          <a:bodyPr anchor="b">
            <a:normAutofit/>
          </a:bodyPr>
          <a:lstStyle/>
          <a:p>
            <a:r>
              <a:rPr lang="en-IN" sz="5400"/>
              <a:t>Introduction</a:t>
            </a:r>
            <a:endParaRPr lang="en-CA" sz="5400"/>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47C9DB-E345-A287-6CAA-FC2D08E8D5A3}"/>
              </a:ext>
            </a:extLst>
          </p:cNvPr>
          <p:cNvSpPr>
            <a:spLocks noGrp="1"/>
          </p:cNvSpPr>
          <p:nvPr>
            <p:ph idx="1"/>
          </p:nvPr>
        </p:nvSpPr>
        <p:spPr>
          <a:xfrm>
            <a:off x="630936" y="2660904"/>
            <a:ext cx="4818888" cy="3547872"/>
          </a:xfrm>
        </p:spPr>
        <p:txBody>
          <a:bodyPr anchor="t">
            <a:normAutofit/>
          </a:bodyPr>
          <a:lstStyle/>
          <a:p>
            <a:pPr>
              <a:buFont typeface="Wingdings" panose="05000000000000000000" pitchFamily="2" charset="2"/>
              <a:buChar char="Ø"/>
            </a:pPr>
            <a:r>
              <a:rPr lang="en-US" sz="2200" b="0" i="0" dirty="0">
                <a:effectLst/>
                <a:latin typeface="-apple-system"/>
              </a:rPr>
              <a:t>Forecasting the prices of </a:t>
            </a:r>
            <a:r>
              <a:rPr lang="en-CA" sz="2200" b="0" i="0" dirty="0">
                <a:effectLst/>
                <a:latin typeface="Inter"/>
              </a:rPr>
              <a:t>residential homes in Ames, Iowa, US </a:t>
            </a:r>
            <a:r>
              <a:rPr lang="en-US" sz="2200" b="0" i="0" dirty="0">
                <a:effectLst/>
                <a:latin typeface="-apple-system"/>
              </a:rPr>
              <a:t>using machine learning. </a:t>
            </a:r>
          </a:p>
          <a:p>
            <a:pPr>
              <a:buFont typeface="Wingdings" panose="05000000000000000000" pitchFamily="2" charset="2"/>
              <a:buChar char="Ø"/>
            </a:pPr>
            <a:endParaRPr lang="en-US" sz="2200" dirty="0">
              <a:latin typeface="-apple-system"/>
            </a:endParaRPr>
          </a:p>
          <a:p>
            <a:pPr>
              <a:buFont typeface="Wingdings" panose="05000000000000000000" pitchFamily="2" charset="2"/>
              <a:buChar char="Ø"/>
            </a:pPr>
            <a:r>
              <a:rPr lang="en-US" sz="2200" b="0" i="0" dirty="0">
                <a:effectLst/>
                <a:latin typeface="-apple-system"/>
              </a:rPr>
              <a:t>This project involves creating a regression model to forecast house prices based on various features.</a:t>
            </a:r>
          </a:p>
        </p:txBody>
      </p:sp>
      <p:pic>
        <p:nvPicPr>
          <p:cNvPr id="5" name="Picture 4" descr="Rolls of blueprints">
            <a:extLst>
              <a:ext uri="{FF2B5EF4-FFF2-40B4-BE49-F238E27FC236}">
                <a16:creationId xmlns:a16="http://schemas.microsoft.com/office/drawing/2014/main" id="{DFE511BA-0347-D309-A5B8-F178C0C37EA8}"/>
              </a:ext>
            </a:extLst>
          </p:cNvPr>
          <p:cNvPicPr>
            <a:picLocks noChangeAspect="1"/>
          </p:cNvPicPr>
          <p:nvPr/>
        </p:nvPicPr>
        <p:blipFill rotWithShape="1">
          <a:blip r:embed="rId3"/>
          <a:srcRect l="52740" r="-1" b="-1"/>
          <a:stretch/>
        </p:blipFill>
        <p:spPr>
          <a:xfrm>
            <a:off x="6853913" y="640080"/>
            <a:ext cx="3949238" cy="5577840"/>
          </a:xfrm>
          <a:prstGeom prst="rect">
            <a:avLst/>
          </a:prstGeom>
        </p:spPr>
      </p:pic>
    </p:spTree>
    <p:extLst>
      <p:ext uri="{BB962C8B-B14F-4D97-AF65-F5344CB8AC3E}">
        <p14:creationId xmlns:p14="http://schemas.microsoft.com/office/powerpoint/2010/main" val="565638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C42949-B8EF-FB1D-9A13-9858EAA6611F}"/>
              </a:ext>
            </a:extLst>
          </p:cNvPr>
          <p:cNvSpPr>
            <a:spLocks noGrp="1"/>
          </p:cNvSpPr>
          <p:nvPr>
            <p:ph type="title"/>
          </p:nvPr>
        </p:nvSpPr>
        <p:spPr>
          <a:xfrm>
            <a:off x="630936" y="640080"/>
            <a:ext cx="4818888" cy="1481328"/>
          </a:xfrm>
        </p:spPr>
        <p:txBody>
          <a:bodyPr anchor="b">
            <a:normAutofit/>
          </a:bodyPr>
          <a:lstStyle/>
          <a:p>
            <a:r>
              <a:rPr lang="en-IN" sz="5400" dirty="0"/>
              <a:t>Data Source</a:t>
            </a:r>
            <a:endParaRPr lang="en-CA" sz="5400" dirty="0"/>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970F9E-9BDB-C41A-D61F-D8A635291D6A}"/>
              </a:ext>
            </a:extLst>
          </p:cNvPr>
          <p:cNvSpPr>
            <a:spLocks noGrp="1"/>
          </p:cNvSpPr>
          <p:nvPr>
            <p:ph idx="1"/>
          </p:nvPr>
        </p:nvSpPr>
        <p:spPr>
          <a:xfrm>
            <a:off x="630936" y="2660904"/>
            <a:ext cx="4818888" cy="3547872"/>
          </a:xfrm>
        </p:spPr>
        <p:txBody>
          <a:bodyPr anchor="t">
            <a:normAutofit/>
          </a:bodyPr>
          <a:lstStyle/>
          <a:p>
            <a:pPr marL="0" indent="0">
              <a:buNone/>
            </a:pPr>
            <a:endParaRPr lang="en-CA" sz="2000" dirty="0">
              <a:hlinkClick r:id="rId3"/>
            </a:endParaRPr>
          </a:p>
          <a:p>
            <a:pPr marL="0" indent="0">
              <a:buNone/>
            </a:pPr>
            <a:endParaRPr lang="en-CA" sz="2000" dirty="0">
              <a:hlinkClick r:id="rId3"/>
            </a:endParaRPr>
          </a:p>
          <a:p>
            <a:pPr marL="0" indent="0">
              <a:buNone/>
            </a:pPr>
            <a:endParaRPr lang="en-CA" sz="2000" dirty="0">
              <a:hlinkClick r:id="rId3"/>
            </a:endParaRPr>
          </a:p>
          <a:p>
            <a:pPr marL="0" indent="0">
              <a:buNone/>
            </a:pPr>
            <a:endParaRPr lang="en-CA" sz="2000" dirty="0">
              <a:hlinkClick r:id="rId3"/>
            </a:endParaRPr>
          </a:p>
          <a:p>
            <a:pPr marL="0" indent="0">
              <a:buNone/>
            </a:pPr>
            <a:endParaRPr lang="en-CA" sz="2000" dirty="0">
              <a:hlinkClick r:id="rId3"/>
            </a:endParaRPr>
          </a:p>
          <a:p>
            <a:pPr marL="0" indent="0">
              <a:buNone/>
            </a:pPr>
            <a:endParaRPr lang="en-CA" sz="2000" dirty="0">
              <a:hlinkClick r:id="rId3"/>
            </a:endParaRPr>
          </a:p>
        </p:txBody>
      </p:sp>
      <p:pic>
        <p:nvPicPr>
          <p:cNvPr id="5" name="Picture 4" descr="A blue text on a white background&#10;&#10;Description automatically generated">
            <a:hlinkClick r:id="rId3"/>
            <a:extLst>
              <a:ext uri="{FF2B5EF4-FFF2-40B4-BE49-F238E27FC236}">
                <a16:creationId xmlns:a16="http://schemas.microsoft.com/office/drawing/2014/main" id="{55055530-BD46-047C-8A86-E64FC81125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0380" y="3045941"/>
            <a:ext cx="5458968" cy="1842400"/>
          </a:xfrm>
          <a:prstGeom prst="rect">
            <a:avLst/>
          </a:prstGeom>
        </p:spPr>
      </p:pic>
    </p:spTree>
    <p:extLst>
      <p:ext uri="{BB962C8B-B14F-4D97-AF65-F5344CB8AC3E}">
        <p14:creationId xmlns:p14="http://schemas.microsoft.com/office/powerpoint/2010/main" val="3070158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632603-CD96-0522-2E9A-721D58E5858F}"/>
              </a:ext>
            </a:extLst>
          </p:cNvPr>
          <p:cNvSpPr>
            <a:spLocks noGrp="1"/>
          </p:cNvSpPr>
          <p:nvPr>
            <p:ph type="title"/>
          </p:nvPr>
        </p:nvSpPr>
        <p:spPr>
          <a:xfrm>
            <a:off x="630936" y="640080"/>
            <a:ext cx="4818888" cy="1481328"/>
          </a:xfrm>
        </p:spPr>
        <p:txBody>
          <a:bodyPr anchor="b">
            <a:normAutofit/>
          </a:bodyPr>
          <a:lstStyle/>
          <a:p>
            <a:r>
              <a:rPr lang="en-US" sz="4200" b="0" i="0" u="none" strike="noStrike">
                <a:latin typeface="Arial"/>
                <a:ea typeface="Arial"/>
                <a:cs typeface="Arial"/>
                <a:sym typeface="Arial"/>
              </a:rPr>
              <a:t>Data preprocessing</a:t>
            </a:r>
            <a:br>
              <a:rPr lang="en-US" sz="4200"/>
            </a:br>
            <a:endParaRPr lang="en-CA" sz="4200"/>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E3DEE0-9E46-6692-BD52-02623A94FBA7}"/>
              </a:ext>
            </a:extLst>
          </p:cNvPr>
          <p:cNvSpPr>
            <a:spLocks noGrp="1"/>
          </p:cNvSpPr>
          <p:nvPr>
            <p:ph idx="1"/>
          </p:nvPr>
        </p:nvSpPr>
        <p:spPr>
          <a:xfrm>
            <a:off x="630936" y="2660904"/>
            <a:ext cx="4818888" cy="3547872"/>
          </a:xfrm>
        </p:spPr>
        <p:txBody>
          <a:bodyPr anchor="t">
            <a:normAutofit/>
          </a:bodyPr>
          <a:lstStyle/>
          <a:p>
            <a:pPr>
              <a:buFont typeface="Wingdings" panose="05000000000000000000" pitchFamily="2" charset="2"/>
              <a:buChar char="Ø"/>
            </a:pPr>
            <a:endParaRPr lang="pt-BR" sz="2200" b="0" i="0" dirty="0">
              <a:effectLst/>
              <a:latin typeface="-apple-system"/>
            </a:endParaRPr>
          </a:p>
          <a:p>
            <a:pPr>
              <a:buFont typeface="Wingdings" panose="05000000000000000000" pitchFamily="2" charset="2"/>
              <a:buChar char="Ø"/>
            </a:pPr>
            <a:r>
              <a:rPr lang="pt-BR" sz="2200" b="0" i="0" dirty="0">
                <a:effectLst/>
                <a:latin typeface="-apple-system"/>
              </a:rPr>
              <a:t>Initital Data Preprocessing</a:t>
            </a:r>
          </a:p>
          <a:p>
            <a:pPr marL="0" indent="0">
              <a:buNone/>
            </a:pPr>
            <a:endParaRPr lang="pt-BR" sz="2200" b="0" i="0" dirty="0">
              <a:effectLst/>
              <a:latin typeface="-apple-system"/>
            </a:endParaRPr>
          </a:p>
          <a:p>
            <a:pPr>
              <a:buFont typeface="Wingdings" panose="05000000000000000000" pitchFamily="2" charset="2"/>
              <a:buChar char="Ø"/>
            </a:pPr>
            <a:r>
              <a:rPr lang="pt-BR" sz="2200" b="0" i="0" dirty="0">
                <a:effectLst/>
                <a:latin typeface="-apple-system"/>
              </a:rPr>
              <a:t>Final Data Preprocessing</a:t>
            </a:r>
          </a:p>
          <a:p>
            <a:pPr marL="0" indent="0">
              <a:buNone/>
            </a:pPr>
            <a:endParaRPr lang="en-CA" sz="2200" dirty="0"/>
          </a:p>
        </p:txBody>
      </p:sp>
      <p:pic>
        <p:nvPicPr>
          <p:cNvPr id="5" name="Picture 4" descr="A diagram of data processing process&#10;&#10;Description automatically generated">
            <a:extLst>
              <a:ext uri="{FF2B5EF4-FFF2-40B4-BE49-F238E27FC236}">
                <a16:creationId xmlns:a16="http://schemas.microsoft.com/office/drawing/2014/main" id="{5FBFE757-9882-C78F-E2BC-CE8F1C0303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9048" y="2077905"/>
            <a:ext cx="5458968" cy="2702189"/>
          </a:xfrm>
          <a:prstGeom prst="rect">
            <a:avLst/>
          </a:prstGeom>
        </p:spPr>
      </p:pic>
    </p:spTree>
    <p:extLst>
      <p:ext uri="{BB962C8B-B14F-4D97-AF65-F5344CB8AC3E}">
        <p14:creationId xmlns:p14="http://schemas.microsoft.com/office/powerpoint/2010/main" val="201518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632603-CD96-0522-2E9A-721D58E5858F}"/>
              </a:ext>
            </a:extLst>
          </p:cNvPr>
          <p:cNvSpPr>
            <a:spLocks noGrp="1"/>
          </p:cNvSpPr>
          <p:nvPr>
            <p:ph type="title"/>
          </p:nvPr>
        </p:nvSpPr>
        <p:spPr>
          <a:xfrm>
            <a:off x="630936" y="640080"/>
            <a:ext cx="4818888" cy="1481328"/>
          </a:xfrm>
        </p:spPr>
        <p:txBody>
          <a:bodyPr anchor="b">
            <a:normAutofit/>
          </a:bodyPr>
          <a:lstStyle/>
          <a:p>
            <a:r>
              <a:rPr lang="pt-BR" sz="4000" b="0" i="0" dirty="0">
                <a:effectLst/>
                <a:latin typeface="-apple-system"/>
              </a:rPr>
              <a:t>Initital Data Preprocessing</a:t>
            </a:r>
            <a:endParaRPr lang="en-CA" sz="4200" dirty="0"/>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E3DEE0-9E46-6692-BD52-02623A94FBA7}"/>
              </a:ext>
            </a:extLst>
          </p:cNvPr>
          <p:cNvSpPr>
            <a:spLocks noGrp="1"/>
          </p:cNvSpPr>
          <p:nvPr>
            <p:ph idx="1"/>
          </p:nvPr>
        </p:nvSpPr>
        <p:spPr>
          <a:xfrm>
            <a:off x="630936" y="2660904"/>
            <a:ext cx="4818888" cy="3547872"/>
          </a:xfrm>
        </p:spPr>
        <p:txBody>
          <a:bodyPr anchor="t">
            <a:normAutofit/>
          </a:bodyPr>
          <a:lstStyle/>
          <a:p>
            <a:pPr>
              <a:buFont typeface="Wingdings" panose="05000000000000000000" pitchFamily="2" charset="2"/>
              <a:buChar char="Ø"/>
            </a:pPr>
            <a:endParaRPr lang="pt-BR" sz="2200" b="0" i="0" dirty="0">
              <a:effectLst/>
              <a:latin typeface="-apple-system"/>
            </a:endParaRPr>
          </a:p>
          <a:p>
            <a:pPr>
              <a:buFont typeface="Wingdings" panose="05000000000000000000" pitchFamily="2" charset="2"/>
              <a:buChar char="Ø"/>
            </a:pPr>
            <a:r>
              <a:rPr lang="pt-BR" sz="2200" b="0" i="0" dirty="0">
                <a:effectLst/>
                <a:latin typeface="-apple-system"/>
              </a:rPr>
              <a:t>Impute Missing values</a:t>
            </a:r>
          </a:p>
          <a:p>
            <a:pPr marL="0" indent="0">
              <a:buNone/>
            </a:pPr>
            <a:endParaRPr lang="pt-BR" sz="2200" b="0" i="0" dirty="0">
              <a:effectLst/>
              <a:latin typeface="-apple-system"/>
            </a:endParaRPr>
          </a:p>
          <a:p>
            <a:pPr>
              <a:buFont typeface="Wingdings" panose="05000000000000000000" pitchFamily="2" charset="2"/>
              <a:buChar char="Ø"/>
            </a:pPr>
            <a:r>
              <a:rPr lang="pt-BR" sz="2200" dirty="0">
                <a:latin typeface="-apple-system"/>
              </a:rPr>
              <a:t>Apporpriate data types</a:t>
            </a:r>
          </a:p>
          <a:p>
            <a:pPr>
              <a:buFont typeface="Wingdings" panose="05000000000000000000" pitchFamily="2" charset="2"/>
              <a:buChar char="Ø"/>
            </a:pPr>
            <a:endParaRPr lang="pt-BR" sz="2200" b="0" i="0" dirty="0">
              <a:effectLst/>
              <a:latin typeface="-apple-system"/>
            </a:endParaRPr>
          </a:p>
          <a:p>
            <a:pPr>
              <a:buFont typeface="Wingdings" panose="05000000000000000000" pitchFamily="2" charset="2"/>
              <a:buChar char="Ø"/>
            </a:pPr>
            <a:r>
              <a:rPr lang="pt-BR" sz="2200" dirty="0">
                <a:latin typeface="-apple-system"/>
              </a:rPr>
              <a:t>Binning</a:t>
            </a:r>
            <a:endParaRPr lang="pt-BR" sz="2200" b="0" i="0" dirty="0">
              <a:effectLst/>
              <a:latin typeface="-apple-system"/>
            </a:endParaRPr>
          </a:p>
          <a:p>
            <a:pPr marL="0" indent="0">
              <a:buNone/>
            </a:pPr>
            <a:endParaRPr lang="en-CA" sz="2200" dirty="0"/>
          </a:p>
        </p:txBody>
      </p:sp>
      <p:pic>
        <p:nvPicPr>
          <p:cNvPr id="5" name="Picture 4" descr="A diagram of data processing process&#10;&#10;Description automatically generated">
            <a:extLst>
              <a:ext uri="{FF2B5EF4-FFF2-40B4-BE49-F238E27FC236}">
                <a16:creationId xmlns:a16="http://schemas.microsoft.com/office/drawing/2014/main" id="{5FBFE757-9882-C78F-E2BC-CE8F1C0303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9048" y="2077905"/>
            <a:ext cx="5458968" cy="2702189"/>
          </a:xfrm>
          <a:prstGeom prst="rect">
            <a:avLst/>
          </a:prstGeom>
        </p:spPr>
      </p:pic>
    </p:spTree>
    <p:extLst>
      <p:ext uri="{BB962C8B-B14F-4D97-AF65-F5344CB8AC3E}">
        <p14:creationId xmlns:p14="http://schemas.microsoft.com/office/powerpoint/2010/main" val="2082653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32603-CD96-0522-2E9A-721D58E5858F}"/>
              </a:ext>
            </a:extLst>
          </p:cNvPr>
          <p:cNvSpPr>
            <a:spLocks noGrp="1"/>
          </p:cNvSpPr>
          <p:nvPr>
            <p:ph type="title"/>
          </p:nvPr>
        </p:nvSpPr>
        <p:spPr>
          <a:xfrm>
            <a:off x="630936" y="640080"/>
            <a:ext cx="4818888" cy="1481328"/>
          </a:xfrm>
        </p:spPr>
        <p:txBody>
          <a:bodyPr anchor="b">
            <a:normAutofit/>
          </a:bodyPr>
          <a:lstStyle/>
          <a:p>
            <a:r>
              <a:rPr lang="pt-BR" sz="4400" b="0" i="0" dirty="0">
                <a:effectLst/>
                <a:latin typeface="-apple-system"/>
              </a:rPr>
              <a:t>Final Data Preprocessing</a:t>
            </a:r>
            <a:endParaRPr lang="en-CA" sz="4200" dirty="0"/>
          </a:p>
        </p:txBody>
      </p:sp>
      <p:sp>
        <p:nvSpPr>
          <p:cNvPr id="3" name="Content Placeholder 2">
            <a:extLst>
              <a:ext uri="{FF2B5EF4-FFF2-40B4-BE49-F238E27FC236}">
                <a16:creationId xmlns:a16="http://schemas.microsoft.com/office/drawing/2014/main" id="{AAE3DEE0-9E46-6692-BD52-02623A94FBA7}"/>
              </a:ext>
            </a:extLst>
          </p:cNvPr>
          <p:cNvSpPr>
            <a:spLocks noGrp="1"/>
          </p:cNvSpPr>
          <p:nvPr>
            <p:ph idx="1"/>
          </p:nvPr>
        </p:nvSpPr>
        <p:spPr>
          <a:xfrm>
            <a:off x="630936" y="2660904"/>
            <a:ext cx="4818888" cy="3547872"/>
          </a:xfrm>
        </p:spPr>
        <p:txBody>
          <a:bodyPr anchor="t">
            <a:normAutofit/>
          </a:bodyPr>
          <a:lstStyle/>
          <a:p>
            <a:pPr>
              <a:buFont typeface="Wingdings" panose="05000000000000000000" pitchFamily="2" charset="2"/>
              <a:buChar char="Ø"/>
            </a:pPr>
            <a:endParaRPr lang="pt-BR" sz="2200" b="0" i="0" dirty="0">
              <a:effectLst/>
              <a:latin typeface="-apple-system"/>
            </a:endParaRPr>
          </a:p>
          <a:p>
            <a:pPr>
              <a:buFont typeface="Wingdings" panose="05000000000000000000" pitchFamily="2" charset="2"/>
              <a:buChar char="Ø"/>
            </a:pPr>
            <a:r>
              <a:rPr lang="pt-BR" sz="2200" dirty="0">
                <a:latin typeface="-apple-system"/>
              </a:rPr>
              <a:t>Scaled data</a:t>
            </a:r>
          </a:p>
          <a:p>
            <a:pPr>
              <a:buFont typeface="Wingdings" panose="05000000000000000000" pitchFamily="2" charset="2"/>
              <a:buChar char="Ø"/>
            </a:pPr>
            <a:endParaRPr lang="pt-BR" sz="2200" b="0" i="0" dirty="0">
              <a:effectLst/>
              <a:latin typeface="-apple-system"/>
            </a:endParaRPr>
          </a:p>
          <a:p>
            <a:pPr>
              <a:buFont typeface="Wingdings" panose="05000000000000000000" pitchFamily="2" charset="2"/>
              <a:buChar char="Ø"/>
            </a:pPr>
            <a:r>
              <a:rPr lang="pt-BR" sz="2200" b="0" i="0" dirty="0">
                <a:effectLst/>
                <a:latin typeface="-apple-system"/>
              </a:rPr>
              <a:t>Hot Encoding</a:t>
            </a:r>
          </a:p>
          <a:p>
            <a:pPr marL="0" indent="0">
              <a:buNone/>
            </a:pPr>
            <a:endParaRPr lang="pt-BR" sz="2200" b="0" i="0" dirty="0">
              <a:effectLst/>
              <a:latin typeface="-apple-system"/>
            </a:endParaRPr>
          </a:p>
          <a:p>
            <a:pPr>
              <a:buFont typeface="Wingdings" panose="05000000000000000000" pitchFamily="2" charset="2"/>
              <a:buChar char="Ø"/>
            </a:pPr>
            <a:endParaRPr lang="pt-BR" sz="2200" b="0" i="0" dirty="0">
              <a:effectLst/>
              <a:latin typeface="-apple-system"/>
            </a:endParaRPr>
          </a:p>
          <a:p>
            <a:pPr marL="0" indent="0">
              <a:buNone/>
            </a:pPr>
            <a:endParaRPr lang="en-CA" sz="2200" dirty="0"/>
          </a:p>
        </p:txBody>
      </p:sp>
      <p:pic>
        <p:nvPicPr>
          <p:cNvPr id="5" name="Picture 4" descr="A diagram of data processing process&#10;&#10;Description automatically generated">
            <a:extLst>
              <a:ext uri="{FF2B5EF4-FFF2-40B4-BE49-F238E27FC236}">
                <a16:creationId xmlns:a16="http://schemas.microsoft.com/office/drawing/2014/main" id="{5FBFE757-9882-C78F-E2BC-CE8F1C0303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9048" y="2077905"/>
            <a:ext cx="5458968" cy="2702189"/>
          </a:xfrm>
          <a:prstGeom prst="rect">
            <a:avLst/>
          </a:prstGeom>
        </p:spPr>
      </p:pic>
    </p:spTree>
    <p:extLst>
      <p:ext uri="{BB962C8B-B14F-4D97-AF65-F5344CB8AC3E}">
        <p14:creationId xmlns:p14="http://schemas.microsoft.com/office/powerpoint/2010/main" val="3985872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of blue bars&#10;&#10;Description automatically generated with medium confidence">
            <a:extLst>
              <a:ext uri="{FF2B5EF4-FFF2-40B4-BE49-F238E27FC236}">
                <a16:creationId xmlns:a16="http://schemas.microsoft.com/office/drawing/2014/main" id="{A04C5037-77C3-2363-9D57-2FEC95996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757" y="1853514"/>
            <a:ext cx="5383088" cy="4279556"/>
          </a:xfrm>
          <a:prstGeom prst="rect">
            <a:avLst/>
          </a:prstGeom>
        </p:spPr>
      </p:pic>
      <p:pic>
        <p:nvPicPr>
          <p:cNvPr id="8" name="Picture 7" descr="A line graph with numbers and a white background&#10;&#10;Description automatically generated">
            <a:extLst>
              <a:ext uri="{FF2B5EF4-FFF2-40B4-BE49-F238E27FC236}">
                <a16:creationId xmlns:a16="http://schemas.microsoft.com/office/drawing/2014/main" id="{80B08FEA-4806-B683-DDA1-35D60CFB24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3510" y="1729946"/>
            <a:ext cx="5890467" cy="4403124"/>
          </a:xfrm>
          <a:prstGeom prst="rect">
            <a:avLst/>
          </a:prstGeom>
        </p:spPr>
      </p:pic>
    </p:spTree>
    <p:extLst>
      <p:ext uri="{BB962C8B-B14F-4D97-AF65-F5344CB8AC3E}">
        <p14:creationId xmlns:p14="http://schemas.microsoft.com/office/powerpoint/2010/main" val="2720808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3209</TotalTime>
  <Words>1391</Words>
  <Application>Microsoft Office PowerPoint</Application>
  <PresentationFormat>Widescreen</PresentationFormat>
  <Paragraphs>141</Paragraphs>
  <Slides>27</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-apple-system</vt:lpstr>
      <vt:lpstr>Aptos</vt:lpstr>
      <vt:lpstr>Aptos Display</vt:lpstr>
      <vt:lpstr>Arial</vt:lpstr>
      <vt:lpstr>Inter</vt:lpstr>
      <vt:lpstr>Noto Sans Symbols</vt:lpstr>
      <vt:lpstr>Slack-Lato</vt:lpstr>
      <vt:lpstr>Wingdings</vt:lpstr>
      <vt:lpstr>Office Theme</vt:lpstr>
      <vt:lpstr>House Price Forecaster</vt:lpstr>
      <vt:lpstr>Collaborators</vt:lpstr>
      <vt:lpstr>Table of Contents</vt:lpstr>
      <vt:lpstr>Introduction</vt:lpstr>
      <vt:lpstr>Data Source</vt:lpstr>
      <vt:lpstr>Data preprocessing </vt:lpstr>
      <vt:lpstr>Initital Data Preprocessing</vt:lpstr>
      <vt:lpstr>Final 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Engineering </vt:lpstr>
      <vt:lpstr>Feature Engineering </vt:lpstr>
      <vt:lpstr>Machine Learning Model </vt:lpstr>
      <vt:lpstr>Neural Network Model </vt:lpstr>
      <vt:lpstr>PowerPoint Presentation</vt:lpstr>
      <vt:lpstr>Actual Vs Predicted</vt:lpstr>
      <vt:lpstr>Flask App</vt:lpstr>
      <vt:lpstr>PowerPoint Presentation</vt:lpstr>
      <vt:lpstr>Limitation</vt:lpstr>
      <vt:lpstr>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Forecaster</dc:title>
  <dc:creator>Kalaiyappan Venkatachalam</dc:creator>
  <cp:lastModifiedBy>Kalaiyappan Venkatachalam</cp:lastModifiedBy>
  <cp:revision>5</cp:revision>
  <dcterms:created xsi:type="dcterms:W3CDTF">2024-02-08T23:52:43Z</dcterms:created>
  <dcterms:modified xsi:type="dcterms:W3CDTF">2024-02-11T05:22:12Z</dcterms:modified>
</cp:coreProperties>
</file>