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7"/>
  </p:notesMasterIdLst>
  <p:handoutMasterIdLst>
    <p:handoutMasterId r:id="rId78"/>
  </p:handoutMasterIdLst>
  <p:sldIdLst>
    <p:sldId id="256" r:id="rId2"/>
    <p:sldId id="315" r:id="rId3"/>
    <p:sldId id="400" r:id="rId4"/>
    <p:sldId id="399" r:id="rId5"/>
    <p:sldId id="292" r:id="rId6"/>
    <p:sldId id="257" r:id="rId7"/>
    <p:sldId id="258" r:id="rId8"/>
    <p:sldId id="341" r:id="rId9"/>
    <p:sldId id="344" r:id="rId10"/>
    <p:sldId id="332" r:id="rId11"/>
    <p:sldId id="345" r:id="rId12"/>
    <p:sldId id="383" r:id="rId13"/>
    <p:sldId id="346" r:id="rId14"/>
    <p:sldId id="384" r:id="rId15"/>
    <p:sldId id="385" r:id="rId16"/>
    <p:sldId id="386" r:id="rId17"/>
    <p:sldId id="407" r:id="rId18"/>
    <p:sldId id="408" r:id="rId19"/>
    <p:sldId id="409" r:id="rId20"/>
    <p:sldId id="410" r:id="rId21"/>
    <p:sldId id="411" r:id="rId22"/>
    <p:sldId id="412" r:id="rId23"/>
    <p:sldId id="401" r:id="rId24"/>
    <p:sldId id="402" r:id="rId25"/>
    <p:sldId id="403" r:id="rId26"/>
    <p:sldId id="404" r:id="rId27"/>
    <p:sldId id="405" r:id="rId28"/>
    <p:sldId id="406" r:id="rId29"/>
    <p:sldId id="260" r:id="rId30"/>
    <p:sldId id="333" r:id="rId31"/>
    <p:sldId id="334" r:id="rId32"/>
    <p:sldId id="318" r:id="rId33"/>
    <p:sldId id="335" r:id="rId34"/>
    <p:sldId id="336"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 id="432" r:id="rId55"/>
    <p:sldId id="349" r:id="rId56"/>
    <p:sldId id="350" r:id="rId57"/>
    <p:sldId id="351" r:id="rId58"/>
    <p:sldId id="387" r:id="rId59"/>
    <p:sldId id="352" r:id="rId60"/>
    <p:sldId id="388" r:id="rId61"/>
    <p:sldId id="389" r:id="rId62"/>
    <p:sldId id="391" r:id="rId63"/>
    <p:sldId id="392" r:id="rId64"/>
    <p:sldId id="434" r:id="rId65"/>
    <p:sldId id="393" r:id="rId66"/>
    <p:sldId id="394" r:id="rId67"/>
    <p:sldId id="306" r:id="rId68"/>
    <p:sldId id="303" r:id="rId69"/>
    <p:sldId id="338" r:id="rId70"/>
    <p:sldId id="362" r:id="rId71"/>
    <p:sldId id="433" r:id="rId72"/>
    <p:sldId id="435" r:id="rId73"/>
    <p:sldId id="436" r:id="rId74"/>
    <p:sldId id="437" r:id="rId75"/>
    <p:sldId id="274" r:id="rId76"/>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Comic Sans MS" pitchFamily="66" charset="0"/>
        <a:ea typeface="+mn-ea"/>
        <a:cs typeface="Times New Roman" pitchFamily="18" charset="0"/>
      </a:defRPr>
    </a:lvl1pPr>
    <a:lvl2pPr marL="457200" algn="l" rtl="0" fontAlgn="base">
      <a:spcBef>
        <a:spcPct val="0"/>
      </a:spcBef>
      <a:spcAft>
        <a:spcPct val="0"/>
      </a:spcAft>
      <a:defRPr sz="2400" kern="1200">
        <a:solidFill>
          <a:schemeClr val="tx1"/>
        </a:solidFill>
        <a:latin typeface="Comic Sans MS" pitchFamily="66" charset="0"/>
        <a:ea typeface="+mn-ea"/>
        <a:cs typeface="Times New Roman" pitchFamily="18" charset="0"/>
      </a:defRPr>
    </a:lvl2pPr>
    <a:lvl3pPr marL="914400" algn="l" rtl="0" fontAlgn="base">
      <a:spcBef>
        <a:spcPct val="0"/>
      </a:spcBef>
      <a:spcAft>
        <a:spcPct val="0"/>
      </a:spcAft>
      <a:defRPr sz="2400" kern="1200">
        <a:solidFill>
          <a:schemeClr val="tx1"/>
        </a:solidFill>
        <a:latin typeface="Comic Sans MS" pitchFamily="66" charset="0"/>
        <a:ea typeface="+mn-ea"/>
        <a:cs typeface="Times New Roman" pitchFamily="18" charset="0"/>
      </a:defRPr>
    </a:lvl3pPr>
    <a:lvl4pPr marL="1371600" algn="l" rtl="0" fontAlgn="base">
      <a:spcBef>
        <a:spcPct val="0"/>
      </a:spcBef>
      <a:spcAft>
        <a:spcPct val="0"/>
      </a:spcAft>
      <a:defRPr sz="2400" kern="1200">
        <a:solidFill>
          <a:schemeClr val="tx1"/>
        </a:solidFill>
        <a:latin typeface="Comic Sans MS" pitchFamily="66" charset="0"/>
        <a:ea typeface="+mn-ea"/>
        <a:cs typeface="Times New Roman" pitchFamily="18" charset="0"/>
      </a:defRPr>
    </a:lvl4pPr>
    <a:lvl5pPr marL="1828800" algn="l" rtl="0" fontAlgn="base">
      <a:spcBef>
        <a:spcPct val="0"/>
      </a:spcBef>
      <a:spcAft>
        <a:spcPct val="0"/>
      </a:spcAft>
      <a:defRPr sz="2400" kern="1200">
        <a:solidFill>
          <a:schemeClr val="tx1"/>
        </a:solidFill>
        <a:latin typeface="Comic Sans MS" pitchFamily="66" charset="0"/>
        <a:ea typeface="+mn-ea"/>
        <a:cs typeface="Times New Roman" pitchFamily="18" charset="0"/>
      </a:defRPr>
    </a:lvl5pPr>
    <a:lvl6pPr marL="2286000" algn="l" defTabSz="914400" rtl="0" eaLnBrk="1" latinLnBrk="0" hangingPunct="1">
      <a:defRPr sz="2400" kern="1200">
        <a:solidFill>
          <a:schemeClr val="tx1"/>
        </a:solidFill>
        <a:latin typeface="Comic Sans MS" pitchFamily="66" charset="0"/>
        <a:ea typeface="+mn-ea"/>
        <a:cs typeface="Times New Roman" pitchFamily="18" charset="0"/>
      </a:defRPr>
    </a:lvl6pPr>
    <a:lvl7pPr marL="2743200" algn="l" defTabSz="914400" rtl="0" eaLnBrk="1" latinLnBrk="0" hangingPunct="1">
      <a:defRPr sz="2400" kern="1200">
        <a:solidFill>
          <a:schemeClr val="tx1"/>
        </a:solidFill>
        <a:latin typeface="Comic Sans MS" pitchFamily="66" charset="0"/>
        <a:ea typeface="+mn-ea"/>
        <a:cs typeface="Times New Roman" pitchFamily="18" charset="0"/>
      </a:defRPr>
    </a:lvl7pPr>
    <a:lvl8pPr marL="3200400" algn="l" defTabSz="914400" rtl="0" eaLnBrk="1" latinLnBrk="0" hangingPunct="1">
      <a:defRPr sz="2400" kern="1200">
        <a:solidFill>
          <a:schemeClr val="tx1"/>
        </a:solidFill>
        <a:latin typeface="Comic Sans MS" pitchFamily="66" charset="0"/>
        <a:ea typeface="+mn-ea"/>
        <a:cs typeface="Times New Roman" pitchFamily="18" charset="0"/>
      </a:defRPr>
    </a:lvl8pPr>
    <a:lvl9pPr marL="3657600" algn="l" defTabSz="914400" rtl="0" eaLnBrk="1" latinLnBrk="0" hangingPunct="1">
      <a:defRPr sz="2400" kern="1200">
        <a:solidFill>
          <a:schemeClr val="tx1"/>
        </a:solidFill>
        <a:latin typeface="Comic Sans MS" pitchFamily="66"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55" autoAdjust="0"/>
  </p:normalViewPr>
  <p:slideViewPr>
    <p:cSldViewPr>
      <p:cViewPr varScale="1">
        <p:scale>
          <a:sx n="79" d="100"/>
          <a:sy n="79" d="100"/>
        </p:scale>
        <p:origin x="108" y="7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675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675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675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94BCA8D-FB14-4A87-A60A-FF772CA7BCFE}"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GB"/>
          </a:p>
        </p:txBody>
      </p:sp>
      <p:sp>
        <p:nvSpPr>
          <p:cNvPr id="143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GB"/>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GB"/>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7BF3F8FE-DA45-4C61-801E-5AF5E92CF022}"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Arial"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Arial"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Arial"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Arial"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3AA0D5-BAD0-4582-BC90-46AE8302DE43}" type="slidenum">
              <a:rPr lang="en-GB">
                <a:solidFill>
                  <a:srgbClr val="000000"/>
                </a:solidFill>
              </a:rPr>
              <a:pPr/>
              <a:t>36</a:t>
            </a:fld>
            <a:endParaRPr lang="en-GB">
              <a:solidFill>
                <a:srgbClr val="000000"/>
              </a:solidFill>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AU"/>
              <a:t>This could be used as an example to show how an idea has been paraphrased and acknowledged appropriately</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59774AB-37D0-4965-9BF8-287E3AAC4B3E}" type="slidenum">
              <a:rPr lang="en-GB" smtClean="0"/>
              <a:pPr/>
              <a:t>56</a:t>
            </a:fld>
            <a:endParaRPr lang="en-GB"/>
          </a:p>
        </p:txBody>
      </p:sp>
      <p:sp>
        <p:nvSpPr>
          <p:cNvPr id="88067" name="Rectangle 2"/>
          <p:cNvSpPr>
            <a:spLocks noGrp="1" noRot="1" noChangeAspect="1" noChangeArrowheads="1" noTextEdit="1"/>
          </p:cNvSpPr>
          <p:nvPr>
            <p:ph type="sldImg"/>
          </p:nvPr>
        </p:nvSpPr>
        <p:spPr>
          <a:xfrm>
            <a:off x="1146175" y="687388"/>
            <a:ext cx="4567238" cy="3425825"/>
          </a:xfrm>
          <a:ln w="12700" cap="flat"/>
        </p:spPr>
      </p:sp>
      <p:sp>
        <p:nvSpPr>
          <p:cNvPr id="88068" name="Rectangle 3"/>
          <p:cNvSpPr>
            <a:spLocks noGrp="1" noChangeArrowheads="1"/>
          </p:cNvSpPr>
          <p:nvPr>
            <p:ph type="body" idx="1"/>
          </p:nvPr>
        </p:nvSpPr>
        <p:spPr>
          <a:xfrm>
            <a:off x="914400" y="4343400"/>
            <a:ext cx="5029200" cy="4114800"/>
          </a:xfrm>
          <a:noFill/>
          <a:ln/>
        </p:spPr>
        <p:txBody>
          <a:bodyPr lIns="92075" tIns="46038" rIns="92075" bIns="46038"/>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US"/>
          </a:p>
        </p:txBody>
      </p:sp>
      <p:sp>
        <p:nvSpPr>
          <p:cNvPr id="99332" name="Slide Number Placeholder 3"/>
          <p:cNvSpPr>
            <a:spLocks noGrp="1"/>
          </p:cNvSpPr>
          <p:nvPr>
            <p:ph type="sldNum" sz="quarter" idx="5"/>
          </p:nvPr>
        </p:nvSpPr>
        <p:spPr>
          <a:noFill/>
        </p:spPr>
        <p:txBody>
          <a:bodyPr/>
          <a:lstStyle/>
          <a:p>
            <a:fld id="{3AE61F7A-B745-4C6A-AA92-D71650549341}" type="slidenum">
              <a:rPr lang="en-GB" smtClean="0"/>
              <a:pPr/>
              <a:t>59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B9524A2-4DFF-49DF-959D-B52C3E671F9E}" type="slidenum">
              <a:rPr lang="en-GB" smtClean="0"/>
              <a:pPr/>
              <a:t>64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en-US"/>
          </a:p>
        </p:txBody>
      </p:sp>
      <p:sp>
        <p:nvSpPr>
          <p:cNvPr id="106500" name="Slide Number Placeholder 3"/>
          <p:cNvSpPr>
            <a:spLocks noGrp="1"/>
          </p:cNvSpPr>
          <p:nvPr>
            <p:ph type="sldNum" sz="quarter" idx="5"/>
          </p:nvPr>
        </p:nvSpPr>
        <p:spPr>
          <a:noFill/>
        </p:spPr>
        <p:txBody>
          <a:bodyPr/>
          <a:lstStyle/>
          <a:p>
            <a:fld id="{25108691-D43D-4446-8E70-ECFF09647C6B}" type="slidenum">
              <a:rPr lang="en-GB" smtClean="0"/>
              <a:pPr/>
              <a:t>70</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5B359C14-AFD1-44E1-AE95-FC86DECB9A89}" type="slidenum">
              <a:rPr lang="en-GB" smtClean="0"/>
              <a:pPr>
                <a:defRPr/>
              </a:pPr>
              <a:t>72</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5B359C14-AFD1-44E1-AE95-FC86DECB9A89}" type="slidenum">
              <a:rPr lang="en-GB" smtClean="0"/>
              <a:pPr>
                <a:defRPr/>
              </a:pPr>
              <a:t>73</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Slide Number Placeholder 3"/>
          <p:cNvSpPr>
            <a:spLocks noGrp="1"/>
          </p:cNvSpPr>
          <p:nvPr>
            <p:ph type="sldNum" sz="quarter" idx="5"/>
          </p:nvPr>
        </p:nvSpPr>
        <p:spPr>
          <a:noFill/>
        </p:spPr>
        <p:txBody>
          <a:bodyPr/>
          <a:lstStyle/>
          <a:p>
            <a:fld id="{C7195541-3D4D-4E7A-9648-A42CEFB94D10}" type="slidenum">
              <a:rPr lang="en-GB" smtClean="0"/>
              <a:pPr/>
              <a:t>74</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4469A-7F11-4DF8-8668-4274BCAC4C0C}" type="slidenum">
              <a:rPr lang="en-GB"/>
              <a:pPr/>
              <a:t>75</a:t>
            </a:fld>
            <a:endParaRPr lang="en-GB"/>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4514" name="Group 2"/>
          <p:cNvGrpSpPr>
            <a:grpSpLocks/>
          </p:cNvGrpSpPr>
          <p:nvPr/>
        </p:nvGrpSpPr>
        <p:grpSpPr bwMode="auto">
          <a:xfrm>
            <a:off x="228600" y="3124200"/>
            <a:ext cx="8564563" cy="390525"/>
            <a:chOff x="144" y="1968"/>
            <a:chExt cx="5395" cy="246"/>
          </a:xfrm>
        </p:grpSpPr>
        <p:sp>
          <p:nvSpPr>
            <p:cNvPr id="64515" name="Freeform 3"/>
            <p:cNvSpPr>
              <a:spLocks/>
            </p:cNvSpPr>
            <p:nvPr userDrawn="1"/>
          </p:nvSpPr>
          <p:spPr bwMode="auto">
            <a:xfrm rot="-5400000" flipH="1" flipV="1">
              <a:off x="2794" y="-586"/>
              <a:ext cx="96" cy="5395"/>
            </a:xfrm>
            <a:custGeom>
              <a:avLst/>
              <a:gdLst/>
              <a:ahLst/>
              <a:cxnLst>
                <a:cxn ang="0">
                  <a:pos x="91" y="526"/>
                </a:cxn>
                <a:cxn ang="0">
                  <a:pos x="211" y="175"/>
                </a:cxn>
                <a:cxn ang="0">
                  <a:pos x="443" y="32"/>
                </a:cxn>
                <a:cxn ang="0">
                  <a:pos x="802" y="32"/>
                </a:cxn>
                <a:cxn ang="0">
                  <a:pos x="1206" y="10"/>
                </a:cxn>
                <a:cxn ang="0">
                  <a:pos x="1482" y="25"/>
                </a:cxn>
                <a:cxn ang="0">
                  <a:pos x="1655" y="160"/>
                </a:cxn>
                <a:cxn ang="0">
                  <a:pos x="1655" y="406"/>
                </a:cxn>
                <a:cxn ang="0">
                  <a:pos x="1572" y="736"/>
                </a:cxn>
                <a:cxn ang="0">
                  <a:pos x="1565" y="1177"/>
                </a:cxn>
                <a:cxn ang="0">
                  <a:pos x="1632" y="1581"/>
                </a:cxn>
                <a:cxn ang="0">
                  <a:pos x="1692" y="2232"/>
                </a:cxn>
                <a:cxn ang="0">
                  <a:pos x="1587" y="2830"/>
                </a:cxn>
                <a:cxn ang="0">
                  <a:pos x="1625" y="3055"/>
                </a:cxn>
                <a:cxn ang="0">
                  <a:pos x="1535" y="3234"/>
                </a:cxn>
                <a:cxn ang="0">
                  <a:pos x="1325" y="3234"/>
                </a:cxn>
                <a:cxn ang="0">
                  <a:pos x="921" y="3204"/>
                </a:cxn>
                <a:cxn ang="0">
                  <a:pos x="510" y="3249"/>
                </a:cxn>
                <a:cxn ang="0">
                  <a:pos x="136" y="3167"/>
                </a:cxn>
                <a:cxn ang="0">
                  <a:pos x="39" y="2950"/>
                </a:cxn>
                <a:cxn ang="0">
                  <a:pos x="99" y="2651"/>
                </a:cxn>
                <a:cxn ang="0">
                  <a:pos x="99" y="2232"/>
                </a:cxn>
                <a:cxn ang="0">
                  <a:pos x="9" y="1813"/>
                </a:cxn>
                <a:cxn ang="0">
                  <a:pos x="46" y="1259"/>
                </a:cxn>
                <a:cxn ang="0">
                  <a:pos x="61" y="915"/>
                </a:cxn>
                <a:cxn ang="0">
                  <a:pos x="91" y="526"/>
                </a:cxn>
              </a:cxnLst>
              <a:rect l="0" t="0" r="r" b="b"/>
              <a:pathLst>
                <a:path w="1699" h="3264">
                  <a:moveTo>
                    <a:pt x="91" y="526"/>
                  </a:moveTo>
                  <a:cubicBezTo>
                    <a:pt x="116" y="403"/>
                    <a:pt x="152" y="257"/>
                    <a:pt x="211" y="175"/>
                  </a:cubicBezTo>
                  <a:cubicBezTo>
                    <a:pt x="270" y="93"/>
                    <a:pt x="345" y="56"/>
                    <a:pt x="443" y="32"/>
                  </a:cubicBezTo>
                  <a:cubicBezTo>
                    <a:pt x="541" y="8"/>
                    <a:pt x="675" y="36"/>
                    <a:pt x="802" y="32"/>
                  </a:cubicBezTo>
                  <a:cubicBezTo>
                    <a:pt x="929" y="28"/>
                    <a:pt x="1093" y="11"/>
                    <a:pt x="1206" y="10"/>
                  </a:cubicBezTo>
                  <a:cubicBezTo>
                    <a:pt x="1319" y="9"/>
                    <a:pt x="1407" y="0"/>
                    <a:pt x="1482" y="25"/>
                  </a:cubicBezTo>
                  <a:cubicBezTo>
                    <a:pt x="1557" y="50"/>
                    <a:pt x="1626" y="97"/>
                    <a:pt x="1655" y="160"/>
                  </a:cubicBezTo>
                  <a:cubicBezTo>
                    <a:pt x="1684" y="223"/>
                    <a:pt x="1669" y="310"/>
                    <a:pt x="1655" y="406"/>
                  </a:cubicBezTo>
                  <a:cubicBezTo>
                    <a:pt x="1641" y="502"/>
                    <a:pt x="1587" y="608"/>
                    <a:pt x="1572" y="736"/>
                  </a:cubicBezTo>
                  <a:cubicBezTo>
                    <a:pt x="1557" y="864"/>
                    <a:pt x="1555" y="1036"/>
                    <a:pt x="1565" y="1177"/>
                  </a:cubicBezTo>
                  <a:cubicBezTo>
                    <a:pt x="1575" y="1318"/>
                    <a:pt x="1611" y="1405"/>
                    <a:pt x="1632" y="1581"/>
                  </a:cubicBezTo>
                  <a:cubicBezTo>
                    <a:pt x="1653" y="1757"/>
                    <a:pt x="1699" y="2024"/>
                    <a:pt x="1692" y="2232"/>
                  </a:cubicBezTo>
                  <a:cubicBezTo>
                    <a:pt x="1685" y="2440"/>
                    <a:pt x="1598" y="2693"/>
                    <a:pt x="1587" y="2830"/>
                  </a:cubicBezTo>
                  <a:cubicBezTo>
                    <a:pt x="1576" y="2967"/>
                    <a:pt x="1634" y="2988"/>
                    <a:pt x="1625" y="3055"/>
                  </a:cubicBezTo>
                  <a:cubicBezTo>
                    <a:pt x="1616" y="3122"/>
                    <a:pt x="1585" y="3204"/>
                    <a:pt x="1535" y="3234"/>
                  </a:cubicBezTo>
                  <a:cubicBezTo>
                    <a:pt x="1485" y="3264"/>
                    <a:pt x="1427" y="3239"/>
                    <a:pt x="1325" y="3234"/>
                  </a:cubicBezTo>
                  <a:cubicBezTo>
                    <a:pt x="1223" y="3229"/>
                    <a:pt x="1057" y="3202"/>
                    <a:pt x="921" y="3204"/>
                  </a:cubicBezTo>
                  <a:cubicBezTo>
                    <a:pt x="785" y="3206"/>
                    <a:pt x="641" y="3255"/>
                    <a:pt x="510" y="3249"/>
                  </a:cubicBezTo>
                  <a:cubicBezTo>
                    <a:pt x="379" y="3243"/>
                    <a:pt x="214" y="3217"/>
                    <a:pt x="136" y="3167"/>
                  </a:cubicBezTo>
                  <a:cubicBezTo>
                    <a:pt x="58" y="3117"/>
                    <a:pt x="45" y="3036"/>
                    <a:pt x="39" y="2950"/>
                  </a:cubicBezTo>
                  <a:cubicBezTo>
                    <a:pt x="33" y="2864"/>
                    <a:pt x="89" y="2771"/>
                    <a:pt x="99" y="2651"/>
                  </a:cubicBezTo>
                  <a:cubicBezTo>
                    <a:pt x="109" y="2531"/>
                    <a:pt x="114" y="2372"/>
                    <a:pt x="99" y="2232"/>
                  </a:cubicBezTo>
                  <a:cubicBezTo>
                    <a:pt x="84" y="2092"/>
                    <a:pt x="18" y="1975"/>
                    <a:pt x="9" y="1813"/>
                  </a:cubicBezTo>
                  <a:cubicBezTo>
                    <a:pt x="0" y="1651"/>
                    <a:pt x="37" y="1409"/>
                    <a:pt x="46" y="1259"/>
                  </a:cubicBezTo>
                  <a:cubicBezTo>
                    <a:pt x="55" y="1109"/>
                    <a:pt x="52" y="1036"/>
                    <a:pt x="61" y="915"/>
                  </a:cubicBezTo>
                  <a:cubicBezTo>
                    <a:pt x="70" y="794"/>
                    <a:pt x="66" y="649"/>
                    <a:pt x="91" y="526"/>
                  </a:cubicBezTo>
                  <a:close/>
                </a:path>
              </a:pathLst>
            </a:custGeom>
            <a:solidFill>
              <a:schemeClr val="accent2"/>
            </a:solidFill>
            <a:ln w="9525">
              <a:noFill/>
              <a:round/>
              <a:headEnd/>
              <a:tailEnd/>
            </a:ln>
            <a:effectLst/>
          </p:spPr>
          <p:txBody>
            <a:bodyPr wrap="none" anchor="ctr"/>
            <a:lstStyle/>
            <a:p>
              <a:endParaRPr lang="en-GB"/>
            </a:p>
          </p:txBody>
        </p:sp>
        <p:grpSp>
          <p:nvGrpSpPr>
            <p:cNvPr id="64516" name="Group 4"/>
            <p:cNvGrpSpPr>
              <a:grpSpLocks/>
            </p:cNvGrpSpPr>
            <p:nvPr userDrawn="1"/>
          </p:nvGrpSpPr>
          <p:grpSpPr bwMode="auto">
            <a:xfrm>
              <a:off x="2400" y="1968"/>
              <a:ext cx="768" cy="246"/>
              <a:chOff x="1797" y="3074"/>
              <a:chExt cx="2346" cy="655"/>
            </a:xfrm>
          </p:grpSpPr>
          <p:grpSp>
            <p:nvGrpSpPr>
              <p:cNvPr id="64517" name="Group 5"/>
              <p:cNvGrpSpPr>
                <a:grpSpLocks/>
              </p:cNvGrpSpPr>
              <p:nvPr/>
            </p:nvGrpSpPr>
            <p:grpSpPr bwMode="auto">
              <a:xfrm>
                <a:off x="1797" y="3075"/>
                <a:ext cx="2346" cy="654"/>
                <a:chOff x="1865" y="1811"/>
                <a:chExt cx="2346" cy="654"/>
              </a:xfrm>
            </p:grpSpPr>
            <p:sp>
              <p:nvSpPr>
                <p:cNvPr id="64518" name="Freeform 6"/>
                <p:cNvSpPr>
                  <a:spLocks/>
                </p:cNvSpPr>
                <p:nvPr/>
              </p:nvSpPr>
              <p:spPr bwMode="auto">
                <a:xfrm>
                  <a:off x="2050" y="2008"/>
                  <a:ext cx="2161" cy="457"/>
                </a:xfrm>
                <a:custGeom>
                  <a:avLst/>
                  <a:gdLst/>
                  <a:ahLst/>
                  <a:cxnLst>
                    <a:cxn ang="0">
                      <a:pos x="7" y="139"/>
                    </a:cxn>
                    <a:cxn ang="0">
                      <a:pos x="89" y="266"/>
                    </a:cxn>
                    <a:cxn ang="0">
                      <a:pos x="187" y="333"/>
                    </a:cxn>
                    <a:cxn ang="0">
                      <a:pos x="351" y="303"/>
                    </a:cxn>
                    <a:cxn ang="0">
                      <a:pos x="561" y="281"/>
                    </a:cxn>
                    <a:cxn ang="0">
                      <a:pos x="852" y="259"/>
                    </a:cxn>
                    <a:cxn ang="0">
                      <a:pos x="1167" y="259"/>
                    </a:cxn>
                    <a:cxn ang="0">
                      <a:pos x="1541" y="318"/>
                    </a:cxn>
                    <a:cxn ang="0">
                      <a:pos x="1758" y="401"/>
                    </a:cxn>
                    <a:cxn ang="0">
                      <a:pos x="1907" y="453"/>
                    </a:cxn>
                    <a:cxn ang="0">
                      <a:pos x="2049" y="423"/>
                    </a:cxn>
                    <a:cxn ang="0">
                      <a:pos x="2109" y="348"/>
                    </a:cxn>
                    <a:cxn ang="0">
                      <a:pos x="2109" y="251"/>
                    </a:cxn>
                    <a:cxn ang="0">
                      <a:pos x="2004" y="154"/>
                    </a:cxn>
                    <a:cxn ang="0">
                      <a:pos x="1167" y="27"/>
                    </a:cxn>
                    <a:cxn ang="0">
                      <a:pos x="336" y="4"/>
                    </a:cxn>
                    <a:cxn ang="0">
                      <a:pos x="52" y="49"/>
                    </a:cxn>
                    <a:cxn ang="0">
                      <a:pos x="7" y="139"/>
                    </a:cxn>
                  </a:cxnLst>
                  <a:rect l="0" t="0" r="r" b="b"/>
                  <a:pathLst>
                    <a:path w="2161" h="457">
                      <a:moveTo>
                        <a:pt x="7" y="139"/>
                      </a:moveTo>
                      <a:cubicBezTo>
                        <a:pt x="13" y="175"/>
                        <a:pt x="59" y="234"/>
                        <a:pt x="89" y="266"/>
                      </a:cubicBezTo>
                      <a:cubicBezTo>
                        <a:pt x="119" y="298"/>
                        <a:pt x="143" y="327"/>
                        <a:pt x="187" y="333"/>
                      </a:cubicBezTo>
                      <a:cubicBezTo>
                        <a:pt x="231" y="339"/>
                        <a:pt x="289" y="312"/>
                        <a:pt x="351" y="303"/>
                      </a:cubicBezTo>
                      <a:cubicBezTo>
                        <a:pt x="413" y="294"/>
                        <a:pt x="478" y="288"/>
                        <a:pt x="561" y="281"/>
                      </a:cubicBezTo>
                      <a:cubicBezTo>
                        <a:pt x="644" y="274"/>
                        <a:pt x="751" y="263"/>
                        <a:pt x="852" y="259"/>
                      </a:cubicBezTo>
                      <a:cubicBezTo>
                        <a:pt x="953" y="255"/>
                        <a:pt x="1052" y="249"/>
                        <a:pt x="1167" y="259"/>
                      </a:cubicBezTo>
                      <a:cubicBezTo>
                        <a:pt x="1282" y="269"/>
                        <a:pt x="1443" y="294"/>
                        <a:pt x="1541" y="318"/>
                      </a:cubicBezTo>
                      <a:cubicBezTo>
                        <a:pt x="1639" y="342"/>
                        <a:pt x="1697" y="379"/>
                        <a:pt x="1758" y="401"/>
                      </a:cubicBezTo>
                      <a:cubicBezTo>
                        <a:pt x="1819" y="423"/>
                        <a:pt x="1858" y="449"/>
                        <a:pt x="1907" y="453"/>
                      </a:cubicBezTo>
                      <a:cubicBezTo>
                        <a:pt x="1956" y="457"/>
                        <a:pt x="2015" y="440"/>
                        <a:pt x="2049" y="423"/>
                      </a:cubicBezTo>
                      <a:cubicBezTo>
                        <a:pt x="2083" y="406"/>
                        <a:pt x="2099" y="377"/>
                        <a:pt x="2109" y="348"/>
                      </a:cubicBezTo>
                      <a:cubicBezTo>
                        <a:pt x="2119" y="319"/>
                        <a:pt x="2127" y="283"/>
                        <a:pt x="2109" y="251"/>
                      </a:cubicBezTo>
                      <a:cubicBezTo>
                        <a:pt x="2091" y="219"/>
                        <a:pt x="2161" y="191"/>
                        <a:pt x="2004" y="154"/>
                      </a:cubicBezTo>
                      <a:cubicBezTo>
                        <a:pt x="1847" y="117"/>
                        <a:pt x="1445" y="52"/>
                        <a:pt x="1167" y="27"/>
                      </a:cubicBezTo>
                      <a:cubicBezTo>
                        <a:pt x="889" y="2"/>
                        <a:pt x="522" y="0"/>
                        <a:pt x="336" y="4"/>
                      </a:cubicBezTo>
                      <a:cubicBezTo>
                        <a:pt x="150" y="8"/>
                        <a:pt x="104" y="27"/>
                        <a:pt x="52" y="49"/>
                      </a:cubicBezTo>
                      <a:cubicBezTo>
                        <a:pt x="0" y="71"/>
                        <a:pt x="1" y="103"/>
                        <a:pt x="7" y="139"/>
                      </a:cubicBezTo>
                      <a:close/>
                    </a:path>
                  </a:pathLst>
                </a:custGeom>
                <a:solidFill>
                  <a:schemeClr val="bg2"/>
                </a:solidFill>
                <a:ln w="9525">
                  <a:noFill/>
                  <a:round/>
                  <a:headEnd/>
                  <a:tailEnd/>
                </a:ln>
                <a:effectLst/>
              </p:spPr>
              <p:txBody>
                <a:bodyPr wrap="none" anchor="ctr"/>
                <a:lstStyle/>
                <a:p>
                  <a:endParaRPr lang="en-GB"/>
                </a:p>
              </p:txBody>
            </p:sp>
            <p:sp>
              <p:nvSpPr>
                <p:cNvPr id="64519" name="Freeform 7"/>
                <p:cNvSpPr>
                  <a:spLocks/>
                </p:cNvSpPr>
                <p:nvPr/>
              </p:nvSpPr>
              <p:spPr bwMode="auto">
                <a:xfrm>
                  <a:off x="1865" y="1811"/>
                  <a:ext cx="2341" cy="585"/>
                </a:xfrm>
                <a:custGeom>
                  <a:avLst/>
                  <a:gdLst/>
                  <a:ahLst/>
                  <a:cxnLst>
                    <a:cxn ang="0">
                      <a:pos x="506" y="441"/>
                    </a:cxn>
                    <a:cxn ang="0">
                      <a:pos x="274" y="515"/>
                    </a:cxn>
                    <a:cxn ang="0">
                      <a:pos x="72" y="486"/>
                    </a:cxn>
                    <a:cxn ang="0">
                      <a:pos x="5" y="373"/>
                    </a:cxn>
                    <a:cxn ang="0">
                      <a:pos x="43" y="224"/>
                    </a:cxn>
                    <a:cxn ang="0">
                      <a:pos x="215" y="89"/>
                    </a:cxn>
                    <a:cxn ang="0">
                      <a:pos x="476" y="52"/>
                    </a:cxn>
                    <a:cxn ang="0">
                      <a:pos x="731" y="74"/>
                    </a:cxn>
                    <a:cxn ang="0">
                      <a:pos x="1090" y="37"/>
                    </a:cxn>
                    <a:cxn ang="0">
                      <a:pos x="1367" y="7"/>
                    </a:cxn>
                    <a:cxn ang="0">
                      <a:pos x="1778" y="7"/>
                    </a:cxn>
                    <a:cxn ang="0">
                      <a:pos x="2204" y="52"/>
                    </a:cxn>
                    <a:cxn ang="0">
                      <a:pos x="2287" y="111"/>
                    </a:cxn>
                    <a:cxn ang="0">
                      <a:pos x="2332" y="246"/>
                    </a:cxn>
                    <a:cxn ang="0">
                      <a:pos x="2339" y="373"/>
                    </a:cxn>
                    <a:cxn ang="0">
                      <a:pos x="2324" y="456"/>
                    </a:cxn>
                    <a:cxn ang="0">
                      <a:pos x="2339" y="538"/>
                    </a:cxn>
                    <a:cxn ang="0">
                      <a:pos x="2309" y="583"/>
                    </a:cxn>
                    <a:cxn ang="0">
                      <a:pos x="2234" y="553"/>
                    </a:cxn>
                    <a:cxn ang="0">
                      <a:pos x="2062" y="486"/>
                    </a:cxn>
                    <a:cxn ang="0">
                      <a:pos x="1778" y="448"/>
                    </a:cxn>
                    <a:cxn ang="0">
                      <a:pos x="1613" y="448"/>
                    </a:cxn>
                    <a:cxn ang="0">
                      <a:pos x="1329" y="418"/>
                    </a:cxn>
                    <a:cxn ang="0">
                      <a:pos x="1195" y="411"/>
                    </a:cxn>
                    <a:cxn ang="0">
                      <a:pos x="895" y="426"/>
                    </a:cxn>
                    <a:cxn ang="0">
                      <a:pos x="671" y="411"/>
                    </a:cxn>
                    <a:cxn ang="0">
                      <a:pos x="506" y="441"/>
                    </a:cxn>
                  </a:cxnLst>
                  <a:rect l="0" t="0" r="r" b="b"/>
                  <a:pathLst>
                    <a:path w="2341" h="585">
                      <a:moveTo>
                        <a:pt x="506" y="441"/>
                      </a:moveTo>
                      <a:cubicBezTo>
                        <a:pt x="440" y="458"/>
                        <a:pt x="346" y="507"/>
                        <a:pt x="274" y="515"/>
                      </a:cubicBezTo>
                      <a:cubicBezTo>
                        <a:pt x="202" y="523"/>
                        <a:pt x="117" y="510"/>
                        <a:pt x="72" y="486"/>
                      </a:cubicBezTo>
                      <a:cubicBezTo>
                        <a:pt x="27" y="462"/>
                        <a:pt x="10" y="417"/>
                        <a:pt x="5" y="373"/>
                      </a:cubicBezTo>
                      <a:cubicBezTo>
                        <a:pt x="0" y="329"/>
                        <a:pt x="8" y="271"/>
                        <a:pt x="43" y="224"/>
                      </a:cubicBezTo>
                      <a:cubicBezTo>
                        <a:pt x="78" y="177"/>
                        <a:pt x="143" y="118"/>
                        <a:pt x="215" y="89"/>
                      </a:cubicBezTo>
                      <a:cubicBezTo>
                        <a:pt x="287" y="60"/>
                        <a:pt x="390" y="55"/>
                        <a:pt x="476" y="52"/>
                      </a:cubicBezTo>
                      <a:cubicBezTo>
                        <a:pt x="562" y="49"/>
                        <a:pt x="629" y="77"/>
                        <a:pt x="731" y="74"/>
                      </a:cubicBezTo>
                      <a:cubicBezTo>
                        <a:pt x="833" y="71"/>
                        <a:pt x="984" y="48"/>
                        <a:pt x="1090" y="37"/>
                      </a:cubicBezTo>
                      <a:cubicBezTo>
                        <a:pt x="1196" y="26"/>
                        <a:pt x="1252" y="12"/>
                        <a:pt x="1367" y="7"/>
                      </a:cubicBezTo>
                      <a:cubicBezTo>
                        <a:pt x="1482" y="2"/>
                        <a:pt x="1639" y="0"/>
                        <a:pt x="1778" y="7"/>
                      </a:cubicBezTo>
                      <a:cubicBezTo>
                        <a:pt x="1917" y="14"/>
                        <a:pt x="2119" y="35"/>
                        <a:pt x="2204" y="52"/>
                      </a:cubicBezTo>
                      <a:cubicBezTo>
                        <a:pt x="2289" y="69"/>
                        <a:pt x="2266" y="79"/>
                        <a:pt x="2287" y="111"/>
                      </a:cubicBezTo>
                      <a:cubicBezTo>
                        <a:pt x="2308" y="143"/>
                        <a:pt x="2323" y="202"/>
                        <a:pt x="2332" y="246"/>
                      </a:cubicBezTo>
                      <a:cubicBezTo>
                        <a:pt x="2341" y="290"/>
                        <a:pt x="2340" y="338"/>
                        <a:pt x="2339" y="373"/>
                      </a:cubicBezTo>
                      <a:cubicBezTo>
                        <a:pt x="2338" y="408"/>
                        <a:pt x="2324" y="429"/>
                        <a:pt x="2324" y="456"/>
                      </a:cubicBezTo>
                      <a:cubicBezTo>
                        <a:pt x="2324" y="483"/>
                        <a:pt x="2341" y="517"/>
                        <a:pt x="2339" y="538"/>
                      </a:cubicBezTo>
                      <a:cubicBezTo>
                        <a:pt x="2337" y="559"/>
                        <a:pt x="2326" y="581"/>
                        <a:pt x="2309" y="583"/>
                      </a:cubicBezTo>
                      <a:cubicBezTo>
                        <a:pt x="2292" y="585"/>
                        <a:pt x="2275" y="569"/>
                        <a:pt x="2234" y="553"/>
                      </a:cubicBezTo>
                      <a:cubicBezTo>
                        <a:pt x="2193" y="537"/>
                        <a:pt x="2138" y="504"/>
                        <a:pt x="2062" y="486"/>
                      </a:cubicBezTo>
                      <a:cubicBezTo>
                        <a:pt x="1986" y="468"/>
                        <a:pt x="1853" y="454"/>
                        <a:pt x="1778" y="448"/>
                      </a:cubicBezTo>
                      <a:cubicBezTo>
                        <a:pt x="1703" y="442"/>
                        <a:pt x="1688" y="453"/>
                        <a:pt x="1613" y="448"/>
                      </a:cubicBezTo>
                      <a:cubicBezTo>
                        <a:pt x="1538" y="443"/>
                        <a:pt x="1399" y="424"/>
                        <a:pt x="1329" y="418"/>
                      </a:cubicBezTo>
                      <a:cubicBezTo>
                        <a:pt x="1259" y="412"/>
                        <a:pt x="1267" y="410"/>
                        <a:pt x="1195" y="411"/>
                      </a:cubicBezTo>
                      <a:cubicBezTo>
                        <a:pt x="1123" y="412"/>
                        <a:pt x="982" y="426"/>
                        <a:pt x="895" y="426"/>
                      </a:cubicBezTo>
                      <a:cubicBezTo>
                        <a:pt x="808" y="426"/>
                        <a:pt x="738" y="410"/>
                        <a:pt x="671" y="411"/>
                      </a:cubicBezTo>
                      <a:cubicBezTo>
                        <a:pt x="604" y="412"/>
                        <a:pt x="572" y="424"/>
                        <a:pt x="506" y="441"/>
                      </a:cubicBezTo>
                      <a:close/>
                    </a:path>
                  </a:pathLst>
                </a:custGeom>
                <a:solidFill>
                  <a:schemeClr val="accent1"/>
                </a:solidFill>
                <a:ln w="9525">
                  <a:noFill/>
                  <a:round/>
                  <a:headEnd/>
                  <a:tailEnd/>
                </a:ln>
                <a:effectLst/>
              </p:spPr>
              <p:txBody>
                <a:bodyPr wrap="none" anchor="ctr"/>
                <a:lstStyle/>
                <a:p>
                  <a:endParaRPr lang="en-GB"/>
                </a:p>
              </p:txBody>
            </p:sp>
          </p:grpSp>
          <p:sp>
            <p:nvSpPr>
              <p:cNvPr id="64520" name="Freeform 8"/>
              <p:cNvSpPr>
                <a:spLocks/>
              </p:cNvSpPr>
              <p:nvPr/>
            </p:nvSpPr>
            <p:spPr bwMode="auto">
              <a:xfrm>
                <a:off x="1863" y="3172"/>
                <a:ext cx="898" cy="397"/>
              </a:xfrm>
              <a:custGeom>
                <a:avLst/>
                <a:gdLst/>
                <a:ahLst/>
                <a:cxnLst>
                  <a:cxn ang="0">
                    <a:pos x="247" y="397"/>
                  </a:cxn>
                  <a:cxn ang="0">
                    <a:pos x="239" y="269"/>
                  </a:cxn>
                  <a:cxn ang="0">
                    <a:pos x="142" y="307"/>
                  </a:cxn>
                  <a:cxn ang="0">
                    <a:pos x="0" y="299"/>
                  </a:cxn>
                  <a:cxn ang="0">
                    <a:pos x="120" y="262"/>
                  </a:cxn>
                  <a:cxn ang="0">
                    <a:pos x="224" y="202"/>
                  </a:cxn>
                  <a:cxn ang="0">
                    <a:pos x="209" y="67"/>
                  </a:cxn>
                  <a:cxn ang="0">
                    <a:pos x="232" y="0"/>
                  </a:cxn>
                  <a:cxn ang="0">
                    <a:pos x="292" y="90"/>
                  </a:cxn>
                  <a:cxn ang="0">
                    <a:pos x="314" y="187"/>
                  </a:cxn>
                  <a:cxn ang="0">
                    <a:pos x="486" y="135"/>
                  </a:cxn>
                  <a:cxn ang="0">
                    <a:pos x="651" y="112"/>
                  </a:cxn>
                  <a:cxn ang="0">
                    <a:pos x="898" y="82"/>
                  </a:cxn>
                  <a:cxn ang="0">
                    <a:pos x="748" y="150"/>
                  </a:cxn>
                  <a:cxn ang="0">
                    <a:pos x="464" y="187"/>
                  </a:cxn>
                  <a:cxn ang="0">
                    <a:pos x="314" y="232"/>
                  </a:cxn>
                  <a:cxn ang="0">
                    <a:pos x="322" y="374"/>
                  </a:cxn>
                  <a:cxn ang="0">
                    <a:pos x="247" y="397"/>
                  </a:cxn>
                </a:cxnLst>
                <a:rect l="0" t="0" r="r" b="b"/>
                <a:pathLst>
                  <a:path w="898" h="397">
                    <a:moveTo>
                      <a:pt x="247" y="397"/>
                    </a:moveTo>
                    <a:lnTo>
                      <a:pt x="239" y="269"/>
                    </a:lnTo>
                    <a:lnTo>
                      <a:pt x="142" y="307"/>
                    </a:lnTo>
                    <a:lnTo>
                      <a:pt x="0" y="299"/>
                    </a:lnTo>
                    <a:lnTo>
                      <a:pt x="120" y="262"/>
                    </a:lnTo>
                    <a:lnTo>
                      <a:pt x="224" y="202"/>
                    </a:lnTo>
                    <a:lnTo>
                      <a:pt x="209" y="67"/>
                    </a:lnTo>
                    <a:lnTo>
                      <a:pt x="232" y="0"/>
                    </a:lnTo>
                    <a:lnTo>
                      <a:pt x="292" y="90"/>
                    </a:lnTo>
                    <a:lnTo>
                      <a:pt x="314" y="187"/>
                    </a:lnTo>
                    <a:lnTo>
                      <a:pt x="486" y="135"/>
                    </a:lnTo>
                    <a:lnTo>
                      <a:pt x="651" y="112"/>
                    </a:lnTo>
                    <a:lnTo>
                      <a:pt x="898" y="82"/>
                    </a:lnTo>
                    <a:lnTo>
                      <a:pt x="748" y="150"/>
                    </a:lnTo>
                    <a:lnTo>
                      <a:pt x="464" y="187"/>
                    </a:lnTo>
                    <a:lnTo>
                      <a:pt x="314" y="232"/>
                    </a:lnTo>
                    <a:lnTo>
                      <a:pt x="322" y="374"/>
                    </a:lnTo>
                    <a:lnTo>
                      <a:pt x="247" y="397"/>
                    </a:lnTo>
                    <a:close/>
                  </a:path>
                </a:pathLst>
              </a:custGeom>
              <a:solidFill>
                <a:schemeClr val="folHlink"/>
              </a:solidFill>
              <a:ln w="9525">
                <a:noFill/>
                <a:round/>
                <a:headEnd/>
                <a:tailEnd/>
              </a:ln>
              <a:effectLst/>
            </p:spPr>
            <p:txBody>
              <a:bodyPr wrap="none" anchor="ctr"/>
              <a:lstStyle/>
              <a:p>
                <a:endParaRPr lang="en-GB"/>
              </a:p>
            </p:txBody>
          </p:sp>
          <p:sp>
            <p:nvSpPr>
              <p:cNvPr id="64521" name="Freeform 9"/>
              <p:cNvSpPr>
                <a:spLocks/>
              </p:cNvSpPr>
              <p:nvPr/>
            </p:nvSpPr>
            <p:spPr bwMode="auto">
              <a:xfrm>
                <a:off x="3352" y="3074"/>
                <a:ext cx="157" cy="337"/>
              </a:xfrm>
              <a:custGeom>
                <a:avLst/>
                <a:gdLst/>
                <a:ahLst/>
                <a:cxnLst>
                  <a:cxn ang="0">
                    <a:pos x="90" y="8"/>
                  </a:cxn>
                  <a:cxn ang="0">
                    <a:pos x="157" y="195"/>
                  </a:cxn>
                  <a:cxn ang="0">
                    <a:pos x="142" y="337"/>
                  </a:cxn>
                  <a:cxn ang="0">
                    <a:pos x="0" y="0"/>
                  </a:cxn>
                  <a:cxn ang="0">
                    <a:pos x="90" y="8"/>
                  </a:cxn>
                </a:cxnLst>
                <a:rect l="0" t="0" r="r" b="b"/>
                <a:pathLst>
                  <a:path w="157" h="337">
                    <a:moveTo>
                      <a:pt x="90" y="8"/>
                    </a:moveTo>
                    <a:lnTo>
                      <a:pt x="157" y="195"/>
                    </a:lnTo>
                    <a:lnTo>
                      <a:pt x="142" y="337"/>
                    </a:lnTo>
                    <a:lnTo>
                      <a:pt x="0" y="0"/>
                    </a:lnTo>
                    <a:lnTo>
                      <a:pt x="90" y="8"/>
                    </a:lnTo>
                    <a:close/>
                  </a:path>
                </a:pathLst>
              </a:custGeom>
              <a:solidFill>
                <a:schemeClr val="folHlink"/>
              </a:solidFill>
              <a:ln w="9525" cap="flat" cmpd="sng">
                <a:noFill/>
                <a:prstDash val="solid"/>
                <a:round/>
                <a:headEnd type="none" w="med" len="med"/>
                <a:tailEnd type="none" w="med" len="med"/>
              </a:ln>
              <a:effectLst/>
            </p:spPr>
            <p:txBody>
              <a:bodyPr wrap="none" anchor="ctr"/>
              <a:lstStyle/>
              <a:p>
                <a:endParaRPr lang="en-GB"/>
              </a:p>
            </p:txBody>
          </p:sp>
          <p:sp>
            <p:nvSpPr>
              <p:cNvPr id="64522" name="Freeform 10"/>
              <p:cNvSpPr>
                <a:spLocks/>
              </p:cNvSpPr>
              <p:nvPr/>
            </p:nvSpPr>
            <p:spPr bwMode="auto">
              <a:xfrm>
                <a:off x="3306" y="3128"/>
                <a:ext cx="808" cy="396"/>
              </a:xfrm>
              <a:custGeom>
                <a:avLst/>
                <a:gdLst/>
                <a:ahLst/>
                <a:cxnLst>
                  <a:cxn ang="0">
                    <a:pos x="0" y="366"/>
                  </a:cxn>
                  <a:cxn ang="0">
                    <a:pos x="105" y="366"/>
                  </a:cxn>
                  <a:cxn ang="0">
                    <a:pos x="255" y="306"/>
                  </a:cxn>
                  <a:cxn ang="0">
                    <a:pos x="471" y="112"/>
                  </a:cxn>
                  <a:cxn ang="0">
                    <a:pos x="307" y="67"/>
                  </a:cxn>
                  <a:cxn ang="0">
                    <a:pos x="232" y="22"/>
                  </a:cxn>
                  <a:cxn ang="0">
                    <a:pos x="352" y="22"/>
                  </a:cxn>
                  <a:cxn ang="0">
                    <a:pos x="524" y="74"/>
                  </a:cxn>
                  <a:cxn ang="0">
                    <a:pos x="621" y="0"/>
                  </a:cxn>
                  <a:cxn ang="0">
                    <a:pos x="681" y="0"/>
                  </a:cxn>
                  <a:cxn ang="0">
                    <a:pos x="576" y="82"/>
                  </a:cxn>
                  <a:cxn ang="0">
                    <a:pos x="801" y="134"/>
                  </a:cxn>
                  <a:cxn ang="0">
                    <a:pos x="808" y="209"/>
                  </a:cxn>
                  <a:cxn ang="0">
                    <a:pos x="516" y="134"/>
                  </a:cxn>
                  <a:cxn ang="0">
                    <a:pos x="344" y="291"/>
                  </a:cxn>
                  <a:cxn ang="0">
                    <a:pos x="277" y="344"/>
                  </a:cxn>
                  <a:cxn ang="0">
                    <a:pos x="157" y="396"/>
                  </a:cxn>
                  <a:cxn ang="0">
                    <a:pos x="0" y="366"/>
                  </a:cxn>
                </a:cxnLst>
                <a:rect l="0" t="0" r="r" b="b"/>
                <a:pathLst>
                  <a:path w="808" h="396">
                    <a:moveTo>
                      <a:pt x="0" y="366"/>
                    </a:moveTo>
                    <a:lnTo>
                      <a:pt x="105" y="366"/>
                    </a:lnTo>
                    <a:lnTo>
                      <a:pt x="255" y="306"/>
                    </a:lnTo>
                    <a:lnTo>
                      <a:pt x="471" y="112"/>
                    </a:lnTo>
                    <a:lnTo>
                      <a:pt x="307" y="67"/>
                    </a:lnTo>
                    <a:lnTo>
                      <a:pt x="232" y="22"/>
                    </a:lnTo>
                    <a:lnTo>
                      <a:pt x="352" y="22"/>
                    </a:lnTo>
                    <a:lnTo>
                      <a:pt x="524" y="74"/>
                    </a:lnTo>
                    <a:lnTo>
                      <a:pt x="621" y="0"/>
                    </a:lnTo>
                    <a:lnTo>
                      <a:pt x="681" y="0"/>
                    </a:lnTo>
                    <a:lnTo>
                      <a:pt x="576" y="82"/>
                    </a:lnTo>
                    <a:lnTo>
                      <a:pt x="801" y="134"/>
                    </a:lnTo>
                    <a:lnTo>
                      <a:pt x="808" y="209"/>
                    </a:lnTo>
                    <a:lnTo>
                      <a:pt x="516" y="134"/>
                    </a:lnTo>
                    <a:lnTo>
                      <a:pt x="344" y="291"/>
                    </a:lnTo>
                    <a:lnTo>
                      <a:pt x="277" y="344"/>
                    </a:lnTo>
                    <a:lnTo>
                      <a:pt x="157" y="396"/>
                    </a:lnTo>
                    <a:lnTo>
                      <a:pt x="0" y="366"/>
                    </a:lnTo>
                    <a:close/>
                  </a:path>
                </a:pathLst>
              </a:custGeom>
              <a:solidFill>
                <a:schemeClr val="folHlink"/>
              </a:solidFill>
              <a:ln w="9525" cap="flat" cmpd="sng">
                <a:noFill/>
                <a:prstDash val="solid"/>
                <a:round/>
                <a:headEnd type="none" w="med" len="med"/>
                <a:tailEnd type="none" w="med" len="med"/>
              </a:ln>
              <a:effectLst/>
            </p:spPr>
            <p:txBody>
              <a:bodyPr wrap="none" anchor="ctr"/>
              <a:lstStyle/>
              <a:p>
                <a:endParaRPr lang="en-GB"/>
              </a:p>
            </p:txBody>
          </p:sp>
        </p:grpSp>
      </p:grpSp>
      <p:sp>
        <p:nvSpPr>
          <p:cNvPr id="64523" name="Rectangle 11"/>
          <p:cNvSpPr>
            <a:spLocks noGrp="1" noChangeArrowheads="1"/>
          </p:cNvSpPr>
          <p:nvPr>
            <p:ph type="ctrTitle"/>
          </p:nvPr>
        </p:nvSpPr>
        <p:spPr>
          <a:xfrm>
            <a:off x="685800" y="1416050"/>
            <a:ext cx="7772400" cy="1403350"/>
          </a:xfrm>
        </p:spPr>
        <p:txBody>
          <a:bodyPr anchor="b"/>
          <a:lstStyle>
            <a:lvl1pPr algn="ctr">
              <a:defRPr/>
            </a:lvl1pPr>
          </a:lstStyle>
          <a:p>
            <a:r>
              <a:rPr lang="en-US"/>
              <a:t>Click to edit Master title style</a:t>
            </a:r>
          </a:p>
        </p:txBody>
      </p:sp>
      <p:sp>
        <p:nvSpPr>
          <p:cNvPr id="64524" name="Rectangle 12"/>
          <p:cNvSpPr>
            <a:spLocks noGrp="1" noChangeArrowheads="1"/>
          </p:cNvSpPr>
          <p:nvPr>
            <p:ph type="subTitle" idx="1"/>
          </p:nvPr>
        </p:nvSpPr>
        <p:spPr>
          <a:xfrm>
            <a:off x="1371600" y="3886200"/>
            <a:ext cx="6400800" cy="1066800"/>
          </a:xfrm>
        </p:spPr>
        <p:txBody>
          <a:bodyPr>
            <a:spAutoFit/>
          </a:bodyPr>
          <a:lstStyle>
            <a:lvl1pPr marL="0" indent="0" algn="ctr">
              <a:buFontTx/>
              <a:buNone/>
              <a:defRPr/>
            </a:lvl1pPr>
          </a:lstStyle>
          <a:p>
            <a:r>
              <a:rPr lang="en-US"/>
              <a:t>Click to edit Master subtitle style</a:t>
            </a:r>
          </a:p>
        </p:txBody>
      </p:sp>
      <p:sp>
        <p:nvSpPr>
          <p:cNvPr id="64525" name="Rectangle 13"/>
          <p:cNvSpPr>
            <a:spLocks noGrp="1" noChangeArrowheads="1"/>
          </p:cNvSpPr>
          <p:nvPr>
            <p:ph type="dt" sz="half" idx="2"/>
          </p:nvPr>
        </p:nvSpPr>
        <p:spPr>
          <a:xfrm>
            <a:off x="685800" y="6324600"/>
            <a:ext cx="1905000" cy="457200"/>
          </a:xfrm>
        </p:spPr>
        <p:txBody>
          <a:bodyPr/>
          <a:lstStyle>
            <a:lvl1pPr>
              <a:defRPr/>
            </a:lvl1pPr>
          </a:lstStyle>
          <a:p>
            <a:endParaRPr lang="en-US"/>
          </a:p>
        </p:txBody>
      </p:sp>
      <p:sp>
        <p:nvSpPr>
          <p:cNvPr id="64526" name="Rectangle 14"/>
          <p:cNvSpPr>
            <a:spLocks noGrp="1" noChangeArrowheads="1"/>
          </p:cNvSpPr>
          <p:nvPr>
            <p:ph type="ftr" sz="quarter" idx="3"/>
          </p:nvPr>
        </p:nvSpPr>
        <p:spPr>
          <a:xfrm>
            <a:off x="3124200" y="6324600"/>
            <a:ext cx="2895600" cy="457200"/>
          </a:xfrm>
        </p:spPr>
        <p:txBody>
          <a:bodyPr/>
          <a:lstStyle>
            <a:lvl1pPr>
              <a:defRPr/>
            </a:lvl1pPr>
          </a:lstStyle>
          <a:p>
            <a:endParaRPr lang="en-US"/>
          </a:p>
        </p:txBody>
      </p:sp>
      <p:sp>
        <p:nvSpPr>
          <p:cNvPr id="64527" name="Rectangle 15"/>
          <p:cNvSpPr>
            <a:spLocks noGrp="1" noChangeArrowheads="1"/>
          </p:cNvSpPr>
          <p:nvPr>
            <p:ph type="sldNum" sz="quarter" idx="4"/>
          </p:nvPr>
        </p:nvSpPr>
        <p:spPr>
          <a:xfrm>
            <a:off x="6553200" y="6324600"/>
            <a:ext cx="1905000" cy="457200"/>
          </a:xfrm>
        </p:spPr>
        <p:txBody>
          <a:bodyPr/>
          <a:lstStyle>
            <a:lvl1pPr>
              <a:defRPr/>
            </a:lvl1pPr>
          </a:lstStyle>
          <a:p>
            <a:fld id="{9E41C2A5-B5B6-4FA0-A6F3-ECE813A599B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4D0E2E-EA6F-4F05-8F08-39BA676EF16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5950" y="547688"/>
            <a:ext cx="2147888" cy="56245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17525" y="547688"/>
            <a:ext cx="6296025" cy="5624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EC9C30-1A97-4C0A-97CB-A23D6441925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17525" y="547688"/>
            <a:ext cx="8596313" cy="5624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p:cNvSpPr>
            <a:spLocks noGrp="1"/>
          </p:cNvSpPr>
          <p:nvPr>
            <p:ph type="dt" sz="half" idx="10"/>
          </p:nvPr>
        </p:nvSpPr>
        <p:spPr>
          <a:xfrm>
            <a:off x="1066800" y="6324600"/>
            <a:ext cx="1905000" cy="457200"/>
          </a:xfrm>
        </p:spPr>
        <p:txBody>
          <a:bodyPr/>
          <a:lstStyle>
            <a:lvl1pPr>
              <a:defRPr/>
            </a:lvl1pPr>
          </a:lstStyle>
          <a:p>
            <a:endParaRPr lang="en-US"/>
          </a:p>
        </p:txBody>
      </p:sp>
      <p:sp>
        <p:nvSpPr>
          <p:cNvPr id="4" name="Footer Placeholder 3"/>
          <p:cNvSpPr>
            <a:spLocks noGrp="1"/>
          </p:cNvSpPr>
          <p:nvPr>
            <p:ph type="ftr" sz="quarter" idx="11"/>
          </p:nvPr>
        </p:nvSpPr>
        <p:spPr>
          <a:xfrm>
            <a:off x="3505200" y="63246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934200" y="6324600"/>
            <a:ext cx="1905000" cy="457200"/>
          </a:xfrm>
        </p:spPr>
        <p:txBody>
          <a:bodyPr/>
          <a:lstStyle>
            <a:lvl1pPr>
              <a:defRPr/>
            </a:lvl1pPr>
          </a:lstStyle>
          <a:p>
            <a:fld id="{0042A400-52B7-45C7-A525-BE04542476F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GB"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GB" alt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0D5E38AC-6486-4273-BD9D-3B6578279B62}" type="slidenum">
              <a:rPr lang="en-GB" altLang="en-US"/>
              <a:pPr/>
              <a:t>‹#›</a:t>
            </a:fld>
            <a:endParaRPr lang="en-GB"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9CE9632-B34E-40BE-B969-2052F8C7B04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0AA301-F6BD-474C-811E-503FD41F39C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66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7985D22-A723-40B9-9007-498D58A402B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53B93-43D5-4E12-BBD9-44A2470E54E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0972ED-ABA2-4D46-B56F-EB956014171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77B0658-170E-4A9C-B7C4-1F11E7520AC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7A2A81-A97A-419E-BC5E-B0D92E04581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659F60D-E79D-49E1-85D3-13BD32AE7A4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tile tx="0" ty="0" sx="100000" sy="100000" flip="none" algn="tl"/>
        </a:blipFill>
        <a:effectLst/>
      </p:bgPr>
    </p:bg>
    <p:spTree>
      <p:nvGrpSpPr>
        <p:cNvPr id="1" name=""/>
        <p:cNvGrpSpPr/>
        <p:nvPr/>
      </p:nvGrpSpPr>
      <p:grpSpPr>
        <a:xfrm>
          <a:off x="0" y="0"/>
          <a:ext cx="0" cy="0"/>
          <a:chOff x="0" y="0"/>
          <a:chExt cx="0" cy="0"/>
        </a:xfrm>
      </p:grpSpPr>
      <p:sp>
        <p:nvSpPr>
          <p:cNvPr id="63490" name="Freeform 2"/>
          <p:cNvSpPr>
            <a:spLocks/>
          </p:cNvSpPr>
          <p:nvPr/>
        </p:nvSpPr>
        <p:spPr bwMode="auto">
          <a:xfrm>
            <a:off x="-23813" y="1763713"/>
            <a:ext cx="6899276" cy="171450"/>
          </a:xfrm>
          <a:custGeom>
            <a:avLst/>
            <a:gdLst/>
            <a:ahLst/>
            <a:cxnLst>
              <a:cxn ang="0">
                <a:pos x="3477" y="10"/>
              </a:cxn>
              <a:cxn ang="0">
                <a:pos x="4057" y="17"/>
              </a:cxn>
              <a:cxn ang="0">
                <a:pos x="4293" y="30"/>
              </a:cxn>
              <a:cxn ang="0">
                <a:pos x="4293" y="50"/>
              </a:cxn>
              <a:cxn ang="0">
                <a:pos x="4329" y="73"/>
              </a:cxn>
              <a:cxn ang="0">
                <a:pos x="4305" y="89"/>
              </a:cxn>
              <a:cxn ang="0">
                <a:pos x="4082" y="99"/>
              </a:cxn>
              <a:cxn ang="0">
                <a:pos x="3675" y="99"/>
              </a:cxn>
              <a:cxn ang="0">
                <a:pos x="3129" y="94"/>
              </a:cxn>
              <a:cxn ang="0">
                <a:pos x="2401" y="94"/>
              </a:cxn>
              <a:cxn ang="0">
                <a:pos x="1733" y="98"/>
              </a:cxn>
              <a:cxn ang="0">
                <a:pos x="657" y="102"/>
              </a:cxn>
              <a:cxn ang="0">
                <a:pos x="1" y="93"/>
              </a:cxn>
              <a:cxn ang="0">
                <a:pos x="0" y="13"/>
              </a:cxn>
              <a:cxn ang="0">
                <a:pos x="657" y="12"/>
              </a:cxn>
              <a:cxn ang="0">
                <a:pos x="1349" y="7"/>
              </a:cxn>
              <a:cxn ang="0">
                <a:pos x="2265" y="9"/>
              </a:cxn>
              <a:cxn ang="0">
                <a:pos x="2834" y="8"/>
              </a:cxn>
              <a:cxn ang="0">
                <a:pos x="3477" y="10"/>
              </a:cxn>
            </a:cxnLst>
            <a:rect l="0" t="0" r="r" b="b"/>
            <a:pathLst>
              <a:path w="4346" h="108">
                <a:moveTo>
                  <a:pt x="3477" y="10"/>
                </a:moveTo>
                <a:cubicBezTo>
                  <a:pt x="3680" y="12"/>
                  <a:pt x="3921" y="14"/>
                  <a:pt x="4057" y="17"/>
                </a:cubicBezTo>
                <a:cubicBezTo>
                  <a:pt x="4192" y="20"/>
                  <a:pt x="4253" y="24"/>
                  <a:pt x="4293" y="30"/>
                </a:cubicBezTo>
                <a:cubicBezTo>
                  <a:pt x="4333" y="36"/>
                  <a:pt x="4286" y="43"/>
                  <a:pt x="4293" y="50"/>
                </a:cubicBezTo>
                <a:cubicBezTo>
                  <a:pt x="4300" y="57"/>
                  <a:pt x="4328" y="67"/>
                  <a:pt x="4329" y="73"/>
                </a:cubicBezTo>
                <a:cubicBezTo>
                  <a:pt x="4331" y="80"/>
                  <a:pt x="4346" y="85"/>
                  <a:pt x="4305" y="89"/>
                </a:cubicBezTo>
                <a:cubicBezTo>
                  <a:pt x="4263" y="93"/>
                  <a:pt x="4186" y="97"/>
                  <a:pt x="4082" y="99"/>
                </a:cubicBezTo>
                <a:cubicBezTo>
                  <a:pt x="3977" y="100"/>
                  <a:pt x="3834" y="99"/>
                  <a:pt x="3675" y="99"/>
                </a:cubicBezTo>
                <a:cubicBezTo>
                  <a:pt x="3516" y="98"/>
                  <a:pt x="3341" y="95"/>
                  <a:pt x="3129" y="94"/>
                </a:cubicBezTo>
                <a:cubicBezTo>
                  <a:pt x="2918" y="93"/>
                  <a:pt x="2634" y="94"/>
                  <a:pt x="2401" y="94"/>
                </a:cubicBezTo>
                <a:cubicBezTo>
                  <a:pt x="2168" y="95"/>
                  <a:pt x="2024" y="97"/>
                  <a:pt x="1733" y="98"/>
                </a:cubicBezTo>
                <a:cubicBezTo>
                  <a:pt x="1442" y="99"/>
                  <a:pt x="946" y="103"/>
                  <a:pt x="657" y="102"/>
                </a:cubicBezTo>
                <a:cubicBezTo>
                  <a:pt x="368" y="101"/>
                  <a:pt x="110" y="108"/>
                  <a:pt x="1" y="93"/>
                </a:cubicBezTo>
                <a:lnTo>
                  <a:pt x="0" y="13"/>
                </a:lnTo>
                <a:cubicBezTo>
                  <a:pt x="109" y="0"/>
                  <a:pt x="432" y="13"/>
                  <a:pt x="657" y="12"/>
                </a:cubicBezTo>
                <a:cubicBezTo>
                  <a:pt x="882" y="11"/>
                  <a:pt x="1082" y="7"/>
                  <a:pt x="1349" y="7"/>
                </a:cubicBezTo>
                <a:cubicBezTo>
                  <a:pt x="1617" y="6"/>
                  <a:pt x="2017" y="8"/>
                  <a:pt x="2265" y="9"/>
                </a:cubicBezTo>
                <a:cubicBezTo>
                  <a:pt x="2513" y="9"/>
                  <a:pt x="2634" y="9"/>
                  <a:pt x="2834" y="8"/>
                </a:cubicBezTo>
                <a:cubicBezTo>
                  <a:pt x="3034" y="9"/>
                  <a:pt x="3273" y="9"/>
                  <a:pt x="3477" y="10"/>
                </a:cubicBezTo>
                <a:close/>
              </a:path>
            </a:pathLst>
          </a:custGeom>
          <a:solidFill>
            <a:schemeClr val="accent2"/>
          </a:solidFill>
          <a:ln w="9525">
            <a:noFill/>
            <a:round/>
            <a:headEnd/>
            <a:tailEnd/>
          </a:ln>
          <a:effectLst/>
        </p:spPr>
        <p:txBody>
          <a:bodyPr wrap="none" anchor="ctr"/>
          <a:lstStyle/>
          <a:p>
            <a:endParaRPr lang="en-GB"/>
          </a:p>
        </p:txBody>
      </p:sp>
      <p:sp>
        <p:nvSpPr>
          <p:cNvPr id="63491" name="Freeform 3"/>
          <p:cNvSpPr>
            <a:spLocks/>
          </p:cNvSpPr>
          <p:nvPr/>
        </p:nvSpPr>
        <p:spPr bwMode="auto">
          <a:xfrm>
            <a:off x="198438" y="152400"/>
            <a:ext cx="715962" cy="6400800"/>
          </a:xfrm>
          <a:custGeom>
            <a:avLst/>
            <a:gdLst/>
            <a:ahLst/>
            <a:cxnLst>
              <a:cxn ang="0">
                <a:pos x="86" y="3201"/>
              </a:cxn>
              <a:cxn ang="0">
                <a:pos x="79" y="2730"/>
              </a:cxn>
              <a:cxn ang="0">
                <a:pos x="64" y="2109"/>
              </a:cxn>
              <a:cxn ang="0">
                <a:pos x="101" y="1765"/>
              </a:cxn>
              <a:cxn ang="0">
                <a:pos x="79" y="1137"/>
              </a:cxn>
              <a:cxn ang="0">
                <a:pos x="34" y="651"/>
              </a:cxn>
              <a:cxn ang="0">
                <a:pos x="19" y="284"/>
              </a:cxn>
              <a:cxn ang="0">
                <a:pos x="49" y="45"/>
              </a:cxn>
              <a:cxn ang="0">
                <a:pos x="123" y="15"/>
              </a:cxn>
              <a:cxn ang="0">
                <a:pos x="243" y="37"/>
              </a:cxn>
              <a:cxn ang="0">
                <a:pos x="355" y="15"/>
              </a:cxn>
              <a:cxn ang="0">
                <a:pos x="512" y="7"/>
              </a:cxn>
              <a:cxn ang="0">
                <a:pos x="707" y="60"/>
              </a:cxn>
              <a:cxn ang="0">
                <a:pos x="797" y="142"/>
              </a:cxn>
              <a:cxn ang="0">
                <a:pos x="789" y="321"/>
              </a:cxn>
              <a:cxn ang="0">
                <a:pos x="804" y="658"/>
              </a:cxn>
              <a:cxn ang="0">
                <a:pos x="849" y="1047"/>
              </a:cxn>
              <a:cxn ang="0">
                <a:pos x="834" y="1586"/>
              </a:cxn>
              <a:cxn ang="0">
                <a:pos x="812" y="2199"/>
              </a:cxn>
              <a:cxn ang="0">
                <a:pos x="879" y="2812"/>
              </a:cxn>
              <a:cxn ang="0">
                <a:pos x="834" y="3329"/>
              </a:cxn>
              <a:cxn ang="0">
                <a:pos x="842" y="3957"/>
              </a:cxn>
              <a:cxn ang="0">
                <a:pos x="797" y="4054"/>
              </a:cxn>
              <a:cxn ang="0">
                <a:pos x="625" y="4084"/>
              </a:cxn>
              <a:cxn ang="0">
                <a:pos x="430" y="4039"/>
              </a:cxn>
              <a:cxn ang="0">
                <a:pos x="251" y="4069"/>
              </a:cxn>
              <a:cxn ang="0">
                <a:pos x="123" y="4114"/>
              </a:cxn>
              <a:cxn ang="0">
                <a:pos x="19" y="4062"/>
              </a:cxn>
              <a:cxn ang="0">
                <a:pos x="11" y="3875"/>
              </a:cxn>
              <a:cxn ang="0">
                <a:pos x="64" y="3598"/>
              </a:cxn>
              <a:cxn ang="0">
                <a:pos x="86" y="3201"/>
              </a:cxn>
            </a:cxnLst>
            <a:rect l="0" t="0" r="r" b="b"/>
            <a:pathLst>
              <a:path w="883" h="4115">
                <a:moveTo>
                  <a:pt x="86" y="3201"/>
                </a:moveTo>
                <a:cubicBezTo>
                  <a:pt x="89" y="3056"/>
                  <a:pt x="83" y="2912"/>
                  <a:pt x="79" y="2730"/>
                </a:cubicBezTo>
                <a:cubicBezTo>
                  <a:pt x="75" y="2548"/>
                  <a:pt x="60" y="2270"/>
                  <a:pt x="64" y="2109"/>
                </a:cubicBezTo>
                <a:cubicBezTo>
                  <a:pt x="68" y="1948"/>
                  <a:pt x="99" y="1927"/>
                  <a:pt x="101" y="1765"/>
                </a:cubicBezTo>
                <a:cubicBezTo>
                  <a:pt x="103" y="1603"/>
                  <a:pt x="90" y="1323"/>
                  <a:pt x="79" y="1137"/>
                </a:cubicBezTo>
                <a:cubicBezTo>
                  <a:pt x="68" y="951"/>
                  <a:pt x="44" y="793"/>
                  <a:pt x="34" y="651"/>
                </a:cubicBezTo>
                <a:cubicBezTo>
                  <a:pt x="24" y="509"/>
                  <a:pt x="17" y="385"/>
                  <a:pt x="19" y="284"/>
                </a:cubicBezTo>
                <a:cubicBezTo>
                  <a:pt x="21" y="183"/>
                  <a:pt x="32" y="90"/>
                  <a:pt x="49" y="45"/>
                </a:cubicBezTo>
                <a:cubicBezTo>
                  <a:pt x="66" y="0"/>
                  <a:pt x="91" y="16"/>
                  <a:pt x="123" y="15"/>
                </a:cubicBezTo>
                <a:cubicBezTo>
                  <a:pt x="155" y="14"/>
                  <a:pt x="204" y="37"/>
                  <a:pt x="243" y="37"/>
                </a:cubicBezTo>
                <a:cubicBezTo>
                  <a:pt x="282" y="37"/>
                  <a:pt x="310" y="20"/>
                  <a:pt x="355" y="15"/>
                </a:cubicBezTo>
                <a:cubicBezTo>
                  <a:pt x="400" y="10"/>
                  <a:pt x="453" y="0"/>
                  <a:pt x="512" y="7"/>
                </a:cubicBezTo>
                <a:cubicBezTo>
                  <a:pt x="571" y="14"/>
                  <a:pt x="659" y="37"/>
                  <a:pt x="707" y="60"/>
                </a:cubicBezTo>
                <a:cubicBezTo>
                  <a:pt x="755" y="83"/>
                  <a:pt x="783" y="99"/>
                  <a:pt x="797" y="142"/>
                </a:cubicBezTo>
                <a:cubicBezTo>
                  <a:pt x="811" y="185"/>
                  <a:pt x="788" y="235"/>
                  <a:pt x="789" y="321"/>
                </a:cubicBezTo>
                <a:cubicBezTo>
                  <a:pt x="790" y="407"/>
                  <a:pt x="794" y="537"/>
                  <a:pt x="804" y="658"/>
                </a:cubicBezTo>
                <a:cubicBezTo>
                  <a:pt x="814" y="779"/>
                  <a:pt x="844" y="892"/>
                  <a:pt x="849" y="1047"/>
                </a:cubicBezTo>
                <a:cubicBezTo>
                  <a:pt x="854" y="1202"/>
                  <a:pt x="840" y="1394"/>
                  <a:pt x="834" y="1586"/>
                </a:cubicBezTo>
                <a:cubicBezTo>
                  <a:pt x="828" y="1778"/>
                  <a:pt x="805" y="1995"/>
                  <a:pt x="812" y="2199"/>
                </a:cubicBezTo>
                <a:cubicBezTo>
                  <a:pt x="819" y="2403"/>
                  <a:pt x="875" y="2624"/>
                  <a:pt x="879" y="2812"/>
                </a:cubicBezTo>
                <a:cubicBezTo>
                  <a:pt x="883" y="3000"/>
                  <a:pt x="840" y="3138"/>
                  <a:pt x="834" y="3329"/>
                </a:cubicBezTo>
                <a:cubicBezTo>
                  <a:pt x="828" y="3520"/>
                  <a:pt x="848" y="3836"/>
                  <a:pt x="842" y="3957"/>
                </a:cubicBezTo>
                <a:cubicBezTo>
                  <a:pt x="836" y="4078"/>
                  <a:pt x="833" y="4033"/>
                  <a:pt x="797" y="4054"/>
                </a:cubicBezTo>
                <a:cubicBezTo>
                  <a:pt x="761" y="4075"/>
                  <a:pt x="686" y="4086"/>
                  <a:pt x="625" y="4084"/>
                </a:cubicBezTo>
                <a:cubicBezTo>
                  <a:pt x="564" y="4082"/>
                  <a:pt x="492" y="4041"/>
                  <a:pt x="430" y="4039"/>
                </a:cubicBezTo>
                <a:cubicBezTo>
                  <a:pt x="368" y="4037"/>
                  <a:pt x="302" y="4057"/>
                  <a:pt x="251" y="4069"/>
                </a:cubicBezTo>
                <a:cubicBezTo>
                  <a:pt x="200" y="4081"/>
                  <a:pt x="162" y="4115"/>
                  <a:pt x="123" y="4114"/>
                </a:cubicBezTo>
                <a:cubicBezTo>
                  <a:pt x="84" y="4113"/>
                  <a:pt x="38" y="4102"/>
                  <a:pt x="19" y="4062"/>
                </a:cubicBezTo>
                <a:cubicBezTo>
                  <a:pt x="0" y="4022"/>
                  <a:pt x="3" y="3952"/>
                  <a:pt x="11" y="3875"/>
                </a:cubicBezTo>
                <a:cubicBezTo>
                  <a:pt x="19" y="3798"/>
                  <a:pt x="51" y="3710"/>
                  <a:pt x="64" y="3598"/>
                </a:cubicBezTo>
                <a:cubicBezTo>
                  <a:pt x="77" y="3486"/>
                  <a:pt x="83" y="3346"/>
                  <a:pt x="86" y="3201"/>
                </a:cubicBezTo>
                <a:close/>
              </a:path>
            </a:pathLst>
          </a:custGeom>
          <a:solidFill>
            <a:schemeClr val="hlink">
              <a:alpha val="50000"/>
            </a:schemeClr>
          </a:solidFill>
          <a:ln w="9525" cap="flat" cmpd="sng">
            <a:noFill/>
            <a:prstDash val="solid"/>
            <a:round/>
            <a:headEnd type="none" w="med" len="med"/>
            <a:tailEnd type="none" w="med" len="med"/>
          </a:ln>
          <a:effectLst/>
        </p:spPr>
        <p:txBody>
          <a:bodyPr wrap="none" anchor="ctr"/>
          <a:lstStyle/>
          <a:p>
            <a:endParaRPr lang="en-GB"/>
          </a:p>
        </p:txBody>
      </p:sp>
      <p:sp>
        <p:nvSpPr>
          <p:cNvPr id="63492" name="Freeform 4"/>
          <p:cNvSpPr>
            <a:spLocks/>
          </p:cNvSpPr>
          <p:nvPr/>
        </p:nvSpPr>
        <p:spPr bwMode="invGray">
          <a:xfrm>
            <a:off x="323850" y="1157288"/>
            <a:ext cx="152400" cy="914400"/>
          </a:xfrm>
          <a:custGeom>
            <a:avLst/>
            <a:gdLst/>
            <a:ahLst/>
            <a:cxnLst>
              <a:cxn ang="0">
                <a:pos x="92" y="0"/>
              </a:cxn>
              <a:cxn ang="0">
                <a:pos x="81" y="170"/>
              </a:cxn>
              <a:cxn ang="0">
                <a:pos x="51" y="362"/>
              </a:cxn>
              <a:cxn ang="0">
                <a:pos x="74" y="539"/>
              </a:cxn>
              <a:cxn ang="0">
                <a:pos x="88" y="709"/>
              </a:cxn>
              <a:cxn ang="0">
                <a:pos x="110" y="842"/>
              </a:cxn>
              <a:cxn ang="0">
                <a:pos x="81" y="768"/>
              </a:cxn>
              <a:cxn ang="0">
                <a:pos x="59" y="716"/>
              </a:cxn>
              <a:cxn ang="0">
                <a:pos x="29" y="598"/>
              </a:cxn>
              <a:cxn ang="0">
                <a:pos x="0" y="414"/>
              </a:cxn>
              <a:cxn ang="0">
                <a:pos x="22" y="251"/>
              </a:cxn>
              <a:cxn ang="0">
                <a:pos x="51" y="81"/>
              </a:cxn>
              <a:cxn ang="0">
                <a:pos x="92" y="0"/>
              </a:cxn>
            </a:cxnLst>
            <a:rect l="0" t="0" r="r" b="b"/>
            <a:pathLst>
              <a:path w="110" h="842">
                <a:moveTo>
                  <a:pt x="92" y="0"/>
                </a:moveTo>
                <a:lnTo>
                  <a:pt x="81" y="170"/>
                </a:lnTo>
                <a:lnTo>
                  <a:pt x="51" y="362"/>
                </a:lnTo>
                <a:lnTo>
                  <a:pt x="74" y="539"/>
                </a:lnTo>
                <a:lnTo>
                  <a:pt x="88" y="709"/>
                </a:lnTo>
                <a:lnTo>
                  <a:pt x="110" y="842"/>
                </a:lnTo>
                <a:lnTo>
                  <a:pt x="81" y="768"/>
                </a:lnTo>
                <a:lnTo>
                  <a:pt x="59" y="716"/>
                </a:lnTo>
                <a:lnTo>
                  <a:pt x="29" y="598"/>
                </a:lnTo>
                <a:lnTo>
                  <a:pt x="0" y="414"/>
                </a:lnTo>
                <a:lnTo>
                  <a:pt x="22" y="251"/>
                </a:lnTo>
                <a:lnTo>
                  <a:pt x="51" y="81"/>
                </a:lnTo>
                <a:lnTo>
                  <a:pt x="92" y="0"/>
                </a:lnTo>
                <a:close/>
              </a:path>
            </a:pathLst>
          </a:custGeom>
          <a:solidFill>
            <a:schemeClr val="tx1"/>
          </a:solidFill>
          <a:ln w="9525">
            <a:noFill/>
            <a:round/>
            <a:headEnd/>
            <a:tailEnd/>
          </a:ln>
          <a:effectLst/>
        </p:spPr>
        <p:txBody>
          <a:bodyPr wrap="none" anchor="ctr"/>
          <a:lstStyle/>
          <a:p>
            <a:endParaRPr lang="en-GB"/>
          </a:p>
        </p:txBody>
      </p:sp>
      <p:sp>
        <p:nvSpPr>
          <p:cNvPr id="63493" name="Rectangle 5"/>
          <p:cNvSpPr>
            <a:spLocks noGrp="1" noChangeArrowheads="1"/>
          </p:cNvSpPr>
          <p:nvPr>
            <p:ph type="title"/>
          </p:nvPr>
        </p:nvSpPr>
        <p:spPr bwMode="auto">
          <a:xfrm>
            <a:off x="517525" y="547688"/>
            <a:ext cx="8596313" cy="7477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63494" name="Rectangle 6"/>
          <p:cNvSpPr>
            <a:spLocks noGrp="1" noChangeArrowheads="1"/>
          </p:cNvSpPr>
          <p:nvPr>
            <p:ph type="body" idx="1"/>
          </p:nvPr>
        </p:nvSpPr>
        <p:spPr bwMode="auto">
          <a:xfrm>
            <a:off x="1066800" y="20574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5" name="Rectangle 7"/>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63496" name="Rectangle 8"/>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63497" name="Rectangle 9"/>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83A2ACF2-F2D0-4F1A-959E-558C0DE53B3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300">
          <a:solidFill>
            <a:schemeClr val="tx2"/>
          </a:solidFill>
          <a:latin typeface="+mj-lt"/>
          <a:ea typeface="+mj-ea"/>
          <a:cs typeface="+mj-cs"/>
        </a:defRPr>
      </a:lvl1pPr>
      <a:lvl2pPr algn="l" rtl="0" fontAlgn="base">
        <a:spcBef>
          <a:spcPct val="0"/>
        </a:spcBef>
        <a:spcAft>
          <a:spcPct val="0"/>
        </a:spcAft>
        <a:defRPr sz="4300">
          <a:solidFill>
            <a:schemeClr val="tx2"/>
          </a:solidFill>
          <a:latin typeface="Comic Sans MS" pitchFamily="66" charset="0"/>
          <a:cs typeface="Times New Roman" pitchFamily="18" charset="0"/>
        </a:defRPr>
      </a:lvl2pPr>
      <a:lvl3pPr algn="l" rtl="0" fontAlgn="base">
        <a:spcBef>
          <a:spcPct val="0"/>
        </a:spcBef>
        <a:spcAft>
          <a:spcPct val="0"/>
        </a:spcAft>
        <a:defRPr sz="4300">
          <a:solidFill>
            <a:schemeClr val="tx2"/>
          </a:solidFill>
          <a:latin typeface="Comic Sans MS" pitchFamily="66" charset="0"/>
          <a:cs typeface="Times New Roman" pitchFamily="18" charset="0"/>
        </a:defRPr>
      </a:lvl3pPr>
      <a:lvl4pPr algn="l" rtl="0" fontAlgn="base">
        <a:spcBef>
          <a:spcPct val="0"/>
        </a:spcBef>
        <a:spcAft>
          <a:spcPct val="0"/>
        </a:spcAft>
        <a:defRPr sz="4300">
          <a:solidFill>
            <a:schemeClr val="tx2"/>
          </a:solidFill>
          <a:latin typeface="Comic Sans MS" pitchFamily="66" charset="0"/>
          <a:cs typeface="Times New Roman" pitchFamily="18" charset="0"/>
        </a:defRPr>
      </a:lvl4pPr>
      <a:lvl5pPr algn="l" rtl="0" fontAlgn="base">
        <a:spcBef>
          <a:spcPct val="0"/>
        </a:spcBef>
        <a:spcAft>
          <a:spcPct val="0"/>
        </a:spcAft>
        <a:defRPr sz="4300">
          <a:solidFill>
            <a:schemeClr val="tx2"/>
          </a:solidFill>
          <a:latin typeface="Comic Sans MS" pitchFamily="66" charset="0"/>
          <a:cs typeface="Times New Roman" pitchFamily="18" charset="0"/>
        </a:defRPr>
      </a:lvl5pPr>
      <a:lvl6pPr marL="457200" algn="l" rtl="0" fontAlgn="base">
        <a:spcBef>
          <a:spcPct val="0"/>
        </a:spcBef>
        <a:spcAft>
          <a:spcPct val="0"/>
        </a:spcAft>
        <a:defRPr sz="4300">
          <a:solidFill>
            <a:schemeClr val="tx2"/>
          </a:solidFill>
          <a:latin typeface="Comic Sans MS" pitchFamily="66" charset="0"/>
          <a:cs typeface="Times New Roman" pitchFamily="18" charset="0"/>
        </a:defRPr>
      </a:lvl6pPr>
      <a:lvl7pPr marL="914400" algn="l" rtl="0" fontAlgn="base">
        <a:spcBef>
          <a:spcPct val="0"/>
        </a:spcBef>
        <a:spcAft>
          <a:spcPct val="0"/>
        </a:spcAft>
        <a:defRPr sz="4300">
          <a:solidFill>
            <a:schemeClr val="tx2"/>
          </a:solidFill>
          <a:latin typeface="Comic Sans MS" pitchFamily="66" charset="0"/>
          <a:cs typeface="Times New Roman" pitchFamily="18" charset="0"/>
        </a:defRPr>
      </a:lvl7pPr>
      <a:lvl8pPr marL="1371600" algn="l" rtl="0" fontAlgn="base">
        <a:spcBef>
          <a:spcPct val="0"/>
        </a:spcBef>
        <a:spcAft>
          <a:spcPct val="0"/>
        </a:spcAft>
        <a:defRPr sz="4300">
          <a:solidFill>
            <a:schemeClr val="tx2"/>
          </a:solidFill>
          <a:latin typeface="Comic Sans MS" pitchFamily="66" charset="0"/>
          <a:cs typeface="Times New Roman" pitchFamily="18" charset="0"/>
        </a:defRPr>
      </a:lvl8pPr>
      <a:lvl9pPr marL="1828800" algn="l" rtl="0" fontAlgn="base">
        <a:spcBef>
          <a:spcPct val="0"/>
        </a:spcBef>
        <a:spcAft>
          <a:spcPct val="0"/>
        </a:spcAft>
        <a:defRPr sz="4300">
          <a:solidFill>
            <a:schemeClr val="tx2"/>
          </a:solidFill>
          <a:latin typeface="Comic Sans MS" pitchFamily="66" charset="0"/>
          <a:cs typeface="Times New Roman" pitchFamily="18" charset="0"/>
        </a:defRPr>
      </a:lvl9pPr>
    </p:titleStyle>
    <p:bodyStyle>
      <a:lvl1pPr marL="342900" indent="-342900" algn="l" rtl="0" fontAlgn="base">
        <a:spcBef>
          <a:spcPct val="20000"/>
        </a:spcBef>
        <a:spcAft>
          <a:spcPct val="0"/>
        </a:spcAft>
        <a:buBlip>
          <a:blip r:embed="rId16"/>
        </a:buBlip>
        <a:defRPr sz="3200">
          <a:solidFill>
            <a:schemeClr val="tx1"/>
          </a:solidFill>
          <a:latin typeface="+mn-lt"/>
          <a:ea typeface="+mn-ea"/>
          <a:cs typeface="+mn-cs"/>
        </a:defRPr>
      </a:lvl1pPr>
      <a:lvl2pPr marL="742950" indent="-285750" algn="l" rtl="0" fontAlgn="base">
        <a:spcBef>
          <a:spcPct val="20000"/>
        </a:spcBef>
        <a:spcAft>
          <a:spcPct val="0"/>
        </a:spcAft>
        <a:buSzPct val="80000"/>
        <a:buBlip>
          <a:blip r:embed="rId17"/>
        </a:buBlip>
        <a:defRPr sz="2800">
          <a:solidFill>
            <a:schemeClr val="tx1"/>
          </a:solidFill>
          <a:latin typeface="+mn-lt"/>
          <a:cs typeface="+mn-cs"/>
        </a:defRPr>
      </a:lvl2pPr>
      <a:lvl3pPr marL="1143000" indent="-228600" algn="l" rtl="0" fontAlgn="base">
        <a:spcBef>
          <a:spcPct val="20000"/>
        </a:spcBef>
        <a:spcAft>
          <a:spcPct val="0"/>
        </a:spcAft>
        <a:buSzPct val="80000"/>
        <a:buBlip>
          <a:blip r:embed="rId18"/>
        </a:buBlip>
        <a:defRPr sz="2400">
          <a:solidFill>
            <a:schemeClr val="tx1"/>
          </a:solidFill>
          <a:latin typeface="+mn-lt"/>
          <a:cs typeface="+mn-cs"/>
        </a:defRPr>
      </a:lvl3pPr>
      <a:lvl4pPr marL="1600200" indent="-228600" algn="l" rtl="0" fontAlgn="base">
        <a:spcBef>
          <a:spcPct val="20000"/>
        </a:spcBef>
        <a:spcAft>
          <a:spcPct val="0"/>
        </a:spcAft>
        <a:buBlip>
          <a:blip r:embed="rId16"/>
        </a:buBlip>
        <a:defRPr sz="2000">
          <a:solidFill>
            <a:schemeClr val="tx1"/>
          </a:solidFill>
          <a:latin typeface="+mn-lt"/>
          <a:cs typeface="+mn-cs"/>
        </a:defRPr>
      </a:lvl4pPr>
      <a:lvl5pPr marL="2057400" indent="-228600" algn="l" rtl="0" fontAlgn="base">
        <a:spcBef>
          <a:spcPct val="20000"/>
        </a:spcBef>
        <a:spcAft>
          <a:spcPct val="0"/>
        </a:spcAft>
        <a:buSzPct val="60000"/>
        <a:buBlip>
          <a:blip r:embed="rId17"/>
        </a:buBlip>
        <a:defRPr sz="2000">
          <a:solidFill>
            <a:schemeClr val="tx1"/>
          </a:solidFill>
          <a:latin typeface="+mn-lt"/>
          <a:cs typeface="+mn-cs"/>
        </a:defRPr>
      </a:lvl5pPr>
      <a:lvl6pPr marL="2514600" indent="-228600" algn="l" rtl="0" fontAlgn="base">
        <a:spcBef>
          <a:spcPct val="20000"/>
        </a:spcBef>
        <a:spcAft>
          <a:spcPct val="0"/>
        </a:spcAft>
        <a:buSzPct val="60000"/>
        <a:buBlip>
          <a:blip r:embed="rId17"/>
        </a:buBlip>
        <a:defRPr sz="2000">
          <a:solidFill>
            <a:schemeClr val="tx1"/>
          </a:solidFill>
          <a:latin typeface="+mn-lt"/>
          <a:cs typeface="+mn-cs"/>
        </a:defRPr>
      </a:lvl6pPr>
      <a:lvl7pPr marL="2971800" indent="-228600" algn="l" rtl="0" fontAlgn="base">
        <a:spcBef>
          <a:spcPct val="20000"/>
        </a:spcBef>
        <a:spcAft>
          <a:spcPct val="0"/>
        </a:spcAft>
        <a:buSzPct val="60000"/>
        <a:buBlip>
          <a:blip r:embed="rId17"/>
        </a:buBlip>
        <a:defRPr sz="2000">
          <a:solidFill>
            <a:schemeClr val="tx1"/>
          </a:solidFill>
          <a:latin typeface="+mn-lt"/>
          <a:cs typeface="+mn-cs"/>
        </a:defRPr>
      </a:lvl7pPr>
      <a:lvl8pPr marL="3429000" indent="-228600" algn="l" rtl="0" fontAlgn="base">
        <a:spcBef>
          <a:spcPct val="20000"/>
        </a:spcBef>
        <a:spcAft>
          <a:spcPct val="0"/>
        </a:spcAft>
        <a:buSzPct val="60000"/>
        <a:buBlip>
          <a:blip r:embed="rId17"/>
        </a:buBlip>
        <a:defRPr sz="2000">
          <a:solidFill>
            <a:schemeClr val="tx1"/>
          </a:solidFill>
          <a:latin typeface="+mn-lt"/>
          <a:cs typeface="+mn-cs"/>
        </a:defRPr>
      </a:lvl8pPr>
      <a:lvl9pPr marL="3886200" indent="-228600" algn="l" rtl="0" fontAlgn="base">
        <a:spcBef>
          <a:spcPct val="20000"/>
        </a:spcBef>
        <a:spcAft>
          <a:spcPct val="0"/>
        </a:spcAft>
        <a:buSzPct val="60000"/>
        <a:buBlip>
          <a:blip r:embed="rId17"/>
        </a:buBlip>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k.richards@napi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eeexplore.ieee.org/Xplore/guesthome.jsp" TargetMode="External"/><Relationship Id="rId2" Type="http://schemas.openxmlformats.org/officeDocument/2006/relationships/hyperlink" Target="http://nuinlink.napier.ac.uk/V/ENG1GMMM4F62J88AS975RLSKC9LUCV55B728B82HJB4S88R9K7-58338?FUNC=FIND-DB-1&amp;MODE=category&amp;pds_handle=GUEST" TargetMode="External"/><Relationship Id="rId1" Type="http://schemas.openxmlformats.org/officeDocument/2006/relationships/slideLayout" Target="../slideLayouts/slideLayout2.xml"/><Relationship Id="rId4" Type="http://schemas.openxmlformats.org/officeDocument/2006/relationships/hyperlink" Target="http://www.google.co.u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Computer_science" TargetMode="External"/><Relationship Id="rId2" Type="http://schemas.openxmlformats.org/officeDocument/2006/relationships/hyperlink" Target="http://programmers.stackexchange.com/questions/18886/what-discipline-does-computer-science-belong-to" TargetMode="External"/><Relationship Id="rId1" Type="http://schemas.openxmlformats.org/officeDocument/2006/relationships/slideLayout" Target="../slideLayouts/slideLayout2.xml"/><Relationship Id="rId5" Type="http://schemas.openxmlformats.org/officeDocument/2006/relationships/hyperlink" Target="http://delivery.acm.org/10.1145/70000/63239/p9-denning.pdf?key1=63239&amp;key2=9069785921&amp;coll=DL&amp;dl=ACM&amp;CFID=6596614&amp;CFTOKEN=55551025" TargetMode="External"/><Relationship Id="rId4" Type="http://schemas.openxmlformats.org/officeDocument/2006/relationships/hyperlink" Target="http://www.bcs.org/content/conWebDoc/966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www.bestbizcom.com/trust_me.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images.jupiterimages.com/common/detail/41/17/22421741.jpg" TargetMode="External"/><Relationship Id="rId13"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8.jpeg"/><Relationship Id="rId12" Type="http://schemas.openxmlformats.org/officeDocument/2006/relationships/hyperlink" Target="http://www.sb1online.com/news/wp-content/uploads/18%20evil%20clock.jpg" TargetMode="External"/><Relationship Id="rId2" Type="http://schemas.openxmlformats.org/officeDocument/2006/relationships/hyperlink" Target="http://www.duke.edu/~rkl7/Images/slob.jpg" TargetMode="External"/><Relationship Id="rId1" Type="http://schemas.openxmlformats.org/officeDocument/2006/relationships/slideLayout" Target="../slideLayouts/slideLayout2.xml"/><Relationship Id="rId6" Type="http://schemas.openxmlformats.org/officeDocument/2006/relationships/hyperlink" Target="http://www.grandpatucker.com/images/caveman3-net32.gif" TargetMode="External"/><Relationship Id="rId11" Type="http://schemas.openxmlformats.org/officeDocument/2006/relationships/image" Target="../media/image10.jpeg"/><Relationship Id="rId5" Type="http://schemas.openxmlformats.org/officeDocument/2006/relationships/image" Target="../media/image7.jpeg"/><Relationship Id="rId15" Type="http://schemas.openxmlformats.org/officeDocument/2006/relationships/image" Target="../media/image12.jpeg"/><Relationship Id="rId10" Type="http://schemas.openxmlformats.org/officeDocument/2006/relationships/hyperlink" Target="http://www.afi.com/silver/new/nowplaying/2004/v1i12/images/Scream-of-Fear.jpg" TargetMode="External"/><Relationship Id="rId4" Type="http://schemas.openxmlformats.org/officeDocument/2006/relationships/hyperlink" Target="http://www.emergingpictures.com/images/punch.jpg" TargetMode="External"/><Relationship Id="rId9" Type="http://schemas.openxmlformats.org/officeDocument/2006/relationships/image" Target="../media/image9.jpeg"/><Relationship Id="rId14" Type="http://schemas.openxmlformats.org/officeDocument/2006/relationships/hyperlink" Target="http://www.talkorigins.org/faqs/homs/bd_teacher.gi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www.forsythe4kc.com/uploaded_images/respect_my_authority-761730.jp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drjerrybrown.typepad.com/photos/uncategorized/lady_justice.jp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www.trinp.org/Game/Cube/Stil/R380.gi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hyperlink" Target="http://www.worldcat.org/"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iznet.org.uk/new%20images/working%20part%20time.jpg" TargetMode="External"/><Relationship Id="rId2" Type="http://schemas.openxmlformats.org/officeDocument/2006/relationships/image" Target="../media/image13.jpeg"/><Relationship Id="rId1" Type="http://schemas.openxmlformats.org/officeDocument/2006/relationships/slideLayout" Target="../slideLayouts/slideLayout4.xml"/><Relationship Id="rId6" Type="http://schemas.openxmlformats.org/officeDocument/2006/relationships/image" Target="../media/image15.jpeg"/><Relationship Id="rId5" Type="http://schemas.openxmlformats.org/officeDocument/2006/relationships/hyperlink" Target="http://www.businesstrainingworks.com/images/Course%20Outline/32-Creativity-and-Thinking.gif" TargetMode="External"/><Relationship Id="rId4" Type="http://schemas.openxmlformats.org/officeDocument/2006/relationships/image" Target="../media/image1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hyperlink" Target="file:///\\napier-mail.napier.ac.uk\staff\FECCI\User%20Data\en66\Built-article.pdf"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4.emf"/><Relationship Id="rId4" Type="http://schemas.openxmlformats.org/officeDocument/2006/relationships/package" Target="../embeddings/Microsoft_Word_Document.docx"/></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5.emf"/><Relationship Id="rId4" Type="http://schemas.openxmlformats.org/officeDocument/2006/relationships/package" Target="../embeddings/Microsoft_Word_Document1.docx"/></Relationships>
</file>

<file path=ppt/slides/_rels/slide7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hyperlink" Target="http://www.35degrees.com/gallery/d/3206-2/sunrise.jpg" TargetMode="Externa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9.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2986088"/>
            <a:ext cx="7772400" cy="747712"/>
          </a:xfrm>
        </p:spPr>
        <p:txBody>
          <a:bodyPr/>
          <a:lstStyle/>
          <a:p>
            <a:r>
              <a:rPr lang="en-GB"/>
              <a:t>Kendall Richards</a:t>
            </a:r>
          </a:p>
        </p:txBody>
      </p:sp>
      <p:sp>
        <p:nvSpPr>
          <p:cNvPr id="2051" name="Rectangle 3"/>
          <p:cNvSpPr>
            <a:spLocks noGrp="1" noChangeArrowheads="1"/>
          </p:cNvSpPr>
          <p:nvPr>
            <p:ph type="subTitle" idx="1"/>
          </p:nvPr>
        </p:nvSpPr>
        <p:spPr>
          <a:xfrm>
            <a:off x="1371600" y="3886200"/>
            <a:ext cx="6400800" cy="2722563"/>
          </a:xfrm>
        </p:spPr>
        <p:txBody>
          <a:bodyPr/>
          <a:lstStyle/>
          <a:p>
            <a:r>
              <a:rPr lang="en-GB"/>
              <a:t>Academic Support Adviser Engineering, Computing &amp; Creative Industries</a:t>
            </a:r>
          </a:p>
          <a:p>
            <a:r>
              <a:rPr lang="en-GB">
                <a:hlinkClick r:id="rId2"/>
              </a:rPr>
              <a:t>k.richards@napier.ac.uk</a:t>
            </a:r>
            <a:endParaRPr lang="en-GB"/>
          </a:p>
          <a:p>
            <a:r>
              <a:rPr lang="en-GB"/>
              <a:t>X2659</a:t>
            </a:r>
          </a:p>
        </p:txBody>
      </p:sp>
      <p:pic>
        <p:nvPicPr>
          <p:cNvPr id="2052" name="Picture 4" descr="monk"/>
          <p:cNvPicPr>
            <a:picLocks noChangeAspect="1" noChangeArrowheads="1"/>
          </p:cNvPicPr>
          <p:nvPr/>
        </p:nvPicPr>
        <p:blipFill>
          <a:blip r:embed="rId3" cstate="print"/>
          <a:srcRect/>
          <a:stretch>
            <a:fillRect/>
          </a:stretch>
        </p:blipFill>
        <p:spPr bwMode="auto">
          <a:xfrm>
            <a:off x="2667000" y="152400"/>
            <a:ext cx="3733800" cy="2514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were you asked?: Because the following have to be answered in the final paper:</a:t>
            </a:r>
          </a:p>
        </p:txBody>
      </p:sp>
      <p:sp>
        <p:nvSpPr>
          <p:cNvPr id="4" name="Content Placeholder 3"/>
          <p:cNvSpPr>
            <a:spLocks noGrp="1"/>
          </p:cNvSpPr>
          <p:nvPr>
            <p:ph idx="1"/>
          </p:nvPr>
        </p:nvSpPr>
        <p:spPr/>
        <p:txBody>
          <a:bodyPr/>
          <a:lstStyle/>
          <a:p>
            <a:r>
              <a:rPr lang="en-GB" dirty="0"/>
              <a:t>What did you do? </a:t>
            </a:r>
          </a:p>
          <a:p>
            <a:r>
              <a:rPr lang="en-GB" dirty="0"/>
              <a:t>Why did you do it?</a:t>
            </a:r>
          </a:p>
          <a:p>
            <a:r>
              <a:rPr lang="en-GB" dirty="0"/>
              <a:t>How did you do it?</a:t>
            </a:r>
          </a:p>
          <a:p>
            <a:r>
              <a:rPr lang="en-GB" dirty="0"/>
              <a:t>What did you find?</a:t>
            </a:r>
          </a:p>
          <a:p>
            <a:r>
              <a:rPr lang="en-GB" dirty="0"/>
              <a:t>What can you conclude? (So what?)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GB" sz="3800"/>
              <a:t>Deliverables: Objectives and summary</a:t>
            </a:r>
          </a:p>
        </p:txBody>
      </p:sp>
      <p:sp>
        <p:nvSpPr>
          <p:cNvPr id="14339" name="Rectangle 3"/>
          <p:cNvSpPr>
            <a:spLocks noGrp="1" noChangeArrowheads="1"/>
          </p:cNvSpPr>
          <p:nvPr>
            <p:ph idx="1"/>
          </p:nvPr>
        </p:nvSpPr>
        <p:spPr/>
        <p:txBody>
          <a:bodyPr>
            <a:normAutofit lnSpcReduction="10000"/>
          </a:bodyPr>
          <a:lstStyle/>
          <a:p>
            <a:pPr>
              <a:lnSpc>
                <a:spcPct val="90000"/>
              </a:lnSpc>
              <a:buFont typeface="Wingdings" pitchFamily="2" charset="2"/>
              <a:buNone/>
            </a:pPr>
            <a:r>
              <a:rPr lang="en-GB" dirty="0"/>
              <a:t>Main aims?</a:t>
            </a:r>
          </a:p>
          <a:p>
            <a:pPr>
              <a:lnSpc>
                <a:spcPct val="90000"/>
              </a:lnSpc>
              <a:buFont typeface="Wingdings" pitchFamily="2" charset="2"/>
              <a:buNone/>
            </a:pPr>
            <a:r>
              <a:rPr lang="en-GB" dirty="0"/>
              <a:t>The idea behind this project is….</a:t>
            </a:r>
          </a:p>
          <a:p>
            <a:pPr>
              <a:lnSpc>
                <a:spcPct val="90000"/>
              </a:lnSpc>
              <a:buFont typeface="Wingdings" pitchFamily="2" charset="2"/>
              <a:buNone/>
            </a:pPr>
            <a:r>
              <a:rPr lang="en-GB" dirty="0"/>
              <a:t>Main area of interest….</a:t>
            </a:r>
          </a:p>
          <a:p>
            <a:pPr>
              <a:lnSpc>
                <a:spcPct val="90000"/>
              </a:lnSpc>
              <a:buFont typeface="Wingdings" pitchFamily="2" charset="2"/>
              <a:buNone/>
            </a:pPr>
            <a:r>
              <a:rPr lang="en-GB" dirty="0"/>
              <a:t>Research question……</a:t>
            </a:r>
          </a:p>
          <a:p>
            <a:pPr>
              <a:lnSpc>
                <a:spcPct val="90000"/>
              </a:lnSpc>
              <a:buFont typeface="Wingdings" pitchFamily="2" charset="2"/>
              <a:buNone/>
            </a:pPr>
            <a:r>
              <a:rPr lang="en-GB" dirty="0"/>
              <a:t>My thesis is that….</a:t>
            </a:r>
          </a:p>
          <a:p>
            <a:pPr>
              <a:lnSpc>
                <a:spcPct val="90000"/>
              </a:lnSpc>
              <a:buFont typeface="Wingdings" pitchFamily="2" charset="2"/>
              <a:buNone/>
            </a:pPr>
            <a:endParaRPr lang="en-GB" dirty="0"/>
          </a:p>
          <a:p>
            <a:pPr>
              <a:lnSpc>
                <a:spcPct val="90000"/>
              </a:lnSpc>
              <a:buFont typeface="Wingdings" pitchFamily="2" charset="2"/>
              <a:buNone/>
            </a:pPr>
            <a:endParaRPr lang="en-GB" dirty="0"/>
          </a:p>
          <a:p>
            <a:pPr>
              <a:lnSpc>
                <a:spcPct val="90000"/>
              </a:lnSpc>
              <a:buFont typeface="Wingdings" pitchFamily="2" charset="2"/>
              <a:buNone/>
            </a:pPr>
            <a:r>
              <a:rPr lang="en-GB" dirty="0"/>
              <a:t>Make it interesting!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20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fade">
                                      <p:cBhvr>
                                        <p:cTn id="12" dur="2000"/>
                                        <p:tgtEl>
                                          <p:spTgt spid="143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fade">
                                      <p:cBhvr>
                                        <p:cTn id="17" dur="2000"/>
                                        <p:tgtEl>
                                          <p:spTgt spid="143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339">
                                            <p:txEl>
                                              <p:pRg st="2" end="2"/>
                                            </p:txEl>
                                          </p:spTgt>
                                        </p:tgtEl>
                                        <p:attrNameLst>
                                          <p:attrName>style.visibility</p:attrName>
                                        </p:attrNameLst>
                                      </p:cBhvr>
                                      <p:to>
                                        <p:strVal val="visible"/>
                                      </p:to>
                                    </p:set>
                                    <p:animEffect transition="in" filter="fade">
                                      <p:cBhvr>
                                        <p:cTn id="22" dur="2000"/>
                                        <p:tgtEl>
                                          <p:spTgt spid="143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339">
                                            <p:txEl>
                                              <p:pRg st="3" end="3"/>
                                            </p:txEl>
                                          </p:spTgt>
                                        </p:tgtEl>
                                        <p:attrNameLst>
                                          <p:attrName>style.visibility</p:attrName>
                                        </p:attrNameLst>
                                      </p:cBhvr>
                                      <p:to>
                                        <p:strVal val="visible"/>
                                      </p:to>
                                    </p:set>
                                    <p:animEffect transition="in" filter="fade">
                                      <p:cBhvr>
                                        <p:cTn id="27" dur="2000"/>
                                        <p:tgtEl>
                                          <p:spTgt spid="1433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339">
                                            <p:txEl>
                                              <p:pRg st="4" end="4"/>
                                            </p:txEl>
                                          </p:spTgt>
                                        </p:tgtEl>
                                        <p:attrNameLst>
                                          <p:attrName>style.visibility</p:attrName>
                                        </p:attrNameLst>
                                      </p:cBhvr>
                                      <p:to>
                                        <p:strVal val="visible"/>
                                      </p:to>
                                    </p:set>
                                    <p:animEffect transition="in" filter="fade">
                                      <p:cBhvr>
                                        <p:cTn id="32" dur="2000"/>
                                        <p:tgtEl>
                                          <p:spTgt spid="1433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339">
                                            <p:txEl>
                                              <p:pRg st="7" end="7"/>
                                            </p:txEl>
                                          </p:spTgt>
                                        </p:tgtEl>
                                        <p:attrNameLst>
                                          <p:attrName>style.visibility</p:attrName>
                                        </p:attrNameLst>
                                      </p:cBhvr>
                                      <p:to>
                                        <p:strVal val="visible"/>
                                      </p:to>
                                    </p:set>
                                    <p:animEffect transition="in" filter="fade">
                                      <p:cBhvr>
                                        <p:cTn id="37" dur="20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17525" y="220663"/>
            <a:ext cx="8596313" cy="1403350"/>
          </a:xfrm>
        </p:spPr>
        <p:txBody>
          <a:bodyPr/>
          <a:lstStyle/>
          <a:p>
            <a:r>
              <a:rPr lang="en-GB" dirty="0"/>
              <a:t>Take some time to do a mind map of ideas for your project:</a:t>
            </a:r>
          </a:p>
        </p:txBody>
      </p:sp>
      <p:sp>
        <p:nvSpPr>
          <p:cNvPr id="5123" name="Rectangle 3"/>
          <p:cNvSpPr>
            <a:spLocks noGrp="1" noChangeArrowheads="1"/>
          </p:cNvSpPr>
          <p:nvPr>
            <p:ph idx="1"/>
          </p:nvPr>
        </p:nvSpPr>
        <p:spPr>
          <a:xfrm>
            <a:off x="1042988" y="1700213"/>
            <a:ext cx="7772400" cy="4114800"/>
          </a:xfrm>
        </p:spPr>
        <p:txBody>
          <a:bodyPr/>
          <a:lstStyle/>
          <a:p>
            <a:r>
              <a:rPr lang="en-GB" dirty="0"/>
              <a:t>Discuss it with someone next to you</a:t>
            </a:r>
          </a:p>
        </p:txBody>
      </p:sp>
      <p:sp>
        <p:nvSpPr>
          <p:cNvPr id="5124" name="Oval 4"/>
          <p:cNvSpPr>
            <a:spLocks noChangeArrowheads="1"/>
          </p:cNvSpPr>
          <p:nvPr/>
        </p:nvSpPr>
        <p:spPr bwMode="auto">
          <a:xfrm>
            <a:off x="4284663" y="3933825"/>
            <a:ext cx="1008062" cy="792163"/>
          </a:xfrm>
          <a:prstGeom prst="ellipse">
            <a:avLst/>
          </a:prstGeom>
          <a:solidFill>
            <a:schemeClr val="accent1"/>
          </a:solidFill>
          <a:ln w="9525">
            <a:solidFill>
              <a:schemeClr val="tx1"/>
            </a:solidFill>
            <a:round/>
            <a:headEnd/>
            <a:tailEnd/>
          </a:ln>
          <a:effectLst/>
        </p:spPr>
        <p:txBody>
          <a:bodyPr wrap="none" anchor="ctr"/>
          <a:lstStyle/>
          <a:p>
            <a:pPr algn="ctr"/>
            <a:r>
              <a:rPr lang="en-GB" sz="2400">
                <a:latin typeface="Comic Sans MS" pitchFamily="66" charset="0"/>
                <a:cs typeface="Times New Roman" pitchFamily="18" charset="0"/>
              </a:rPr>
              <a:t>topic</a:t>
            </a:r>
          </a:p>
        </p:txBody>
      </p:sp>
      <p:sp>
        <p:nvSpPr>
          <p:cNvPr id="5125" name="Line 5"/>
          <p:cNvSpPr>
            <a:spLocks noChangeShapeType="1"/>
          </p:cNvSpPr>
          <p:nvPr/>
        </p:nvSpPr>
        <p:spPr bwMode="auto">
          <a:xfrm flipH="1">
            <a:off x="2700338" y="4652963"/>
            <a:ext cx="1871662" cy="1008062"/>
          </a:xfrm>
          <a:prstGeom prst="line">
            <a:avLst/>
          </a:prstGeom>
          <a:noFill/>
          <a:ln w="9525">
            <a:solidFill>
              <a:schemeClr val="tx1"/>
            </a:solidFill>
            <a:round/>
            <a:headEnd/>
            <a:tailEnd/>
          </a:ln>
          <a:effectLst/>
        </p:spPr>
        <p:txBody>
          <a:bodyPr wrap="none"/>
          <a:lstStyle/>
          <a:p>
            <a:endParaRPr lang="en-GB"/>
          </a:p>
        </p:txBody>
      </p:sp>
      <p:sp>
        <p:nvSpPr>
          <p:cNvPr id="5126" name="AutoShape 6"/>
          <p:cNvSpPr>
            <a:spLocks noChangeArrowheads="1"/>
          </p:cNvSpPr>
          <p:nvPr/>
        </p:nvSpPr>
        <p:spPr bwMode="auto">
          <a:xfrm>
            <a:off x="1835150" y="5589588"/>
            <a:ext cx="792163" cy="647700"/>
          </a:xfrm>
          <a:prstGeom prst="flowChartAlternateProcess">
            <a:avLst/>
          </a:prstGeom>
          <a:solidFill>
            <a:schemeClr val="accent1"/>
          </a:solidFill>
          <a:ln w="9525">
            <a:solidFill>
              <a:schemeClr val="tx1"/>
            </a:solidFill>
            <a:miter lim="800000"/>
            <a:headEnd/>
            <a:tailEnd/>
          </a:ln>
          <a:effectLst/>
        </p:spPr>
        <p:txBody>
          <a:bodyPr wrap="none" anchor="ctr"/>
          <a:lstStyle/>
          <a:p>
            <a:endParaRPr lang="en-GB"/>
          </a:p>
        </p:txBody>
      </p:sp>
      <p:sp>
        <p:nvSpPr>
          <p:cNvPr id="5127" name="AutoShape 7">
            <a:hlinkClick r:id="" action="ppaction://noaction" highlightClick="1"/>
          </p:cNvPr>
          <p:cNvSpPr>
            <a:spLocks noChangeArrowheads="1"/>
          </p:cNvSpPr>
          <p:nvPr/>
        </p:nvSpPr>
        <p:spPr bwMode="auto">
          <a:xfrm>
            <a:off x="6588125" y="5084763"/>
            <a:ext cx="1079500" cy="720725"/>
          </a:xfrm>
          <a:prstGeom prst="actionButtonInformation">
            <a:avLst/>
          </a:prstGeom>
          <a:solidFill>
            <a:schemeClr val="accent1"/>
          </a:solidFill>
          <a:ln w="9525">
            <a:noFill/>
            <a:miter lim="800000"/>
            <a:headEnd/>
            <a:tailEnd/>
          </a:ln>
          <a:effectLst/>
        </p:spPr>
        <p:txBody>
          <a:bodyPr wrap="none" anchor="ctr"/>
          <a:lstStyle/>
          <a:p>
            <a:pPr algn="ctr"/>
            <a:r>
              <a:rPr lang="en-GB" sz="2400">
                <a:latin typeface="Comic Sans MS" pitchFamily="66" charset="0"/>
                <a:cs typeface="Times New Roman" pitchFamily="18" charset="0"/>
              </a:rPr>
              <a:t>ideas</a:t>
            </a:r>
          </a:p>
        </p:txBody>
      </p:sp>
      <p:sp>
        <p:nvSpPr>
          <p:cNvPr id="5128" name="AutoShape 8"/>
          <p:cNvSpPr>
            <a:spLocks noChangeArrowheads="1"/>
          </p:cNvSpPr>
          <p:nvPr/>
        </p:nvSpPr>
        <p:spPr bwMode="auto">
          <a:xfrm>
            <a:off x="1042988" y="2636838"/>
            <a:ext cx="1584325" cy="1368425"/>
          </a:xfrm>
          <a:prstGeom prst="cloudCallout">
            <a:avLst>
              <a:gd name="adj1" fmla="val 159519"/>
              <a:gd name="adj2" fmla="val 48954"/>
            </a:avLst>
          </a:prstGeom>
          <a:solidFill>
            <a:schemeClr val="accent1"/>
          </a:solidFill>
          <a:ln w="9525">
            <a:solidFill>
              <a:schemeClr val="tx1"/>
            </a:solidFill>
            <a:round/>
            <a:headEnd/>
            <a:tailEnd/>
          </a:ln>
          <a:effectLst/>
        </p:spPr>
        <p:txBody>
          <a:bodyPr/>
          <a:lstStyle/>
          <a:p>
            <a:pPr algn="ctr"/>
            <a:endParaRPr lang="en-US" sz="2400">
              <a:latin typeface="Comic Sans MS" pitchFamily="66" charset="0"/>
              <a:cs typeface="Times New Roman" pitchFamily="18" charset="0"/>
            </a:endParaRPr>
          </a:p>
        </p:txBody>
      </p:sp>
      <p:sp>
        <p:nvSpPr>
          <p:cNvPr id="5129" name="Freeform 9"/>
          <p:cNvSpPr>
            <a:spLocks/>
          </p:cNvSpPr>
          <p:nvPr/>
        </p:nvSpPr>
        <p:spPr bwMode="auto">
          <a:xfrm>
            <a:off x="5224463" y="4511675"/>
            <a:ext cx="1466850" cy="798513"/>
          </a:xfrm>
          <a:custGeom>
            <a:avLst/>
            <a:gdLst/>
            <a:ahLst/>
            <a:cxnLst>
              <a:cxn ang="0">
                <a:pos x="0" y="20"/>
              </a:cxn>
              <a:cxn ang="0">
                <a:pos x="147" y="11"/>
              </a:cxn>
              <a:cxn ang="0">
                <a:pos x="156" y="56"/>
              </a:cxn>
              <a:cxn ang="0">
                <a:pos x="147" y="312"/>
              </a:cxn>
              <a:cxn ang="0">
                <a:pos x="348" y="312"/>
              </a:cxn>
              <a:cxn ang="0">
                <a:pos x="403" y="294"/>
              </a:cxn>
              <a:cxn ang="0">
                <a:pos x="412" y="267"/>
              </a:cxn>
              <a:cxn ang="0">
                <a:pos x="567" y="166"/>
              </a:cxn>
              <a:cxn ang="0">
                <a:pos x="613" y="239"/>
              </a:cxn>
              <a:cxn ang="0">
                <a:pos x="650" y="321"/>
              </a:cxn>
              <a:cxn ang="0">
                <a:pos x="659" y="449"/>
              </a:cxn>
              <a:cxn ang="0">
                <a:pos x="723" y="459"/>
              </a:cxn>
              <a:cxn ang="0">
                <a:pos x="860" y="468"/>
              </a:cxn>
              <a:cxn ang="0">
                <a:pos x="915" y="486"/>
              </a:cxn>
              <a:cxn ang="0">
                <a:pos x="878" y="449"/>
              </a:cxn>
            </a:cxnLst>
            <a:rect l="0" t="0" r="r" b="b"/>
            <a:pathLst>
              <a:path w="924" h="503">
                <a:moveTo>
                  <a:pt x="0" y="20"/>
                </a:moveTo>
                <a:cubicBezTo>
                  <a:pt x="49" y="17"/>
                  <a:pt x="99" y="0"/>
                  <a:pt x="147" y="11"/>
                </a:cubicBezTo>
                <a:cubicBezTo>
                  <a:pt x="162" y="14"/>
                  <a:pt x="156" y="41"/>
                  <a:pt x="156" y="56"/>
                </a:cubicBezTo>
                <a:cubicBezTo>
                  <a:pt x="156" y="141"/>
                  <a:pt x="150" y="227"/>
                  <a:pt x="147" y="312"/>
                </a:cubicBezTo>
                <a:cubicBezTo>
                  <a:pt x="229" y="333"/>
                  <a:pt x="203" y="330"/>
                  <a:pt x="348" y="312"/>
                </a:cubicBezTo>
                <a:cubicBezTo>
                  <a:pt x="367" y="310"/>
                  <a:pt x="403" y="294"/>
                  <a:pt x="403" y="294"/>
                </a:cubicBezTo>
                <a:cubicBezTo>
                  <a:pt x="406" y="285"/>
                  <a:pt x="411" y="276"/>
                  <a:pt x="412" y="267"/>
                </a:cubicBezTo>
                <a:cubicBezTo>
                  <a:pt x="433" y="109"/>
                  <a:pt x="374" y="154"/>
                  <a:pt x="567" y="166"/>
                </a:cubicBezTo>
                <a:cubicBezTo>
                  <a:pt x="577" y="197"/>
                  <a:pt x="595" y="212"/>
                  <a:pt x="613" y="239"/>
                </a:cubicBezTo>
                <a:cubicBezTo>
                  <a:pt x="623" y="269"/>
                  <a:pt x="639" y="292"/>
                  <a:pt x="650" y="321"/>
                </a:cubicBezTo>
                <a:cubicBezTo>
                  <a:pt x="653" y="364"/>
                  <a:pt x="639" y="411"/>
                  <a:pt x="659" y="449"/>
                </a:cubicBezTo>
                <a:cubicBezTo>
                  <a:pt x="669" y="468"/>
                  <a:pt x="702" y="457"/>
                  <a:pt x="723" y="459"/>
                </a:cubicBezTo>
                <a:cubicBezTo>
                  <a:pt x="769" y="463"/>
                  <a:pt x="814" y="465"/>
                  <a:pt x="860" y="468"/>
                </a:cubicBezTo>
                <a:cubicBezTo>
                  <a:pt x="878" y="474"/>
                  <a:pt x="924" y="503"/>
                  <a:pt x="915" y="486"/>
                </a:cubicBezTo>
                <a:cubicBezTo>
                  <a:pt x="893" y="444"/>
                  <a:pt x="910" y="449"/>
                  <a:pt x="878" y="449"/>
                </a:cubicBezTo>
              </a:path>
            </a:pathLst>
          </a:custGeom>
          <a:noFill/>
          <a:ln w="9525">
            <a:solidFill>
              <a:schemeClr val="tx1"/>
            </a:solidFill>
            <a:round/>
            <a:headEnd/>
            <a:tailEnd/>
          </a:ln>
          <a:effectLst/>
        </p:spPr>
        <p:txBody>
          <a:bodyPr wrap="none"/>
          <a:lstStyle/>
          <a:p>
            <a:endParaRPr lang="en-GB"/>
          </a:p>
        </p:txBody>
      </p:sp>
      <p:sp>
        <p:nvSpPr>
          <p:cNvPr id="5130" name="Documents"/>
          <p:cNvSpPr>
            <a:spLocks noEditPoints="1" noChangeArrowheads="1"/>
          </p:cNvSpPr>
          <p:nvPr/>
        </p:nvSpPr>
        <p:spPr bwMode="auto">
          <a:xfrm>
            <a:off x="7667625" y="2781300"/>
            <a:ext cx="1065213" cy="1449388"/>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sz="2400">
                <a:latin typeface="Comic Sans MS" pitchFamily="66" charset="0"/>
                <a:cs typeface="Times New Roman" pitchFamily="18" charset="0"/>
              </a:rPr>
              <a:t>sources</a:t>
            </a:r>
          </a:p>
        </p:txBody>
      </p:sp>
      <p:sp>
        <p:nvSpPr>
          <p:cNvPr id="5131" name="DownRibbonSharp"/>
          <p:cNvSpPr>
            <a:spLocks noEditPoints="1" noChangeArrowheads="1"/>
          </p:cNvSpPr>
          <p:nvPr/>
        </p:nvSpPr>
        <p:spPr bwMode="auto">
          <a:xfrm>
            <a:off x="5219700" y="3357563"/>
            <a:ext cx="1296988" cy="865187"/>
          </a:xfrm>
          <a:custGeom>
            <a:avLst/>
            <a:gdLst>
              <a:gd name="G0" fmla="+- 0 0 0"/>
              <a:gd name="G1" fmla="+- 5400 0 0"/>
              <a:gd name="G2" fmla="+- 5400 2700 0"/>
              <a:gd name="G3" fmla="+- 21600 0 G2"/>
              <a:gd name="G4" fmla="+- 21600 0 G1"/>
              <a:gd name="G5" fmla="+- 21600 0 2700"/>
              <a:gd name="G6" fmla="*/ G5 1 2"/>
              <a:gd name="G7" fmla="+- 2700 0 0"/>
              <a:gd name="T0" fmla="*/ 10800 w 21600"/>
              <a:gd name="T1" fmla="*/ 2700 h 21600"/>
              <a:gd name="T2" fmla="*/ 2700 w 21600"/>
              <a:gd name="T3" fmla="*/ 9450 h 21600"/>
              <a:gd name="T4" fmla="*/ 10800 w 21600"/>
              <a:gd name="T5" fmla="*/ 21600 h 21600"/>
              <a:gd name="T6" fmla="*/ 18900 w 21600"/>
              <a:gd name="T7" fmla="*/ 9450 h 21600"/>
              <a:gd name="T8" fmla="*/ 17694720 60000 65536"/>
              <a:gd name="T9" fmla="*/ 11796480 60000 65536"/>
              <a:gd name="T10" fmla="*/ 5898240 60000 65536"/>
              <a:gd name="T11" fmla="*/ 0 60000 65536"/>
              <a:gd name="T12" fmla="*/ G1 w 21600"/>
              <a:gd name="T13" fmla="*/ G7 h 21600"/>
              <a:gd name="T14" fmla="*/ G4 w 21600"/>
              <a:gd name="T15" fmla="*/ 21600 h 21600"/>
            </a:gdLst>
            <a:ahLst/>
            <a:cxnLst>
              <a:cxn ang="T8">
                <a:pos x="T0" y="T1"/>
              </a:cxn>
              <a:cxn ang="T9">
                <a:pos x="T2" y="T3"/>
              </a:cxn>
              <a:cxn ang="T10">
                <a:pos x="T4" y="T5"/>
              </a:cxn>
              <a:cxn ang="T11">
                <a:pos x="T6" y="T7"/>
              </a:cxn>
            </a:cxnLst>
            <a:rect l="T12" t="T13" r="T14" b="T15"/>
            <a:pathLst>
              <a:path w="21600" h="21600" extrusionOk="0">
                <a:moveTo>
                  <a:pt x="0" y="0"/>
                </a:moveTo>
                <a:lnTo>
                  <a:pt x="8100" y="0"/>
                </a:lnTo>
                <a:lnTo>
                  <a:pt x="8100" y="2700"/>
                </a:lnTo>
                <a:lnTo>
                  <a:pt x="13500" y="2700"/>
                </a:lnTo>
                <a:lnTo>
                  <a:pt x="13500" y="0"/>
                </a:lnTo>
                <a:lnTo>
                  <a:pt x="21600" y="0"/>
                </a:lnTo>
                <a:lnTo>
                  <a:pt x="18900" y="9450"/>
                </a:lnTo>
                <a:lnTo>
                  <a:pt x="21600" y="18900"/>
                </a:lnTo>
                <a:lnTo>
                  <a:pt x="16200" y="18900"/>
                </a:lnTo>
                <a:lnTo>
                  <a:pt x="16200" y="21600"/>
                </a:lnTo>
                <a:lnTo>
                  <a:pt x="5400" y="21600"/>
                </a:lnTo>
                <a:lnTo>
                  <a:pt x="5400" y="18900"/>
                </a:lnTo>
                <a:lnTo>
                  <a:pt x="0" y="18900"/>
                </a:lnTo>
                <a:lnTo>
                  <a:pt x="2700" y="9450"/>
                </a:lnTo>
                <a:close/>
              </a:path>
              <a:path w="21600" h="21600" fill="none" extrusionOk="0">
                <a:moveTo>
                  <a:pt x="8100" y="2700"/>
                </a:moveTo>
                <a:lnTo>
                  <a:pt x="5400" y="2700"/>
                </a:lnTo>
                <a:lnTo>
                  <a:pt x="5400" y="18900"/>
                </a:lnTo>
              </a:path>
              <a:path w="21600" h="21600" fill="none" extrusionOk="0">
                <a:moveTo>
                  <a:pt x="5400" y="2700"/>
                </a:moveTo>
                <a:lnTo>
                  <a:pt x="8100" y="0"/>
                </a:lnTo>
              </a:path>
              <a:path w="21600" h="21600" fill="none" extrusionOk="0">
                <a:moveTo>
                  <a:pt x="13500" y="2700"/>
                </a:moveTo>
                <a:lnTo>
                  <a:pt x="16200" y="2700"/>
                </a:lnTo>
                <a:lnTo>
                  <a:pt x="16200" y="18900"/>
                </a:lnTo>
              </a:path>
              <a:path w="21600" h="21600" fill="none" extrusionOk="0">
                <a:moveTo>
                  <a:pt x="16200" y="2700"/>
                </a:moveTo>
                <a:lnTo>
                  <a:pt x="13500" y="0"/>
                </a:lnTo>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lstStyle/>
          <a:p>
            <a:endParaRPr lang="en-GB"/>
          </a:p>
        </p:txBody>
      </p:sp>
      <p:sp>
        <p:nvSpPr>
          <p:cNvPr id="5132" name="Film"/>
          <p:cNvSpPr>
            <a:spLocks noEditPoints="1" noChangeArrowheads="1"/>
          </p:cNvSpPr>
          <p:nvPr/>
        </p:nvSpPr>
        <p:spPr bwMode="auto">
          <a:xfrm>
            <a:off x="4572000" y="5445125"/>
            <a:ext cx="833438" cy="1376363"/>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4960 w 21600"/>
              <a:gd name="T17" fmla="*/ 8129 h 21600"/>
              <a:gd name="T18" fmla="*/ 17079 w 21600"/>
              <a:gd name="T19" fmla="*/ 1342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FFFFCC"/>
          </a:solidFill>
          <a:ln w="9525">
            <a:solidFill>
              <a:srgbClr val="000000"/>
            </a:solidFill>
            <a:miter lim="800000"/>
            <a:headEnd/>
            <a:tailEnd/>
          </a:ln>
        </p:spPr>
        <p:txBody>
          <a:bodyPr/>
          <a:lstStyle/>
          <a:p>
            <a:endParaRPr lang="en-GB"/>
          </a:p>
        </p:txBody>
      </p:sp>
      <p:sp>
        <p:nvSpPr>
          <p:cNvPr id="5133" name="AutoShape 13"/>
          <p:cNvSpPr>
            <a:spLocks noChangeArrowheads="1"/>
          </p:cNvSpPr>
          <p:nvPr/>
        </p:nvSpPr>
        <p:spPr bwMode="auto">
          <a:xfrm>
            <a:off x="5076825" y="2420938"/>
            <a:ext cx="503238" cy="1655762"/>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chemeClr val="accent1"/>
          </a:solidFill>
          <a:ln w="9525">
            <a:solidFill>
              <a:schemeClr val="tx1"/>
            </a:solidFill>
            <a:miter lim="800000"/>
            <a:headEnd/>
            <a:tailEnd/>
          </a:ln>
          <a:effectLst/>
        </p:spPr>
        <p:txBody>
          <a:bodyPr wrap="none" anchor="ctr"/>
          <a:lstStyle/>
          <a:p>
            <a:endParaRPr lang="en-GB"/>
          </a:p>
        </p:txBody>
      </p:sp>
      <p:sp>
        <p:nvSpPr>
          <p:cNvPr id="5134" name="Text Box 14"/>
          <p:cNvSpPr txBox="1">
            <a:spLocks noChangeArrowheads="1"/>
          </p:cNvSpPr>
          <p:nvPr/>
        </p:nvSpPr>
        <p:spPr bwMode="auto">
          <a:xfrm>
            <a:off x="1116013" y="2924175"/>
            <a:ext cx="1498600" cy="457200"/>
          </a:xfrm>
          <a:prstGeom prst="rect">
            <a:avLst/>
          </a:prstGeom>
          <a:noFill/>
          <a:ln w="9525">
            <a:noFill/>
            <a:miter lim="800000"/>
            <a:headEnd/>
            <a:tailEnd/>
          </a:ln>
          <a:effectLst/>
        </p:spPr>
        <p:txBody>
          <a:bodyPr>
            <a:spAutoFit/>
          </a:bodyPr>
          <a:lstStyle/>
          <a:p>
            <a:r>
              <a:rPr lang="en-GB" sz="2400">
                <a:latin typeface="Comic Sans MS" pitchFamily="66" charset="0"/>
                <a:cs typeface="Times New Roman" pitchFamily="18" charset="0"/>
              </a:rPr>
              <a:t>Themes?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Oval 2"/>
          <p:cNvSpPr>
            <a:spLocks noChangeArrowheads="1"/>
          </p:cNvSpPr>
          <p:nvPr/>
        </p:nvSpPr>
        <p:spPr bwMode="auto">
          <a:xfrm>
            <a:off x="1981200" y="762000"/>
            <a:ext cx="2133600" cy="1752600"/>
          </a:xfrm>
          <a:prstGeom prst="ellipse">
            <a:avLst/>
          </a:prstGeom>
          <a:solidFill>
            <a:schemeClr val="accent1"/>
          </a:solidFill>
          <a:ln w="9525">
            <a:solidFill>
              <a:schemeClr val="tx1"/>
            </a:solidFill>
            <a:round/>
            <a:headEnd/>
            <a:tailEnd/>
          </a:ln>
          <a:effectLst/>
        </p:spPr>
        <p:txBody>
          <a:bodyPr wrap="none" anchor="ctr"/>
          <a:lstStyle/>
          <a:p>
            <a:pPr algn="ctr"/>
            <a:r>
              <a:rPr lang="en-GB" dirty="0"/>
              <a:t>Developing a</a:t>
            </a:r>
          </a:p>
          <a:p>
            <a:pPr algn="ctr"/>
            <a:r>
              <a:rPr lang="en-GB" dirty="0"/>
              <a:t>Theoretical position</a:t>
            </a:r>
          </a:p>
        </p:txBody>
      </p:sp>
      <p:sp>
        <p:nvSpPr>
          <p:cNvPr id="121859" name="Oval 3"/>
          <p:cNvSpPr>
            <a:spLocks noChangeArrowheads="1"/>
          </p:cNvSpPr>
          <p:nvPr/>
        </p:nvSpPr>
        <p:spPr bwMode="auto">
          <a:xfrm>
            <a:off x="5791200" y="2667000"/>
            <a:ext cx="2514600" cy="1066800"/>
          </a:xfrm>
          <a:prstGeom prst="ellipse">
            <a:avLst/>
          </a:prstGeom>
          <a:solidFill>
            <a:schemeClr val="accent1"/>
          </a:solidFill>
          <a:ln w="9525">
            <a:solidFill>
              <a:schemeClr val="tx1"/>
            </a:solidFill>
            <a:round/>
            <a:headEnd/>
            <a:tailEnd/>
          </a:ln>
          <a:effectLst/>
        </p:spPr>
        <p:txBody>
          <a:bodyPr wrap="none" anchor="ctr"/>
          <a:lstStyle/>
          <a:p>
            <a:pPr algn="ctr"/>
            <a:r>
              <a:rPr lang="en-GB"/>
              <a:t>Extend literature</a:t>
            </a:r>
          </a:p>
          <a:p>
            <a:pPr algn="ctr"/>
            <a:r>
              <a:rPr lang="en-GB"/>
              <a:t>search</a:t>
            </a:r>
          </a:p>
        </p:txBody>
      </p:sp>
      <p:sp>
        <p:nvSpPr>
          <p:cNvPr id="121860" name="Oval 4"/>
          <p:cNvSpPr>
            <a:spLocks noChangeArrowheads="1"/>
          </p:cNvSpPr>
          <p:nvPr/>
        </p:nvSpPr>
        <p:spPr bwMode="auto">
          <a:xfrm>
            <a:off x="1600200" y="4267200"/>
            <a:ext cx="2438400" cy="1752600"/>
          </a:xfrm>
          <a:prstGeom prst="ellipse">
            <a:avLst/>
          </a:prstGeom>
          <a:solidFill>
            <a:schemeClr val="accent1"/>
          </a:solidFill>
          <a:ln w="9525">
            <a:solidFill>
              <a:schemeClr val="tx1"/>
            </a:solidFill>
            <a:round/>
            <a:headEnd/>
            <a:tailEnd/>
          </a:ln>
          <a:effectLst/>
        </p:spPr>
        <p:txBody>
          <a:bodyPr wrap="none" anchor="ctr"/>
          <a:lstStyle/>
          <a:p>
            <a:pPr algn="ctr"/>
            <a:r>
              <a:rPr lang="en-GB"/>
              <a:t>Reading critically</a:t>
            </a:r>
          </a:p>
          <a:p>
            <a:pPr algn="ctr"/>
            <a:r>
              <a:rPr lang="en-GB"/>
              <a:t>&amp;</a:t>
            </a:r>
          </a:p>
          <a:p>
            <a:pPr algn="ctr"/>
            <a:r>
              <a:rPr lang="en-GB"/>
              <a:t>note taking</a:t>
            </a:r>
          </a:p>
        </p:txBody>
      </p:sp>
      <p:sp>
        <p:nvSpPr>
          <p:cNvPr id="121861" name="Oval 5"/>
          <p:cNvSpPr>
            <a:spLocks noChangeArrowheads="1"/>
          </p:cNvSpPr>
          <p:nvPr/>
        </p:nvSpPr>
        <p:spPr bwMode="auto">
          <a:xfrm>
            <a:off x="6096000" y="5105400"/>
            <a:ext cx="2362200" cy="1447800"/>
          </a:xfrm>
          <a:prstGeom prst="ellipse">
            <a:avLst/>
          </a:prstGeom>
          <a:solidFill>
            <a:schemeClr val="accent1"/>
          </a:solidFill>
          <a:ln w="9525">
            <a:solidFill>
              <a:schemeClr val="tx1"/>
            </a:solidFill>
            <a:round/>
            <a:headEnd/>
            <a:tailEnd/>
          </a:ln>
          <a:effectLst/>
        </p:spPr>
        <p:txBody>
          <a:bodyPr wrap="none" anchor="ctr"/>
          <a:lstStyle/>
          <a:p>
            <a:pPr algn="ctr"/>
            <a:r>
              <a:rPr lang="en-GB" dirty="0"/>
              <a:t>Re-evaluating </a:t>
            </a:r>
          </a:p>
          <a:p>
            <a:pPr algn="ctr"/>
            <a:r>
              <a:rPr lang="en-GB" dirty="0"/>
              <a:t>Initial position</a:t>
            </a:r>
          </a:p>
          <a:p>
            <a:pPr algn="ctr"/>
            <a:endParaRPr lang="en-GB" dirty="0"/>
          </a:p>
        </p:txBody>
      </p:sp>
      <p:sp>
        <p:nvSpPr>
          <p:cNvPr id="121862" name="Line 6"/>
          <p:cNvSpPr>
            <a:spLocks noChangeShapeType="1"/>
          </p:cNvSpPr>
          <p:nvPr/>
        </p:nvSpPr>
        <p:spPr bwMode="auto">
          <a:xfrm flipH="1">
            <a:off x="2895600" y="2438400"/>
            <a:ext cx="76200" cy="1828800"/>
          </a:xfrm>
          <a:prstGeom prst="line">
            <a:avLst/>
          </a:prstGeom>
          <a:noFill/>
          <a:ln w="9525">
            <a:solidFill>
              <a:schemeClr val="tx1"/>
            </a:solidFill>
            <a:round/>
            <a:headEnd/>
            <a:tailEnd/>
          </a:ln>
          <a:effectLst/>
        </p:spPr>
        <p:txBody>
          <a:bodyPr wrap="none"/>
          <a:lstStyle/>
          <a:p>
            <a:endParaRPr lang="en-GB"/>
          </a:p>
        </p:txBody>
      </p:sp>
      <p:sp>
        <p:nvSpPr>
          <p:cNvPr id="121864" name="Line 8"/>
          <p:cNvSpPr>
            <a:spLocks noChangeShapeType="1"/>
          </p:cNvSpPr>
          <p:nvPr/>
        </p:nvSpPr>
        <p:spPr bwMode="auto">
          <a:xfrm>
            <a:off x="4114800" y="1676400"/>
            <a:ext cx="2514600" cy="990600"/>
          </a:xfrm>
          <a:prstGeom prst="line">
            <a:avLst/>
          </a:prstGeom>
          <a:noFill/>
          <a:ln w="9525">
            <a:solidFill>
              <a:schemeClr val="tx1"/>
            </a:solidFill>
            <a:round/>
            <a:headEnd/>
            <a:tailEnd/>
          </a:ln>
          <a:effectLst/>
        </p:spPr>
        <p:txBody>
          <a:bodyPr wrap="none"/>
          <a:lstStyle/>
          <a:p>
            <a:endParaRPr lang="en-GB"/>
          </a:p>
        </p:txBody>
      </p:sp>
      <p:sp>
        <p:nvSpPr>
          <p:cNvPr id="121867" name="Line 11"/>
          <p:cNvSpPr>
            <a:spLocks noChangeShapeType="1"/>
          </p:cNvSpPr>
          <p:nvPr/>
        </p:nvSpPr>
        <p:spPr bwMode="auto">
          <a:xfrm flipH="1">
            <a:off x="3810000" y="3429000"/>
            <a:ext cx="2209800" cy="1295400"/>
          </a:xfrm>
          <a:prstGeom prst="line">
            <a:avLst/>
          </a:prstGeom>
          <a:noFill/>
          <a:ln w="9525">
            <a:solidFill>
              <a:schemeClr val="tx1"/>
            </a:solidFill>
            <a:round/>
            <a:headEnd/>
            <a:tailEnd/>
          </a:ln>
          <a:effectLst/>
        </p:spPr>
        <p:txBody>
          <a:bodyPr wrap="none"/>
          <a:lstStyle/>
          <a:p>
            <a:endParaRPr lang="en-GB"/>
          </a:p>
        </p:txBody>
      </p:sp>
      <p:sp>
        <p:nvSpPr>
          <p:cNvPr id="121868" name="Line 12"/>
          <p:cNvSpPr>
            <a:spLocks noChangeShapeType="1"/>
          </p:cNvSpPr>
          <p:nvPr/>
        </p:nvSpPr>
        <p:spPr bwMode="auto">
          <a:xfrm>
            <a:off x="4038600" y="5410200"/>
            <a:ext cx="2133600" cy="304800"/>
          </a:xfrm>
          <a:prstGeom prst="line">
            <a:avLst/>
          </a:prstGeom>
          <a:noFill/>
          <a:ln w="9525">
            <a:solidFill>
              <a:schemeClr val="tx1"/>
            </a:solidFill>
            <a:round/>
            <a:headEnd/>
            <a:tailEnd type="triangle" w="med" len="med"/>
          </a:ln>
          <a:effectLst/>
        </p:spPr>
        <p:txBody>
          <a:bodyPr wrap="none"/>
          <a:lstStyle/>
          <a:p>
            <a:endParaRPr lang="en-GB"/>
          </a:p>
        </p:txBody>
      </p:sp>
      <p:sp>
        <p:nvSpPr>
          <p:cNvPr id="121874" name="Rectangle 18"/>
          <p:cNvSpPr>
            <a:spLocks noGrp="1" noChangeArrowheads="1"/>
          </p:cNvSpPr>
          <p:nvPr>
            <p:ph type="title" idx="4294967295"/>
          </p:nvPr>
        </p:nvSpPr>
        <p:spPr>
          <a:xfrm>
            <a:off x="0" y="274638"/>
            <a:ext cx="8229600" cy="1143000"/>
          </a:xfrm>
        </p:spPr>
        <p:txBody>
          <a:bodyPr/>
          <a:lstStyle/>
          <a:p>
            <a:r>
              <a:rPr lang="en-GB"/>
              <a:t>Identifying a Topic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you looking at?</a:t>
            </a:r>
          </a:p>
        </p:txBody>
      </p:sp>
      <p:sp>
        <p:nvSpPr>
          <p:cNvPr id="3" name="Content Placeholder 2"/>
          <p:cNvSpPr>
            <a:spLocks noGrp="1"/>
          </p:cNvSpPr>
          <p:nvPr>
            <p:ph idx="1"/>
          </p:nvPr>
        </p:nvSpPr>
        <p:spPr/>
        <p:txBody>
          <a:bodyPr/>
          <a:lstStyle/>
          <a:p>
            <a:r>
              <a:rPr lang="en-GB" dirty="0"/>
              <a:t>What sources are you/will you be using?</a:t>
            </a:r>
          </a:p>
          <a:p>
            <a:r>
              <a:rPr lang="en-GB" dirty="0"/>
              <a:t>Books</a:t>
            </a:r>
          </a:p>
          <a:p>
            <a:r>
              <a:rPr lang="en-GB" dirty="0"/>
              <a:t>Trade journals</a:t>
            </a:r>
          </a:p>
          <a:p>
            <a:r>
              <a:rPr lang="en-GB" dirty="0"/>
              <a:t>Research journals</a:t>
            </a:r>
          </a:p>
          <a:p>
            <a:r>
              <a:rPr lang="en-GB" dirty="0"/>
              <a:t>E-journals</a:t>
            </a:r>
          </a:p>
          <a:p>
            <a:r>
              <a:rPr lang="en-GB" dirty="0"/>
              <a:t>Data bases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p:txBody>
          <a:bodyPr/>
          <a:lstStyle/>
          <a:p>
            <a:r>
              <a:rPr lang="en-GB" dirty="0"/>
              <a:t>Getting Started: Search</a:t>
            </a:r>
          </a:p>
        </p:txBody>
      </p:sp>
      <p:sp>
        <p:nvSpPr>
          <p:cNvPr id="7" name="Content Placeholder 6"/>
          <p:cNvSpPr>
            <a:spLocks noGrp="1"/>
          </p:cNvSpPr>
          <p:nvPr>
            <p:ph idx="1"/>
          </p:nvPr>
        </p:nvSpPr>
        <p:spPr/>
        <p:txBody>
          <a:bodyPr/>
          <a:lstStyle/>
          <a:p>
            <a:r>
              <a:rPr lang="en-GB" dirty="0"/>
              <a:t>Brainstorm key search terms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Databases? Which ones?</a:t>
            </a:r>
          </a:p>
        </p:txBody>
      </p:sp>
      <p:sp>
        <p:nvSpPr>
          <p:cNvPr id="3" name="Content Placeholder 2"/>
          <p:cNvSpPr>
            <a:spLocks noGrp="1"/>
          </p:cNvSpPr>
          <p:nvPr>
            <p:ph idx="1"/>
          </p:nvPr>
        </p:nvSpPr>
        <p:spPr/>
        <p:txBody>
          <a:bodyPr/>
          <a:lstStyle/>
          <a:p>
            <a:r>
              <a:rPr lang="en-GB" dirty="0">
                <a:hlinkClick r:id="rId2"/>
              </a:rPr>
              <a:t>Library</a:t>
            </a:r>
            <a:r>
              <a:rPr lang="en-GB" dirty="0"/>
              <a:t> </a:t>
            </a:r>
          </a:p>
          <a:p>
            <a:r>
              <a:rPr lang="en-GB" dirty="0" err="1">
                <a:hlinkClick r:id="rId3"/>
              </a:rPr>
              <a:t>Ieeexplore</a:t>
            </a:r>
            <a:endParaRPr lang="en-GB" dirty="0"/>
          </a:p>
          <a:p>
            <a:r>
              <a:rPr lang="en-GB" dirty="0">
                <a:hlinkClick r:id="rId4"/>
              </a:rPr>
              <a:t>Google?</a:t>
            </a:r>
            <a:r>
              <a:rPr lang="en-GB" dirty="0"/>
              <a:t> </a:t>
            </a:r>
          </a:p>
          <a:p>
            <a:r>
              <a:rPr lang="en-GB" dirty="0"/>
              <a:t>Volunteer please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GB" sz="4000" dirty="0"/>
              <a:t>Found some sources?</a:t>
            </a:r>
            <a:endParaRPr lang="en-GB" sz="3900" dirty="0"/>
          </a:p>
        </p:txBody>
      </p:sp>
      <p:sp>
        <p:nvSpPr>
          <p:cNvPr id="76803" name="Rectangle 3"/>
          <p:cNvSpPr>
            <a:spLocks noGrp="1" noChangeArrowheads="1"/>
          </p:cNvSpPr>
          <p:nvPr>
            <p:ph type="body" idx="1"/>
          </p:nvPr>
        </p:nvSpPr>
        <p:spPr/>
        <p:txBody>
          <a:bodyPr/>
          <a:lstStyle/>
          <a:p>
            <a:r>
              <a:rPr lang="en-GB" dirty="0"/>
              <a:t>Reliability?</a:t>
            </a:r>
          </a:p>
          <a:p>
            <a:r>
              <a:rPr lang="en-GB" dirty="0"/>
              <a:t>Authority?</a:t>
            </a:r>
          </a:p>
          <a:p>
            <a:r>
              <a:rPr lang="en-GB" dirty="0"/>
              <a:t>Objectivity?</a:t>
            </a:r>
          </a:p>
          <a:p>
            <a:r>
              <a:rPr lang="en-GB" dirty="0"/>
              <a:t>Relevance?</a:t>
            </a:r>
          </a:p>
          <a:p>
            <a:pPr>
              <a:buFontTx/>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25" y="213658"/>
            <a:ext cx="8596313" cy="1415772"/>
          </a:xfrm>
        </p:spPr>
        <p:txBody>
          <a:bodyPr/>
          <a:lstStyle/>
          <a:p>
            <a:r>
              <a:rPr lang="en-GB" dirty="0"/>
              <a:t>How about these that you were asked to look at?</a:t>
            </a:r>
          </a:p>
        </p:txBody>
      </p:sp>
      <p:sp>
        <p:nvSpPr>
          <p:cNvPr id="3" name="Content Placeholder 2"/>
          <p:cNvSpPr>
            <a:spLocks noGrp="1"/>
          </p:cNvSpPr>
          <p:nvPr>
            <p:ph idx="1"/>
          </p:nvPr>
        </p:nvSpPr>
        <p:spPr/>
        <p:txBody>
          <a:bodyPr/>
          <a:lstStyle/>
          <a:p>
            <a:r>
              <a:rPr lang="en-GB" dirty="0">
                <a:hlinkClick r:id="rId2"/>
              </a:rPr>
              <a:t>Source 1</a:t>
            </a:r>
            <a:endParaRPr lang="en-GB" dirty="0"/>
          </a:p>
          <a:p>
            <a:r>
              <a:rPr lang="en-GB" dirty="0">
                <a:hlinkClick r:id="rId3"/>
              </a:rPr>
              <a:t>Source 2</a:t>
            </a:r>
            <a:endParaRPr lang="en-GB" dirty="0"/>
          </a:p>
          <a:p>
            <a:r>
              <a:rPr lang="en-GB" dirty="0">
                <a:hlinkClick r:id="rId4"/>
              </a:rPr>
              <a:t>Source 3</a:t>
            </a:r>
            <a:endParaRPr lang="en-GB" dirty="0"/>
          </a:p>
          <a:p>
            <a:r>
              <a:rPr lang="en-GB" dirty="0">
                <a:hlinkClick r:id="rId5"/>
              </a:rPr>
              <a:t>Source 4</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GB"/>
              <a:t>Reliability</a:t>
            </a:r>
          </a:p>
        </p:txBody>
      </p:sp>
      <p:sp>
        <p:nvSpPr>
          <p:cNvPr id="77827" name="Rectangle 3"/>
          <p:cNvSpPr>
            <a:spLocks noGrp="1" noChangeArrowheads="1"/>
          </p:cNvSpPr>
          <p:nvPr>
            <p:ph type="body" idx="1"/>
          </p:nvPr>
        </p:nvSpPr>
        <p:spPr>
          <a:xfrm>
            <a:off x="1042988" y="1484313"/>
            <a:ext cx="7772400" cy="4114800"/>
          </a:xfrm>
        </p:spPr>
        <p:txBody>
          <a:bodyPr/>
          <a:lstStyle/>
          <a:p>
            <a:r>
              <a:rPr lang="en-GB" dirty="0"/>
              <a:t>What is the source: did it come from an academic, government or commercial site or a Usenet newsgroup?</a:t>
            </a:r>
          </a:p>
          <a:p>
            <a:r>
              <a:rPr lang="en-GB" dirty="0"/>
              <a:t>If it is from a commercial site, what is the site designed to sell?</a:t>
            </a:r>
          </a:p>
          <a:p>
            <a:r>
              <a:rPr lang="en-GB" dirty="0"/>
              <a:t>Does the goal affect the quality or objectivity of the information provided?</a:t>
            </a:r>
          </a:p>
        </p:txBody>
      </p:sp>
      <p:sp>
        <p:nvSpPr>
          <p:cNvPr id="77828" name="Text Box 4"/>
          <p:cNvSpPr txBox="1">
            <a:spLocks noChangeArrowheads="1"/>
          </p:cNvSpPr>
          <p:nvPr/>
        </p:nvSpPr>
        <p:spPr bwMode="auto">
          <a:xfrm>
            <a:off x="450850" y="6338888"/>
            <a:ext cx="8693150" cy="519112"/>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800" b="1" i="1" dirty="0">
                <a:solidFill>
                  <a:srgbClr val="000000"/>
                </a:solidFill>
                <a:latin typeface="Arial" charset="0"/>
                <a:cs typeface="Arial" charset="0"/>
              </a:rPr>
              <a:t>Accuracy, honesty, stability, support and logistics</a:t>
            </a:r>
          </a:p>
        </p:txBody>
      </p:sp>
      <p:pic>
        <p:nvPicPr>
          <p:cNvPr id="77829" name="Picture 5" descr="trust_me">
            <a:hlinkClick r:id="rId2"/>
          </p:cNvPr>
          <p:cNvPicPr>
            <a:picLocks noChangeAspect="1" noChangeArrowheads="1"/>
          </p:cNvPicPr>
          <p:nvPr/>
        </p:nvPicPr>
        <p:blipFill>
          <a:blip r:embed="rId3" cstate="print"/>
          <a:srcRect/>
          <a:stretch>
            <a:fillRect/>
          </a:stretch>
        </p:blipFill>
        <p:spPr bwMode="auto">
          <a:xfrm>
            <a:off x="3563938" y="404813"/>
            <a:ext cx="685800" cy="819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P spid="77828"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517525" y="577850"/>
            <a:ext cx="8596313" cy="685800"/>
          </a:xfrm>
        </p:spPr>
        <p:txBody>
          <a:bodyPr/>
          <a:lstStyle/>
          <a:p>
            <a:r>
              <a:rPr lang="en-GB" sz="3900"/>
              <a:t>Project Management: general issues</a:t>
            </a:r>
          </a:p>
        </p:txBody>
      </p:sp>
      <p:sp>
        <p:nvSpPr>
          <p:cNvPr id="86019" name="Rectangle 3"/>
          <p:cNvSpPr>
            <a:spLocks noGrp="1" noChangeArrowheads="1"/>
          </p:cNvSpPr>
          <p:nvPr>
            <p:ph type="body" idx="1"/>
          </p:nvPr>
        </p:nvSpPr>
        <p:spPr/>
        <p:txBody>
          <a:bodyPr/>
          <a:lstStyle/>
          <a:p>
            <a:r>
              <a:rPr lang="en-GB"/>
              <a:t>Complacency &amp; procrastination</a:t>
            </a:r>
          </a:p>
          <a:p>
            <a:r>
              <a:rPr lang="en-GB"/>
              <a:t>Supervisor </a:t>
            </a:r>
            <a:r>
              <a:rPr lang="en-GB">
                <a:latin typeface="Times New Roman"/>
              </a:rPr>
              <a:t>‘</a:t>
            </a:r>
            <a:r>
              <a:rPr lang="en-GB"/>
              <a:t>issues</a:t>
            </a:r>
            <a:r>
              <a:rPr lang="en-GB">
                <a:latin typeface="Times New Roman"/>
              </a:rPr>
              <a:t>’</a:t>
            </a:r>
            <a:endParaRPr lang="en-GB"/>
          </a:p>
          <a:p>
            <a:r>
              <a:rPr lang="en-GB"/>
              <a:t>Lack of searching skills</a:t>
            </a:r>
          </a:p>
          <a:p>
            <a:r>
              <a:rPr lang="en-GB"/>
              <a:t>Over the top searching skills</a:t>
            </a:r>
          </a:p>
          <a:p>
            <a:r>
              <a:rPr lang="en-GB"/>
              <a:t>Fear factor post interim presentation</a:t>
            </a:r>
          </a:p>
          <a:p>
            <a:r>
              <a:rPr lang="en-GB"/>
              <a:t>Getting time to see me or supervisor</a:t>
            </a:r>
          </a:p>
          <a:p>
            <a:r>
              <a:rPr lang="en-GB"/>
              <a:t>Colin Smith</a:t>
            </a:r>
          </a:p>
        </p:txBody>
      </p:sp>
      <p:pic>
        <p:nvPicPr>
          <p:cNvPr id="86020" name="Picture 4" descr="slob">
            <a:hlinkClick r:id="rId2"/>
          </p:cNvPr>
          <p:cNvPicPr>
            <a:picLocks noChangeAspect="1" noChangeArrowheads="1"/>
          </p:cNvPicPr>
          <p:nvPr/>
        </p:nvPicPr>
        <p:blipFill>
          <a:blip r:embed="rId3" cstate="print"/>
          <a:srcRect/>
          <a:stretch>
            <a:fillRect/>
          </a:stretch>
        </p:blipFill>
        <p:spPr bwMode="auto">
          <a:xfrm>
            <a:off x="7235825" y="1412875"/>
            <a:ext cx="609600" cy="819150"/>
          </a:xfrm>
          <a:prstGeom prst="rect">
            <a:avLst/>
          </a:prstGeom>
          <a:noFill/>
        </p:spPr>
      </p:pic>
      <p:pic>
        <p:nvPicPr>
          <p:cNvPr id="86021" name="Picture 5" descr="punch">
            <a:hlinkClick r:id="rId4"/>
          </p:cNvPr>
          <p:cNvPicPr>
            <a:picLocks noChangeAspect="1" noChangeArrowheads="1"/>
          </p:cNvPicPr>
          <p:nvPr/>
        </p:nvPicPr>
        <p:blipFill>
          <a:blip r:embed="rId5" cstate="print"/>
          <a:srcRect/>
          <a:stretch>
            <a:fillRect/>
          </a:stretch>
        </p:blipFill>
        <p:spPr bwMode="auto">
          <a:xfrm>
            <a:off x="5292725" y="2565400"/>
            <a:ext cx="984250" cy="671513"/>
          </a:xfrm>
          <a:prstGeom prst="rect">
            <a:avLst/>
          </a:prstGeom>
          <a:noFill/>
        </p:spPr>
      </p:pic>
      <p:pic>
        <p:nvPicPr>
          <p:cNvPr id="86022" name="Picture 6" descr="caveman3-net32">
            <a:hlinkClick r:id="rId6"/>
          </p:cNvPr>
          <p:cNvPicPr>
            <a:picLocks noChangeAspect="1" noChangeArrowheads="1"/>
          </p:cNvPicPr>
          <p:nvPr/>
        </p:nvPicPr>
        <p:blipFill>
          <a:blip r:embed="rId7" cstate="print"/>
          <a:srcRect/>
          <a:stretch>
            <a:fillRect/>
          </a:stretch>
        </p:blipFill>
        <p:spPr bwMode="auto">
          <a:xfrm>
            <a:off x="6156325" y="3068638"/>
            <a:ext cx="857250" cy="800100"/>
          </a:xfrm>
          <a:prstGeom prst="rect">
            <a:avLst/>
          </a:prstGeom>
          <a:noFill/>
        </p:spPr>
      </p:pic>
      <p:pic>
        <p:nvPicPr>
          <p:cNvPr id="86023" name="Picture 7" descr="22421741">
            <a:hlinkClick r:id="rId8"/>
          </p:cNvPr>
          <p:cNvPicPr>
            <a:picLocks noChangeAspect="1" noChangeArrowheads="1"/>
          </p:cNvPicPr>
          <p:nvPr/>
        </p:nvPicPr>
        <p:blipFill>
          <a:blip r:embed="rId9" cstate="print"/>
          <a:srcRect/>
          <a:stretch>
            <a:fillRect/>
          </a:stretch>
        </p:blipFill>
        <p:spPr bwMode="auto">
          <a:xfrm>
            <a:off x="7308850" y="3573463"/>
            <a:ext cx="542925" cy="819150"/>
          </a:xfrm>
          <a:prstGeom prst="rect">
            <a:avLst/>
          </a:prstGeom>
          <a:noFill/>
        </p:spPr>
      </p:pic>
      <p:pic>
        <p:nvPicPr>
          <p:cNvPr id="86024" name="Picture 8" descr="Scream-of-Fear">
            <a:hlinkClick r:id="rId10"/>
          </p:cNvPr>
          <p:cNvPicPr>
            <a:picLocks noChangeAspect="1" noChangeArrowheads="1"/>
          </p:cNvPicPr>
          <p:nvPr/>
        </p:nvPicPr>
        <p:blipFill>
          <a:blip r:embed="rId11" cstate="print"/>
          <a:srcRect/>
          <a:stretch>
            <a:fillRect/>
          </a:stretch>
        </p:blipFill>
        <p:spPr bwMode="auto">
          <a:xfrm>
            <a:off x="8591550" y="4149725"/>
            <a:ext cx="552450" cy="819150"/>
          </a:xfrm>
          <a:prstGeom prst="rect">
            <a:avLst/>
          </a:prstGeom>
          <a:noFill/>
        </p:spPr>
      </p:pic>
      <p:pic>
        <p:nvPicPr>
          <p:cNvPr id="86025" name="Picture 9" descr="18%2520evil%2520clock">
            <a:hlinkClick r:id="rId12"/>
          </p:cNvPr>
          <p:cNvPicPr>
            <a:picLocks noChangeAspect="1" noChangeArrowheads="1"/>
          </p:cNvPicPr>
          <p:nvPr/>
        </p:nvPicPr>
        <p:blipFill>
          <a:blip r:embed="rId13" cstate="print"/>
          <a:srcRect/>
          <a:stretch>
            <a:fillRect/>
          </a:stretch>
        </p:blipFill>
        <p:spPr bwMode="auto">
          <a:xfrm>
            <a:off x="8027988" y="5589588"/>
            <a:ext cx="895350" cy="819150"/>
          </a:xfrm>
          <a:prstGeom prst="rect">
            <a:avLst/>
          </a:prstGeom>
          <a:noFill/>
        </p:spPr>
      </p:pic>
      <p:pic>
        <p:nvPicPr>
          <p:cNvPr id="86026" name="Picture 10" descr="bd_teacher">
            <a:hlinkClick r:id="rId14"/>
          </p:cNvPr>
          <p:cNvPicPr>
            <a:picLocks noChangeAspect="1" noChangeArrowheads="1"/>
          </p:cNvPicPr>
          <p:nvPr/>
        </p:nvPicPr>
        <p:blipFill>
          <a:blip r:embed="rId15" cstate="print"/>
          <a:srcRect/>
          <a:stretch>
            <a:fillRect/>
          </a:stretch>
        </p:blipFill>
        <p:spPr bwMode="auto">
          <a:xfrm>
            <a:off x="4643438" y="5734050"/>
            <a:ext cx="590550" cy="819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fade">
                                      <p:cBhvr>
                                        <p:cTn id="7" dur="2000"/>
                                        <p:tgtEl>
                                          <p:spTgt spid="860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19">
                                            <p:txEl>
                                              <p:pRg st="0" end="0"/>
                                            </p:txEl>
                                          </p:spTgt>
                                        </p:tgtEl>
                                        <p:attrNameLst>
                                          <p:attrName>style.visibility</p:attrName>
                                        </p:attrNameLst>
                                      </p:cBhvr>
                                      <p:to>
                                        <p:strVal val="visible"/>
                                      </p:to>
                                    </p:set>
                                    <p:animEffect transition="in" filter="fade">
                                      <p:cBhvr>
                                        <p:cTn id="12" dur="2000"/>
                                        <p:tgtEl>
                                          <p:spTgt spid="860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6020"/>
                                        </p:tgtEl>
                                        <p:attrNameLst>
                                          <p:attrName>style.visibility</p:attrName>
                                        </p:attrNameLst>
                                      </p:cBhvr>
                                      <p:to>
                                        <p:strVal val="visible"/>
                                      </p:to>
                                    </p:set>
                                    <p:anim calcmode="lin" valueType="num">
                                      <p:cBhvr additive="base">
                                        <p:cTn id="17" dur="500" fill="hold"/>
                                        <p:tgtEl>
                                          <p:spTgt spid="86020"/>
                                        </p:tgtEl>
                                        <p:attrNameLst>
                                          <p:attrName>ppt_x</p:attrName>
                                        </p:attrNameLst>
                                      </p:cBhvr>
                                      <p:tavLst>
                                        <p:tav tm="0">
                                          <p:val>
                                            <p:strVal val="#ppt_x"/>
                                          </p:val>
                                        </p:tav>
                                        <p:tav tm="100000">
                                          <p:val>
                                            <p:strVal val="#ppt_x"/>
                                          </p:val>
                                        </p:tav>
                                      </p:tavLst>
                                    </p:anim>
                                    <p:anim calcmode="lin" valueType="num">
                                      <p:cBhvr additive="base">
                                        <p:cTn id="18" dur="500" fill="hold"/>
                                        <p:tgtEl>
                                          <p:spTgt spid="860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6019">
                                            <p:txEl>
                                              <p:pRg st="1" end="1"/>
                                            </p:txEl>
                                          </p:spTgt>
                                        </p:tgtEl>
                                        <p:attrNameLst>
                                          <p:attrName>style.visibility</p:attrName>
                                        </p:attrNameLst>
                                      </p:cBhvr>
                                      <p:to>
                                        <p:strVal val="visible"/>
                                      </p:to>
                                    </p:set>
                                    <p:animEffect transition="in" filter="fade">
                                      <p:cBhvr>
                                        <p:cTn id="23" dur="2000"/>
                                        <p:tgtEl>
                                          <p:spTgt spid="8601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86021"/>
                                        </p:tgtEl>
                                        <p:attrNameLst>
                                          <p:attrName>style.visibility</p:attrName>
                                        </p:attrNameLst>
                                      </p:cBhvr>
                                      <p:to>
                                        <p:strVal val="visible"/>
                                      </p:to>
                                    </p:set>
                                    <p:animEffect transition="in" filter="slide(fromBottom)">
                                      <p:cBhvr>
                                        <p:cTn id="28" dur="500"/>
                                        <p:tgtEl>
                                          <p:spTgt spid="860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6019">
                                            <p:txEl>
                                              <p:pRg st="2" end="2"/>
                                            </p:txEl>
                                          </p:spTgt>
                                        </p:tgtEl>
                                        <p:attrNameLst>
                                          <p:attrName>style.visibility</p:attrName>
                                        </p:attrNameLst>
                                      </p:cBhvr>
                                      <p:to>
                                        <p:strVal val="visible"/>
                                      </p:to>
                                    </p:set>
                                    <p:animEffect transition="in" filter="fade">
                                      <p:cBhvr>
                                        <p:cTn id="33" dur="2000"/>
                                        <p:tgtEl>
                                          <p:spTgt spid="8601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4" fill="hold" nodeType="clickEffect">
                                  <p:stCondLst>
                                    <p:cond delay="0"/>
                                  </p:stCondLst>
                                  <p:childTnLst>
                                    <p:set>
                                      <p:cBhvr>
                                        <p:cTn id="37" dur="1" fill="hold">
                                          <p:stCondLst>
                                            <p:cond delay="0"/>
                                          </p:stCondLst>
                                        </p:cTn>
                                        <p:tgtEl>
                                          <p:spTgt spid="86022"/>
                                        </p:tgtEl>
                                        <p:attrNameLst>
                                          <p:attrName>style.visibility</p:attrName>
                                        </p:attrNameLst>
                                      </p:cBhvr>
                                      <p:to>
                                        <p:strVal val="visible"/>
                                      </p:to>
                                    </p:set>
                                    <p:animEffect transition="in" filter="wheel(4)">
                                      <p:cBhvr>
                                        <p:cTn id="38" dur="2000"/>
                                        <p:tgtEl>
                                          <p:spTgt spid="860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6019">
                                            <p:txEl>
                                              <p:pRg st="3" end="3"/>
                                            </p:txEl>
                                          </p:spTgt>
                                        </p:tgtEl>
                                        <p:attrNameLst>
                                          <p:attrName>style.visibility</p:attrName>
                                        </p:attrNameLst>
                                      </p:cBhvr>
                                      <p:to>
                                        <p:strVal val="visible"/>
                                      </p:to>
                                    </p:set>
                                    <p:animEffect transition="in" filter="fade">
                                      <p:cBhvr>
                                        <p:cTn id="43" dur="2000"/>
                                        <p:tgtEl>
                                          <p:spTgt spid="86019">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86023"/>
                                        </p:tgtEl>
                                        <p:attrNameLst>
                                          <p:attrName>style.visibility</p:attrName>
                                        </p:attrNameLst>
                                      </p:cBhvr>
                                      <p:to>
                                        <p:strVal val="visible"/>
                                      </p:to>
                                    </p:set>
                                    <p:animEffect transition="in" filter="box(in)">
                                      <p:cBhvr>
                                        <p:cTn id="48" dur="500"/>
                                        <p:tgtEl>
                                          <p:spTgt spid="860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6019">
                                            <p:txEl>
                                              <p:pRg st="4" end="4"/>
                                            </p:txEl>
                                          </p:spTgt>
                                        </p:tgtEl>
                                        <p:attrNameLst>
                                          <p:attrName>style.visibility</p:attrName>
                                        </p:attrNameLst>
                                      </p:cBhvr>
                                      <p:to>
                                        <p:strVal val="visible"/>
                                      </p:to>
                                    </p:set>
                                    <p:animEffect transition="in" filter="fade">
                                      <p:cBhvr>
                                        <p:cTn id="53" dur="2000"/>
                                        <p:tgtEl>
                                          <p:spTgt spid="86019">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86024"/>
                                        </p:tgtEl>
                                        <p:attrNameLst>
                                          <p:attrName>style.visibility</p:attrName>
                                        </p:attrNameLst>
                                      </p:cBhvr>
                                      <p:to>
                                        <p:strVal val="visible"/>
                                      </p:to>
                                    </p:set>
                                    <p:animEffect transition="in" filter="blinds(horizontal)">
                                      <p:cBhvr>
                                        <p:cTn id="58" dur="500"/>
                                        <p:tgtEl>
                                          <p:spTgt spid="8602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6019">
                                            <p:txEl>
                                              <p:pRg st="5" end="5"/>
                                            </p:txEl>
                                          </p:spTgt>
                                        </p:tgtEl>
                                        <p:attrNameLst>
                                          <p:attrName>style.visibility</p:attrName>
                                        </p:attrNameLst>
                                      </p:cBhvr>
                                      <p:to>
                                        <p:strVal val="visible"/>
                                      </p:to>
                                    </p:set>
                                    <p:animEffect transition="in" filter="fade">
                                      <p:cBhvr>
                                        <p:cTn id="63" dur="2000"/>
                                        <p:tgtEl>
                                          <p:spTgt spid="86019">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6019">
                                            <p:txEl>
                                              <p:pRg st="6" end="6"/>
                                            </p:txEl>
                                          </p:spTgt>
                                        </p:tgtEl>
                                        <p:attrNameLst>
                                          <p:attrName>style.visibility</p:attrName>
                                        </p:attrNameLst>
                                      </p:cBhvr>
                                      <p:to>
                                        <p:strVal val="visible"/>
                                      </p:to>
                                    </p:set>
                                    <p:animEffect transition="in" filter="fade">
                                      <p:cBhvr>
                                        <p:cTn id="68" dur="2000"/>
                                        <p:tgtEl>
                                          <p:spTgt spid="86019">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6025"/>
                                        </p:tgtEl>
                                        <p:attrNameLst>
                                          <p:attrName>style.visibility</p:attrName>
                                        </p:attrNameLst>
                                      </p:cBhvr>
                                      <p:to>
                                        <p:strVal val="visible"/>
                                      </p:to>
                                    </p:set>
                                    <p:anim calcmode="lin" valueType="num">
                                      <p:cBhvr additive="base">
                                        <p:cTn id="73" dur="500" fill="hold"/>
                                        <p:tgtEl>
                                          <p:spTgt spid="86025"/>
                                        </p:tgtEl>
                                        <p:attrNameLst>
                                          <p:attrName>ppt_x</p:attrName>
                                        </p:attrNameLst>
                                      </p:cBhvr>
                                      <p:tavLst>
                                        <p:tav tm="0">
                                          <p:val>
                                            <p:strVal val="#ppt_x"/>
                                          </p:val>
                                        </p:tav>
                                        <p:tav tm="100000">
                                          <p:val>
                                            <p:strVal val="#ppt_x"/>
                                          </p:val>
                                        </p:tav>
                                      </p:tavLst>
                                    </p:anim>
                                    <p:anim calcmode="lin" valueType="num">
                                      <p:cBhvr additive="base">
                                        <p:cTn id="74" dur="500" fill="hold"/>
                                        <p:tgtEl>
                                          <p:spTgt spid="8602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1" presetClass="entr" presetSubtype="4" fill="hold" nodeType="clickEffect">
                                  <p:stCondLst>
                                    <p:cond delay="0"/>
                                  </p:stCondLst>
                                  <p:childTnLst>
                                    <p:set>
                                      <p:cBhvr>
                                        <p:cTn id="78" dur="1" fill="hold">
                                          <p:stCondLst>
                                            <p:cond delay="0"/>
                                          </p:stCondLst>
                                        </p:cTn>
                                        <p:tgtEl>
                                          <p:spTgt spid="86026"/>
                                        </p:tgtEl>
                                        <p:attrNameLst>
                                          <p:attrName>style.visibility</p:attrName>
                                        </p:attrNameLst>
                                      </p:cBhvr>
                                      <p:to>
                                        <p:strVal val="visible"/>
                                      </p:to>
                                    </p:set>
                                    <p:animEffect transition="in" filter="wheel(4)">
                                      <p:cBhvr>
                                        <p:cTn id="79" dur="2000"/>
                                        <p:tgtEl>
                                          <p:spTgt spid="86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t>Authority</a:t>
            </a:r>
          </a:p>
        </p:txBody>
      </p:sp>
      <p:sp>
        <p:nvSpPr>
          <p:cNvPr id="78851" name="Rectangle 3"/>
          <p:cNvSpPr>
            <a:spLocks noGrp="1" noChangeArrowheads="1"/>
          </p:cNvSpPr>
          <p:nvPr>
            <p:ph type="body" idx="1"/>
          </p:nvPr>
        </p:nvSpPr>
        <p:spPr/>
        <p:txBody>
          <a:bodyPr/>
          <a:lstStyle/>
          <a:p>
            <a:r>
              <a:rPr lang="en-GB" dirty="0"/>
              <a:t>Postings to Usenet groups frequently reflect individual opinion. What do you know about the author?</a:t>
            </a:r>
          </a:p>
        </p:txBody>
      </p:sp>
      <p:sp>
        <p:nvSpPr>
          <p:cNvPr id="78852" name="Text Box 4"/>
          <p:cNvSpPr txBox="1">
            <a:spLocks noChangeArrowheads="1"/>
          </p:cNvSpPr>
          <p:nvPr/>
        </p:nvSpPr>
        <p:spPr bwMode="auto">
          <a:xfrm>
            <a:off x="231775" y="4189413"/>
            <a:ext cx="8020050" cy="94615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800" b="1" i="1" dirty="0">
                <a:solidFill>
                  <a:srgbClr val="000000"/>
                </a:solidFill>
                <a:latin typeface="Arial" charset="0"/>
                <a:cs typeface="Arial" charset="0"/>
              </a:rPr>
              <a:t>Source, qualifications, credentials, experience</a:t>
            </a:r>
          </a:p>
          <a:p>
            <a:pPr fontAlgn="base">
              <a:spcBef>
                <a:spcPct val="0"/>
              </a:spcBef>
              <a:spcAft>
                <a:spcPct val="0"/>
              </a:spcAft>
            </a:pPr>
            <a:r>
              <a:rPr lang="en-GB" sz="2800" b="1" i="1" dirty="0">
                <a:solidFill>
                  <a:srgbClr val="000000"/>
                </a:solidFill>
                <a:latin typeface="Arial" charset="0"/>
                <a:cs typeface="Arial" charset="0"/>
              </a:rPr>
              <a:t> and level of articulation</a:t>
            </a:r>
          </a:p>
        </p:txBody>
      </p:sp>
      <p:pic>
        <p:nvPicPr>
          <p:cNvPr id="78853" name="Picture 5" descr="respect_my_authority-761730">
            <a:hlinkClick r:id="rId2"/>
          </p:cNvPr>
          <p:cNvPicPr>
            <a:picLocks noChangeAspect="1" noChangeArrowheads="1"/>
          </p:cNvPicPr>
          <p:nvPr/>
        </p:nvPicPr>
        <p:blipFill>
          <a:blip r:embed="rId3" cstate="print"/>
          <a:srcRect/>
          <a:stretch>
            <a:fillRect/>
          </a:stretch>
        </p:blipFill>
        <p:spPr bwMode="auto">
          <a:xfrm>
            <a:off x="4140200" y="692150"/>
            <a:ext cx="1057275" cy="819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additive="base">
                                        <p:cTn id="7" dur="500" fill="hold"/>
                                        <p:tgtEl>
                                          <p:spTgt spid="78853"/>
                                        </p:tgtEl>
                                        <p:attrNameLst>
                                          <p:attrName>ppt_x</p:attrName>
                                        </p:attrNameLst>
                                      </p:cBhvr>
                                      <p:tavLst>
                                        <p:tav tm="0">
                                          <p:val>
                                            <p:strVal val="#ppt_x"/>
                                          </p:val>
                                        </p:tav>
                                        <p:tav tm="100000">
                                          <p:val>
                                            <p:strVal val="#ppt_x"/>
                                          </p:val>
                                        </p:tav>
                                      </p:tavLst>
                                    </p:anim>
                                    <p:anim calcmode="lin" valueType="num">
                                      <p:cBhvr additive="base">
                                        <p:cTn id="8"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a:t>Objectivity</a:t>
            </a:r>
          </a:p>
        </p:txBody>
      </p:sp>
      <p:sp>
        <p:nvSpPr>
          <p:cNvPr id="79875" name="Rectangle 3"/>
          <p:cNvSpPr>
            <a:spLocks noGrp="1" noChangeArrowheads="1"/>
          </p:cNvSpPr>
          <p:nvPr>
            <p:ph type="body" idx="1"/>
          </p:nvPr>
        </p:nvSpPr>
        <p:spPr/>
        <p:txBody>
          <a:bodyPr/>
          <a:lstStyle/>
          <a:p>
            <a:r>
              <a:rPr lang="en-GB" dirty="0"/>
              <a:t>Is the information presented objectively, or does it reflect the biases of the author or web site?</a:t>
            </a:r>
          </a:p>
          <a:p>
            <a:r>
              <a:rPr lang="en-GB" dirty="0"/>
              <a:t>How thorough is the coverage compared to other sources?</a:t>
            </a:r>
          </a:p>
        </p:txBody>
      </p:sp>
      <p:sp>
        <p:nvSpPr>
          <p:cNvPr id="79876" name="Text Box 4"/>
          <p:cNvSpPr txBox="1">
            <a:spLocks noChangeArrowheads="1"/>
          </p:cNvSpPr>
          <p:nvPr/>
        </p:nvSpPr>
        <p:spPr bwMode="auto">
          <a:xfrm>
            <a:off x="971550" y="5516563"/>
            <a:ext cx="6140450" cy="946150"/>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800" b="1" i="1" dirty="0">
                <a:solidFill>
                  <a:srgbClr val="000000"/>
                </a:solidFill>
                <a:latin typeface="Arial" charset="0"/>
                <a:cs typeface="Arial" charset="0"/>
              </a:rPr>
              <a:t>Motive, neutrality, detachment and </a:t>
            </a:r>
          </a:p>
          <a:p>
            <a:pPr fontAlgn="base">
              <a:spcBef>
                <a:spcPct val="0"/>
              </a:spcBef>
              <a:spcAft>
                <a:spcPct val="0"/>
              </a:spcAft>
            </a:pPr>
            <a:r>
              <a:rPr lang="en-GB" sz="2800" b="1" i="1" dirty="0">
                <a:solidFill>
                  <a:srgbClr val="000000"/>
                </a:solidFill>
                <a:latin typeface="Arial" charset="0"/>
                <a:cs typeface="Arial" charset="0"/>
              </a:rPr>
              <a:t>non-</a:t>
            </a:r>
            <a:r>
              <a:rPr lang="en-GB" sz="2800" b="1" i="1" dirty="0" err="1">
                <a:solidFill>
                  <a:srgbClr val="000000"/>
                </a:solidFill>
                <a:latin typeface="Arial" charset="0"/>
                <a:cs typeface="Arial" charset="0"/>
              </a:rPr>
              <a:t>opionatedness</a:t>
            </a:r>
            <a:endParaRPr lang="en-GB" sz="2800" b="1" i="1" dirty="0">
              <a:solidFill>
                <a:srgbClr val="000000"/>
              </a:solidFill>
              <a:latin typeface="Arial" charset="0"/>
              <a:cs typeface="Arial" charset="0"/>
            </a:endParaRPr>
          </a:p>
        </p:txBody>
      </p:sp>
      <p:pic>
        <p:nvPicPr>
          <p:cNvPr id="79877" name="Picture 5" descr="lady_justice">
            <a:hlinkClick r:id="rId2"/>
          </p:cNvPr>
          <p:cNvPicPr>
            <a:picLocks noChangeAspect="1" noChangeArrowheads="1"/>
          </p:cNvPicPr>
          <p:nvPr/>
        </p:nvPicPr>
        <p:blipFill>
          <a:blip r:embed="rId3" cstate="print"/>
          <a:srcRect/>
          <a:stretch>
            <a:fillRect/>
          </a:stretch>
        </p:blipFill>
        <p:spPr bwMode="auto">
          <a:xfrm>
            <a:off x="4067175" y="549275"/>
            <a:ext cx="990600" cy="819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diamond(in)">
                                      <p:cBhvr>
                                        <p:cTn id="7" dur="2000"/>
                                        <p:tgtEl>
                                          <p:spTgt spid="798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9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87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Relevance</a:t>
            </a:r>
          </a:p>
        </p:txBody>
      </p:sp>
      <p:sp>
        <p:nvSpPr>
          <p:cNvPr id="80899" name="Rectangle 3"/>
          <p:cNvSpPr>
            <a:spLocks noGrp="1" noChangeArrowheads="1"/>
          </p:cNvSpPr>
          <p:nvPr>
            <p:ph type="body" idx="1"/>
          </p:nvPr>
        </p:nvSpPr>
        <p:spPr/>
        <p:txBody>
          <a:bodyPr/>
          <a:lstStyle/>
          <a:p>
            <a:r>
              <a:rPr lang="en-GB" dirty="0"/>
              <a:t>If your speciality is changing rapidly, how current is the information?</a:t>
            </a:r>
          </a:p>
          <a:p>
            <a:r>
              <a:rPr lang="en-GB" dirty="0"/>
              <a:t>How recently was the site updated?</a:t>
            </a:r>
          </a:p>
          <a:p>
            <a:r>
              <a:rPr lang="en-GB" dirty="0"/>
              <a:t>Does the information retrieved add a significant perspective to your research?</a:t>
            </a:r>
          </a:p>
        </p:txBody>
      </p:sp>
      <p:sp>
        <p:nvSpPr>
          <p:cNvPr id="80900" name="Text Box 4"/>
          <p:cNvSpPr txBox="1">
            <a:spLocks noChangeArrowheads="1"/>
          </p:cNvSpPr>
          <p:nvPr/>
        </p:nvSpPr>
        <p:spPr bwMode="auto">
          <a:xfrm>
            <a:off x="468313" y="5805488"/>
            <a:ext cx="8358187" cy="519112"/>
          </a:xfrm>
          <a:prstGeom prst="rect">
            <a:avLst/>
          </a:prstGeom>
          <a:noFill/>
          <a:ln w="9525">
            <a:noFill/>
            <a:miter lim="800000"/>
            <a:headEnd/>
            <a:tailEnd/>
          </a:ln>
          <a:effectLst/>
        </p:spPr>
        <p:txBody>
          <a:bodyPr wrap="none">
            <a:spAutoFit/>
          </a:bodyPr>
          <a:lstStyle/>
          <a:p>
            <a:pPr fontAlgn="base">
              <a:spcBef>
                <a:spcPct val="0"/>
              </a:spcBef>
              <a:spcAft>
                <a:spcPct val="0"/>
              </a:spcAft>
            </a:pPr>
            <a:r>
              <a:rPr lang="en-GB" sz="2800" b="1" i="1" dirty="0" err="1">
                <a:solidFill>
                  <a:srgbClr val="000000"/>
                </a:solidFill>
                <a:latin typeface="Arial" charset="0"/>
                <a:cs typeface="Arial" charset="0"/>
              </a:rPr>
              <a:t>Recency</a:t>
            </a:r>
            <a:r>
              <a:rPr lang="en-GB" sz="2800" b="1" i="1" dirty="0">
                <a:solidFill>
                  <a:srgbClr val="000000"/>
                </a:solidFill>
                <a:latin typeface="Arial" charset="0"/>
                <a:cs typeface="Arial" charset="0"/>
              </a:rPr>
              <a:t>, pertinence and sustainability, maturity</a:t>
            </a:r>
          </a:p>
        </p:txBody>
      </p:sp>
      <p:pic>
        <p:nvPicPr>
          <p:cNvPr id="80901" name="Picture 5" descr="R380">
            <a:hlinkClick r:id="rId2"/>
          </p:cNvPr>
          <p:cNvPicPr>
            <a:picLocks noChangeAspect="1" noChangeArrowheads="1"/>
          </p:cNvPicPr>
          <p:nvPr/>
        </p:nvPicPr>
        <p:blipFill>
          <a:blip r:embed="rId3" cstate="print"/>
          <a:srcRect/>
          <a:stretch>
            <a:fillRect/>
          </a:stretch>
        </p:blipFill>
        <p:spPr bwMode="auto">
          <a:xfrm>
            <a:off x="3851275" y="692150"/>
            <a:ext cx="819150" cy="819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checkerboard(across)">
                                      <p:cBhvr>
                                        <p:cTn id="7" dur="500"/>
                                        <p:tgtEl>
                                          <p:spTgt spid="809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0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P spid="809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Brainstorm time.</a:t>
            </a:r>
          </a:p>
        </p:txBody>
      </p:sp>
      <p:sp>
        <p:nvSpPr>
          <p:cNvPr id="4099" name="Rectangle 3"/>
          <p:cNvSpPr>
            <a:spLocks noGrp="1" noChangeArrowheads="1"/>
          </p:cNvSpPr>
          <p:nvPr>
            <p:ph idx="1"/>
          </p:nvPr>
        </p:nvSpPr>
        <p:spPr/>
        <p:txBody>
          <a:bodyPr/>
          <a:lstStyle/>
          <a:p>
            <a:r>
              <a:rPr lang="en-GB" dirty="0"/>
              <a:t>What are the main principles/elements of academic writing?</a:t>
            </a:r>
          </a:p>
          <a:p>
            <a:r>
              <a:rPr lang="en-GB" dirty="0"/>
              <a:t>What do we look for?</a:t>
            </a:r>
          </a:p>
          <a:p>
            <a:pPr>
              <a:buFont typeface="Wingdings" pitchFamily="2" charset="2"/>
              <a:buNone/>
            </a:pPr>
            <a:endParaRPr lang="en-GB" dirty="0"/>
          </a:p>
        </p:txBody>
      </p:sp>
      <p:pic>
        <p:nvPicPr>
          <p:cNvPr id="4100" name="Picture 4" descr="brain"/>
          <p:cNvPicPr>
            <a:picLocks noChangeAspect="1" noChangeArrowheads="1"/>
          </p:cNvPicPr>
          <p:nvPr/>
        </p:nvPicPr>
        <p:blipFill>
          <a:blip r:embed="rId2" cstate="print"/>
          <a:srcRect/>
          <a:stretch>
            <a:fillRect/>
          </a:stretch>
        </p:blipFill>
        <p:spPr bwMode="auto">
          <a:xfrm>
            <a:off x="3635375" y="4365625"/>
            <a:ext cx="857250" cy="109537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GB"/>
              <a:t>Principles of Academic Communication</a:t>
            </a:r>
          </a:p>
        </p:txBody>
      </p:sp>
      <p:sp>
        <p:nvSpPr>
          <p:cNvPr id="5123" name="Rectangle 3"/>
          <p:cNvSpPr>
            <a:spLocks noGrp="1" noChangeArrowheads="1"/>
          </p:cNvSpPr>
          <p:nvPr>
            <p:ph idx="1"/>
          </p:nvPr>
        </p:nvSpPr>
        <p:spPr/>
        <p:txBody>
          <a:bodyPr/>
          <a:lstStyle/>
          <a:p>
            <a:r>
              <a:rPr lang="en-GB" dirty="0"/>
              <a:t>Honesty-state only that which can be supported</a:t>
            </a:r>
          </a:p>
          <a:p>
            <a:r>
              <a:rPr lang="en-GB" dirty="0"/>
              <a:t>Reality-be clear and direct in style and aims and objectives </a:t>
            </a:r>
          </a:p>
          <a:p>
            <a:r>
              <a:rPr lang="en-GB" dirty="0"/>
              <a:t>Relevance</a:t>
            </a:r>
          </a:p>
          <a:p>
            <a:endParaRPr lang="en-GB" dirty="0"/>
          </a:p>
        </p:txBody>
      </p:sp>
      <p:pic>
        <p:nvPicPr>
          <p:cNvPr id="5124" name="Picture 4" descr="academics1"/>
          <p:cNvPicPr>
            <a:picLocks noChangeAspect="1" noChangeArrowheads="1"/>
          </p:cNvPicPr>
          <p:nvPr/>
        </p:nvPicPr>
        <p:blipFill>
          <a:blip r:embed="rId2" cstate="print"/>
          <a:srcRect/>
          <a:stretch>
            <a:fillRect/>
          </a:stretch>
        </p:blipFill>
        <p:spPr bwMode="auto">
          <a:xfrm>
            <a:off x="7429500" y="0"/>
            <a:ext cx="1714500" cy="1303338"/>
          </a:xfrm>
          <a:prstGeom prst="rect">
            <a:avLst/>
          </a:prstGeom>
          <a:noFill/>
        </p:spPr>
      </p:pic>
      <p:pic>
        <p:nvPicPr>
          <p:cNvPr id="5125" name="Picture 5" descr="knox"/>
          <p:cNvPicPr>
            <a:picLocks noChangeAspect="1" noChangeArrowheads="1"/>
          </p:cNvPicPr>
          <p:nvPr/>
        </p:nvPicPr>
        <p:blipFill>
          <a:blip r:embed="rId3" cstate="print"/>
          <a:srcRect/>
          <a:stretch>
            <a:fillRect/>
          </a:stretch>
        </p:blipFill>
        <p:spPr bwMode="auto">
          <a:xfrm>
            <a:off x="5715000" y="4800600"/>
            <a:ext cx="1279525" cy="1714500"/>
          </a:xfrm>
          <a:prstGeom prst="rect">
            <a:avLst/>
          </a:prstGeom>
          <a:noFill/>
        </p:spPr>
      </p:pic>
      <p:pic>
        <p:nvPicPr>
          <p:cNvPr id="5126" name="Picture 6" descr="phonebox"/>
          <p:cNvPicPr>
            <a:picLocks noChangeAspect="1" noChangeArrowheads="1"/>
          </p:cNvPicPr>
          <p:nvPr/>
        </p:nvPicPr>
        <p:blipFill>
          <a:blip r:embed="rId4" cstate="print"/>
          <a:srcRect/>
          <a:stretch>
            <a:fillRect/>
          </a:stretch>
        </p:blipFill>
        <p:spPr bwMode="auto">
          <a:xfrm>
            <a:off x="1219200" y="5761038"/>
            <a:ext cx="1714500" cy="10969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Academic writing: Structure?</a:t>
            </a:r>
          </a:p>
        </p:txBody>
      </p:sp>
      <p:sp>
        <p:nvSpPr>
          <p:cNvPr id="6148" name="Text Box 4"/>
          <p:cNvSpPr txBox="1">
            <a:spLocks noChangeArrowheads="1"/>
          </p:cNvSpPr>
          <p:nvPr/>
        </p:nvSpPr>
        <p:spPr bwMode="auto">
          <a:xfrm>
            <a:off x="6064250" y="2651125"/>
            <a:ext cx="2952750" cy="1739900"/>
          </a:xfrm>
          <a:prstGeom prst="rect">
            <a:avLst/>
          </a:prstGeom>
          <a:noFill/>
          <a:ln w="9525">
            <a:noFill/>
            <a:miter lim="800000"/>
            <a:headEnd/>
            <a:tailEnd/>
          </a:ln>
          <a:effectLst/>
        </p:spPr>
        <p:txBody>
          <a:bodyPr wrap="none">
            <a:spAutoFit/>
          </a:bodyPr>
          <a:lstStyle/>
          <a:p>
            <a:pPr marL="342900" indent="-342900">
              <a:buFontTx/>
              <a:buAutoNum type="arabicPeriod"/>
            </a:pPr>
            <a:r>
              <a:rPr lang="en-GB" sz="3600" dirty="0"/>
              <a:t>Introduction</a:t>
            </a:r>
          </a:p>
          <a:p>
            <a:pPr marL="342900" indent="-342900">
              <a:buFontTx/>
              <a:buAutoNum type="arabicPeriod"/>
            </a:pPr>
            <a:r>
              <a:rPr lang="en-GB" sz="3600" dirty="0"/>
              <a:t>Body</a:t>
            </a:r>
          </a:p>
          <a:p>
            <a:pPr marL="342900" indent="-342900">
              <a:buFontTx/>
              <a:buAutoNum type="arabicPeriod"/>
            </a:pPr>
            <a:r>
              <a:rPr lang="en-GB" sz="3600" dirty="0"/>
              <a:t>Conclusion</a:t>
            </a:r>
          </a:p>
        </p:txBody>
      </p:sp>
      <p:sp>
        <p:nvSpPr>
          <p:cNvPr id="6149" name="Line 5"/>
          <p:cNvSpPr>
            <a:spLocks noChangeShapeType="1"/>
          </p:cNvSpPr>
          <p:nvPr/>
        </p:nvSpPr>
        <p:spPr bwMode="auto">
          <a:xfrm flipH="1" flipV="1">
            <a:off x="5286380" y="2643182"/>
            <a:ext cx="798508" cy="354018"/>
          </a:xfrm>
          <a:prstGeom prst="line">
            <a:avLst/>
          </a:prstGeom>
          <a:noFill/>
          <a:ln w="9525">
            <a:solidFill>
              <a:schemeClr val="tx1"/>
            </a:solidFill>
            <a:round/>
            <a:headEnd/>
            <a:tailEnd type="triangle" w="med" len="med"/>
          </a:ln>
          <a:effectLst/>
        </p:spPr>
        <p:txBody>
          <a:bodyPr/>
          <a:lstStyle/>
          <a:p>
            <a:endParaRPr lang="en-GB"/>
          </a:p>
        </p:txBody>
      </p:sp>
      <p:sp>
        <p:nvSpPr>
          <p:cNvPr id="6150" name="Line 6"/>
          <p:cNvSpPr>
            <a:spLocks noChangeShapeType="1"/>
          </p:cNvSpPr>
          <p:nvPr/>
        </p:nvSpPr>
        <p:spPr bwMode="auto">
          <a:xfrm flipH="1">
            <a:off x="4643438" y="3500438"/>
            <a:ext cx="1512887" cy="0"/>
          </a:xfrm>
          <a:prstGeom prst="line">
            <a:avLst/>
          </a:prstGeom>
          <a:noFill/>
          <a:ln w="9525">
            <a:solidFill>
              <a:schemeClr val="tx1"/>
            </a:solidFill>
            <a:round/>
            <a:headEnd/>
            <a:tailEnd type="triangle" w="med" len="med"/>
          </a:ln>
          <a:effectLst/>
        </p:spPr>
        <p:txBody>
          <a:bodyPr/>
          <a:lstStyle/>
          <a:p>
            <a:endParaRPr lang="en-GB"/>
          </a:p>
        </p:txBody>
      </p:sp>
      <p:sp>
        <p:nvSpPr>
          <p:cNvPr id="6151" name="Line 7"/>
          <p:cNvSpPr>
            <a:spLocks noChangeShapeType="1"/>
          </p:cNvSpPr>
          <p:nvPr/>
        </p:nvSpPr>
        <p:spPr bwMode="auto">
          <a:xfrm flipH="1">
            <a:off x="4071934" y="4076700"/>
            <a:ext cx="2012954" cy="352432"/>
          </a:xfrm>
          <a:prstGeom prst="line">
            <a:avLst/>
          </a:prstGeom>
          <a:noFill/>
          <a:ln w="9525">
            <a:solidFill>
              <a:schemeClr val="tx1"/>
            </a:solidFill>
            <a:round/>
            <a:headEnd/>
            <a:tailEnd type="triangle" w="med" len="med"/>
          </a:ln>
          <a:effectLst/>
        </p:spPr>
        <p:txBody>
          <a:bodyPr/>
          <a:lstStyle/>
          <a:p>
            <a:endParaRPr lang="en-GB"/>
          </a:p>
        </p:txBody>
      </p:sp>
      <p:pic>
        <p:nvPicPr>
          <p:cNvPr id="87042" name="Picture 2" descr="http://forpd.ucf.edu/strategies/Inverted_Triangle-strategy-Jul09_clip_image001_0011.gif"/>
          <p:cNvPicPr>
            <a:picLocks noChangeAspect="1" noChangeArrowheads="1"/>
          </p:cNvPicPr>
          <p:nvPr/>
        </p:nvPicPr>
        <p:blipFill>
          <a:blip r:embed="rId2" cstate="print"/>
          <a:srcRect/>
          <a:stretch>
            <a:fillRect/>
          </a:stretch>
        </p:blipFill>
        <p:spPr bwMode="auto">
          <a:xfrm>
            <a:off x="714348" y="1928802"/>
            <a:ext cx="5162550" cy="3724275"/>
          </a:xfrm>
          <a:prstGeom prst="rect">
            <a:avLst/>
          </a:prstGeom>
          <a:noFill/>
        </p:spPr>
      </p:pic>
      <p:sp>
        <p:nvSpPr>
          <p:cNvPr id="9" name="TextBox 8"/>
          <p:cNvSpPr txBox="1"/>
          <p:nvPr/>
        </p:nvSpPr>
        <p:spPr>
          <a:xfrm>
            <a:off x="2786050" y="5286388"/>
            <a:ext cx="1223412" cy="1200329"/>
          </a:xfrm>
          <a:prstGeom prst="rect">
            <a:avLst/>
          </a:prstGeom>
          <a:noFill/>
        </p:spPr>
        <p:txBody>
          <a:bodyPr wrap="none" rtlCol="0">
            <a:spAutoFit/>
          </a:bodyPr>
          <a:lstStyle/>
          <a:p>
            <a:r>
              <a:rPr lang="en-GB" dirty="0"/>
              <a:t>Sum up</a:t>
            </a:r>
          </a:p>
          <a:p>
            <a:r>
              <a:rPr lang="en-GB" dirty="0"/>
              <a:t>Support</a:t>
            </a:r>
          </a:p>
          <a:p>
            <a:r>
              <a:rPr lang="en-GB" dirty="0"/>
              <a:t>Thesis?</a:t>
            </a:r>
          </a:p>
          <a:p>
            <a:r>
              <a:rPr lang="en-GB" dirty="0"/>
              <a:t>Conclude </a:t>
            </a:r>
          </a:p>
        </p:txBody>
      </p:sp>
      <p:sp>
        <p:nvSpPr>
          <p:cNvPr id="10" name="TextBox 9"/>
          <p:cNvSpPr txBox="1"/>
          <p:nvPr/>
        </p:nvSpPr>
        <p:spPr>
          <a:xfrm>
            <a:off x="357158" y="2857496"/>
            <a:ext cx="1890261" cy="1200329"/>
          </a:xfrm>
          <a:prstGeom prst="rect">
            <a:avLst/>
          </a:prstGeom>
          <a:noFill/>
        </p:spPr>
        <p:txBody>
          <a:bodyPr wrap="none" rtlCol="0">
            <a:spAutoFit/>
          </a:bodyPr>
          <a:lstStyle/>
          <a:p>
            <a:r>
              <a:rPr lang="en-GB" dirty="0"/>
              <a:t>Thematic?</a:t>
            </a:r>
          </a:p>
          <a:p>
            <a:r>
              <a:rPr lang="en-GB" dirty="0"/>
              <a:t>Headings?</a:t>
            </a:r>
          </a:p>
          <a:p>
            <a:r>
              <a:rPr lang="en-GB" dirty="0"/>
              <a:t>Broad to specific</a:t>
            </a:r>
          </a:p>
          <a:p>
            <a:r>
              <a:rPr lang="en-GB" dirty="0"/>
              <a:t>Support </a:t>
            </a:r>
          </a:p>
        </p:txBody>
      </p:sp>
      <p:sp>
        <p:nvSpPr>
          <p:cNvPr id="11" name="TextBox 10"/>
          <p:cNvSpPr txBox="1"/>
          <p:nvPr/>
        </p:nvSpPr>
        <p:spPr>
          <a:xfrm>
            <a:off x="5500694" y="1214422"/>
            <a:ext cx="1582484" cy="1200329"/>
          </a:xfrm>
          <a:prstGeom prst="rect">
            <a:avLst/>
          </a:prstGeom>
          <a:noFill/>
        </p:spPr>
        <p:txBody>
          <a:bodyPr wrap="none" rtlCol="0">
            <a:spAutoFit/>
          </a:bodyPr>
          <a:lstStyle/>
          <a:p>
            <a:r>
              <a:rPr lang="en-GB" dirty="0"/>
              <a:t>Contextualise</a:t>
            </a:r>
          </a:p>
          <a:p>
            <a:r>
              <a:rPr lang="en-GB" dirty="0"/>
              <a:t>Outline</a:t>
            </a:r>
          </a:p>
          <a:p>
            <a:r>
              <a:rPr lang="en-GB" dirty="0"/>
              <a:t>Overview</a:t>
            </a:r>
          </a:p>
          <a:p>
            <a:r>
              <a:rPr lang="en-GB" dirty="0"/>
              <a:t>Thesis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ox(in)">
                                      <p:cBhvr>
                                        <p:cTn id="7" dur="5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1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15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614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8" grpId="1"/>
      <p:bldP spid="6149" grpId="0" animBg="1"/>
      <p:bldP spid="6150" grpId="0" animBg="1"/>
      <p:bldP spid="6151" grpId="0" animBg="1"/>
      <p:bldP spid="9"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Style?</a:t>
            </a:r>
          </a:p>
        </p:txBody>
      </p:sp>
      <p:sp>
        <p:nvSpPr>
          <p:cNvPr id="3" name="Content Placeholder 2"/>
          <p:cNvSpPr>
            <a:spLocks noGrp="1"/>
          </p:cNvSpPr>
          <p:nvPr>
            <p:ph idx="1"/>
          </p:nvPr>
        </p:nvSpPr>
        <p:spPr/>
        <p:txBody>
          <a:bodyPr/>
          <a:lstStyle/>
          <a:p>
            <a:r>
              <a:rPr lang="en-GB" dirty="0"/>
              <a:t>Formal</a:t>
            </a:r>
          </a:p>
          <a:p>
            <a:r>
              <a:rPr lang="en-GB" dirty="0"/>
              <a:t>Objective </a:t>
            </a:r>
          </a:p>
          <a:p>
            <a:r>
              <a:rPr lang="en-GB" dirty="0"/>
              <a:t>Structured </a:t>
            </a:r>
          </a:p>
          <a:p>
            <a:r>
              <a:rPr lang="en-GB" dirty="0"/>
              <a:t>Example?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Style questions?</a:t>
            </a:r>
          </a:p>
        </p:txBody>
      </p:sp>
      <p:sp>
        <p:nvSpPr>
          <p:cNvPr id="3" name="Content Placeholder 2"/>
          <p:cNvSpPr>
            <a:spLocks noGrp="1"/>
          </p:cNvSpPr>
          <p:nvPr>
            <p:ph idx="1"/>
          </p:nvPr>
        </p:nvSpPr>
        <p:spPr/>
        <p:txBody>
          <a:bodyPr/>
          <a:lstStyle/>
          <a:p>
            <a:pPr marL="514350" indent="-514350">
              <a:buFont typeface="+mj-lt"/>
              <a:buAutoNum type="arabicPeriod"/>
            </a:pPr>
            <a:r>
              <a:rPr lang="en-GB" dirty="0"/>
              <a:t>Can I use “I”?</a:t>
            </a:r>
          </a:p>
          <a:p>
            <a:pPr marL="514350" indent="-514350">
              <a:buFont typeface="+mj-lt"/>
              <a:buAutoNum type="arabicPeriod"/>
            </a:pPr>
            <a:r>
              <a:rPr lang="en-GB" dirty="0"/>
              <a:t>Can I give my opinion?</a:t>
            </a:r>
          </a:p>
          <a:p>
            <a:pPr marL="514350" indent="-514350">
              <a:buFont typeface="+mj-lt"/>
              <a:buAutoNum type="arabicPeriod"/>
            </a:pPr>
            <a:r>
              <a:rPr lang="en-GB" dirty="0"/>
              <a:t>How can I give my opinion?</a:t>
            </a:r>
          </a:p>
          <a:p>
            <a:pPr marL="514350" indent="-514350">
              <a:buFont typeface="+mj-lt"/>
              <a:buAutoNum type="arabicPeriod"/>
            </a:pPr>
            <a:r>
              <a:rPr lang="en-GB" dirty="0"/>
              <a:t>How can I be precise?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hlinkClick r:id="rId2"/>
              </a:rPr>
              <a:t>Academic </a:t>
            </a:r>
            <a:r>
              <a:rPr lang="en-GB" dirty="0" err="1">
                <a:hlinkClick r:id="rId2"/>
              </a:rPr>
              <a:t>phrasebank</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t>Contents</a:t>
            </a:r>
          </a:p>
        </p:txBody>
      </p:sp>
      <p:sp>
        <p:nvSpPr>
          <p:cNvPr id="6147" name="Rectangle 3"/>
          <p:cNvSpPr>
            <a:spLocks noGrp="1" noChangeArrowheads="1"/>
          </p:cNvSpPr>
          <p:nvPr>
            <p:ph type="body" sz="half" idx="1"/>
          </p:nvPr>
        </p:nvSpPr>
        <p:spPr/>
        <p:txBody>
          <a:bodyPr/>
          <a:lstStyle/>
          <a:p>
            <a:r>
              <a:rPr lang="en-GB"/>
              <a:t>Abstract</a:t>
            </a:r>
          </a:p>
          <a:p>
            <a:r>
              <a:rPr lang="en-GB"/>
              <a:t>List of tables</a:t>
            </a:r>
          </a:p>
          <a:p>
            <a:r>
              <a:rPr lang="en-GB"/>
              <a:t>List of figures</a:t>
            </a:r>
          </a:p>
          <a:p>
            <a:r>
              <a:rPr lang="en-GB"/>
              <a:t>Acknowledgements</a:t>
            </a:r>
          </a:p>
          <a:p>
            <a:endParaRPr lang="en-GB"/>
          </a:p>
        </p:txBody>
      </p:sp>
      <p:sp>
        <p:nvSpPr>
          <p:cNvPr id="6148" name="Rectangle 4"/>
          <p:cNvSpPr>
            <a:spLocks noGrp="1" noChangeArrowheads="1"/>
          </p:cNvSpPr>
          <p:nvPr>
            <p:ph type="body" sz="half" idx="2"/>
          </p:nvPr>
        </p:nvSpPr>
        <p:spPr/>
        <p:txBody>
          <a:bodyPr/>
          <a:lstStyle/>
          <a:p>
            <a:pPr>
              <a:lnSpc>
                <a:spcPct val="90000"/>
              </a:lnSpc>
            </a:pPr>
            <a:r>
              <a:rPr lang="en-GB" sz="2400"/>
              <a:t>Introduction and aims including: motivation, scope and content</a:t>
            </a:r>
          </a:p>
          <a:p>
            <a:pPr>
              <a:lnSpc>
                <a:spcPct val="90000"/>
              </a:lnSpc>
            </a:pPr>
            <a:r>
              <a:rPr lang="en-GB" sz="2400"/>
              <a:t>Investigation (lit rev)</a:t>
            </a:r>
          </a:p>
          <a:p>
            <a:pPr>
              <a:lnSpc>
                <a:spcPct val="90000"/>
              </a:lnSpc>
            </a:pPr>
            <a:r>
              <a:rPr lang="en-GB" sz="2400"/>
              <a:t>Project planning</a:t>
            </a:r>
          </a:p>
          <a:p>
            <a:pPr>
              <a:lnSpc>
                <a:spcPct val="90000"/>
              </a:lnSpc>
            </a:pPr>
            <a:r>
              <a:rPr lang="en-GB" sz="2400"/>
              <a:t>Analysis</a:t>
            </a:r>
          </a:p>
          <a:p>
            <a:pPr>
              <a:lnSpc>
                <a:spcPct val="90000"/>
              </a:lnSpc>
            </a:pPr>
            <a:r>
              <a:rPr lang="en-GB" sz="2400"/>
              <a:t>Design</a:t>
            </a:r>
          </a:p>
          <a:p>
            <a:pPr>
              <a:lnSpc>
                <a:spcPct val="90000"/>
              </a:lnSpc>
            </a:pPr>
            <a:r>
              <a:rPr lang="en-GB" sz="2400"/>
              <a:t>Implementation</a:t>
            </a:r>
          </a:p>
          <a:p>
            <a:pPr>
              <a:lnSpc>
                <a:spcPct val="90000"/>
              </a:lnSpc>
            </a:pPr>
            <a:r>
              <a:rPr lang="en-GB" sz="2400"/>
              <a:t>Testing</a:t>
            </a:r>
          </a:p>
          <a:p>
            <a:pPr>
              <a:lnSpc>
                <a:spcPct val="90000"/>
              </a:lnSpc>
            </a:pPr>
            <a:r>
              <a:rPr lang="en-GB" sz="2400"/>
              <a:t>Evaluation</a:t>
            </a:r>
          </a:p>
          <a:p>
            <a:pPr>
              <a:lnSpc>
                <a:spcPct val="90000"/>
              </a:lnSpc>
            </a:pPr>
            <a:r>
              <a:rPr lang="en-GB" sz="2400"/>
              <a:t>Conclusions</a:t>
            </a:r>
          </a:p>
          <a:p>
            <a:pPr>
              <a:lnSpc>
                <a:spcPct val="90000"/>
              </a:lnSpc>
            </a:pPr>
            <a:r>
              <a:rPr lang="en-GB" sz="2400"/>
              <a:t>Appendices and 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4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14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48">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14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148">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48">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14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P spid="614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 problems? You tell me:</a:t>
            </a:r>
          </a:p>
        </p:txBody>
      </p:sp>
      <p:sp>
        <p:nvSpPr>
          <p:cNvPr id="3" name="Content Placeholder 2"/>
          <p:cNvSpPr>
            <a:spLocks noGrp="1"/>
          </p:cNvSpPr>
          <p:nvPr>
            <p:ph idx="1"/>
          </p:nvPr>
        </p:nvSpPr>
        <p:spPr/>
        <p:txBody>
          <a:bodyPr/>
          <a:lstStyle/>
          <a:p>
            <a:r>
              <a:rPr lang="en-GB" dirty="0"/>
              <a:t>Searching </a:t>
            </a:r>
          </a:p>
          <a:p>
            <a:r>
              <a:rPr lang="en-GB" dirty="0"/>
              <a:t>Sources</a:t>
            </a:r>
          </a:p>
          <a:p>
            <a:r>
              <a:rPr lang="en-GB" dirty="0"/>
              <a:t>Note-taking</a:t>
            </a:r>
          </a:p>
          <a:p>
            <a:r>
              <a:rPr lang="en-GB" dirty="0"/>
              <a:t>Writing up</a:t>
            </a:r>
          </a:p>
          <a:p>
            <a:r>
              <a:rPr lang="en-GB" dirty="0"/>
              <a:t>Referencing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Abstract</a:t>
            </a:r>
          </a:p>
        </p:txBody>
      </p:sp>
      <p:sp>
        <p:nvSpPr>
          <p:cNvPr id="3" name="Content Placeholder 2"/>
          <p:cNvSpPr>
            <a:spLocks noGrp="1"/>
          </p:cNvSpPr>
          <p:nvPr>
            <p:ph idx="1"/>
          </p:nvPr>
        </p:nvSpPr>
        <p:spPr/>
        <p:txBody>
          <a:bodyPr/>
          <a:lstStyle/>
          <a:p>
            <a:r>
              <a:rPr lang="en-GB" dirty="0"/>
              <a:t>Short (200-300wds)</a:t>
            </a:r>
          </a:p>
          <a:p>
            <a:r>
              <a:rPr lang="en-GB" dirty="0"/>
              <a:t>Statement of objectives, main findings and conclusions</a:t>
            </a:r>
          </a:p>
          <a:p>
            <a:r>
              <a:rPr lang="en-GB" dirty="0"/>
              <a:t>Arouse interest</a:t>
            </a:r>
          </a:p>
          <a:p>
            <a:r>
              <a:rPr lang="en-GB" dirty="0"/>
              <a:t>Use the third person</a:t>
            </a:r>
          </a:p>
          <a:p>
            <a:r>
              <a:rPr lang="en-GB" dirty="0"/>
              <a:t>Write this </a:t>
            </a:r>
            <a:r>
              <a:rPr lang="en-GB" i="1" dirty="0"/>
              <a:t>last</a:t>
            </a:r>
          </a:p>
          <a:p>
            <a:pPr>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dirty="0"/>
              <a:t>State aims</a:t>
            </a:r>
          </a:p>
          <a:p>
            <a:r>
              <a:rPr lang="en-GB" dirty="0"/>
              <a:t>Explain why work was done</a:t>
            </a:r>
          </a:p>
          <a:p>
            <a:r>
              <a:rPr lang="en-GB" dirty="0"/>
              <a:t>Who else has done this? (some references)</a:t>
            </a:r>
          </a:p>
          <a:p>
            <a:r>
              <a:rPr lang="en-GB" dirty="0"/>
              <a:t>Your approach</a:t>
            </a:r>
          </a:p>
          <a:p>
            <a:r>
              <a:rPr lang="en-GB" dirty="0"/>
              <a:t>Should be clear and concise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Literature review</a:t>
            </a:r>
          </a:p>
        </p:txBody>
      </p:sp>
      <p:sp>
        <p:nvSpPr>
          <p:cNvPr id="89091" name="Rectangle 3"/>
          <p:cNvSpPr>
            <a:spLocks noGrp="1" noChangeArrowheads="1"/>
          </p:cNvSpPr>
          <p:nvPr>
            <p:ph type="body" idx="1"/>
          </p:nvPr>
        </p:nvSpPr>
        <p:spPr/>
        <p:txBody>
          <a:bodyPr/>
          <a:lstStyle/>
          <a:p>
            <a:r>
              <a:rPr lang="en-GB"/>
              <a:t>Essential- everything comes out of the literature review</a:t>
            </a:r>
          </a:p>
        </p:txBody>
      </p:sp>
      <p:pic>
        <p:nvPicPr>
          <p:cNvPr id="89092" name="Picture 4" descr="burningbook"/>
          <p:cNvPicPr>
            <a:picLocks noChangeAspect="1" noChangeArrowheads="1"/>
          </p:cNvPicPr>
          <p:nvPr/>
        </p:nvPicPr>
        <p:blipFill>
          <a:blip r:embed="rId2" cstate="print"/>
          <a:srcRect/>
          <a:stretch>
            <a:fillRect/>
          </a:stretch>
        </p:blipFill>
        <p:spPr bwMode="auto">
          <a:xfrm>
            <a:off x="3779838" y="3860800"/>
            <a:ext cx="1028700" cy="819150"/>
          </a:xfrm>
          <a:prstGeom prst="rect">
            <a:avLst/>
          </a:prstGeom>
          <a:noFill/>
        </p:spPr>
      </p:pic>
      <p:sp>
        <p:nvSpPr>
          <p:cNvPr id="89093" name="Document"/>
          <p:cNvSpPr>
            <a:spLocks noEditPoints="1" noChangeArrowheads="1"/>
          </p:cNvSpPr>
          <p:nvPr/>
        </p:nvSpPr>
        <p:spPr bwMode="auto">
          <a:xfrm>
            <a:off x="7740650" y="5229225"/>
            <a:ext cx="1152525" cy="1304925"/>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scope</a:t>
            </a:r>
          </a:p>
        </p:txBody>
      </p:sp>
      <p:sp>
        <p:nvSpPr>
          <p:cNvPr id="89094" name="Document"/>
          <p:cNvSpPr>
            <a:spLocks noEditPoints="1" noChangeArrowheads="1"/>
          </p:cNvSpPr>
          <p:nvPr/>
        </p:nvSpPr>
        <p:spPr bwMode="auto">
          <a:xfrm>
            <a:off x="2411413" y="4797425"/>
            <a:ext cx="1008062" cy="1522413"/>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gaps</a:t>
            </a:r>
          </a:p>
        </p:txBody>
      </p:sp>
      <p:sp>
        <p:nvSpPr>
          <p:cNvPr id="89095" name="Document"/>
          <p:cNvSpPr>
            <a:spLocks noEditPoints="1" noChangeArrowheads="1"/>
          </p:cNvSpPr>
          <p:nvPr/>
        </p:nvSpPr>
        <p:spPr bwMode="auto">
          <a:xfrm>
            <a:off x="4572000" y="5229225"/>
            <a:ext cx="1655763" cy="13779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method</a:t>
            </a:r>
          </a:p>
        </p:txBody>
      </p:sp>
      <p:sp>
        <p:nvSpPr>
          <p:cNvPr id="89096" name="Document"/>
          <p:cNvSpPr>
            <a:spLocks noEditPoints="1" noChangeArrowheads="1"/>
          </p:cNvSpPr>
          <p:nvPr/>
        </p:nvSpPr>
        <p:spPr bwMode="auto">
          <a:xfrm>
            <a:off x="6948488" y="549275"/>
            <a:ext cx="1584325" cy="11620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theories</a:t>
            </a:r>
          </a:p>
        </p:txBody>
      </p:sp>
      <p:sp>
        <p:nvSpPr>
          <p:cNvPr id="89097" name="Document"/>
          <p:cNvSpPr>
            <a:spLocks noEditPoints="1" noChangeArrowheads="1"/>
          </p:cNvSpPr>
          <p:nvPr/>
        </p:nvSpPr>
        <p:spPr bwMode="auto">
          <a:xfrm>
            <a:off x="0" y="3429000"/>
            <a:ext cx="1512888" cy="144938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context</a:t>
            </a:r>
          </a:p>
        </p:txBody>
      </p:sp>
      <p:sp>
        <p:nvSpPr>
          <p:cNvPr id="89098" name="Document"/>
          <p:cNvSpPr>
            <a:spLocks noEditPoints="1" noChangeArrowheads="1"/>
          </p:cNvSpPr>
          <p:nvPr/>
        </p:nvSpPr>
        <p:spPr bwMode="auto">
          <a:xfrm>
            <a:off x="6227763" y="2997200"/>
            <a:ext cx="1439862" cy="14097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GB"/>
              <a:t>authors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9091">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89097"/>
                                        </p:tgtEl>
                                        <p:attrNameLst>
                                          <p:attrName>style.visibility</p:attrName>
                                        </p:attrNameLst>
                                      </p:cBhvr>
                                      <p:to>
                                        <p:strVal val="visible"/>
                                      </p:to>
                                    </p:set>
                                    <p:animEffect transition="in" filter="dissolve">
                                      <p:cBhvr>
                                        <p:cTn id="11" dur="500"/>
                                        <p:tgtEl>
                                          <p:spTgt spid="8909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9096"/>
                                        </p:tgtEl>
                                        <p:attrNameLst>
                                          <p:attrName>style.visibility</p:attrName>
                                        </p:attrNameLst>
                                      </p:cBhvr>
                                      <p:to>
                                        <p:strVal val="visible"/>
                                      </p:to>
                                    </p:set>
                                    <p:anim calcmode="lin" valueType="num">
                                      <p:cBhvr additive="base">
                                        <p:cTn id="16" dur="500" fill="hold"/>
                                        <p:tgtEl>
                                          <p:spTgt spid="89096"/>
                                        </p:tgtEl>
                                        <p:attrNameLst>
                                          <p:attrName>ppt_x</p:attrName>
                                        </p:attrNameLst>
                                      </p:cBhvr>
                                      <p:tavLst>
                                        <p:tav tm="0">
                                          <p:val>
                                            <p:strVal val="#ppt_x"/>
                                          </p:val>
                                        </p:tav>
                                        <p:tav tm="100000">
                                          <p:val>
                                            <p:strVal val="#ppt_x"/>
                                          </p:val>
                                        </p:tav>
                                      </p:tavLst>
                                    </p:anim>
                                    <p:anim calcmode="lin" valueType="num">
                                      <p:cBhvr additive="base">
                                        <p:cTn id="17" dur="500" fill="hold"/>
                                        <p:tgtEl>
                                          <p:spTgt spid="8909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094"/>
                                        </p:tgtEl>
                                        <p:attrNameLst>
                                          <p:attrName>style.visibility</p:attrName>
                                        </p:attrNameLst>
                                      </p:cBhvr>
                                      <p:to>
                                        <p:strVal val="visible"/>
                                      </p:to>
                                    </p:set>
                                    <p:animEffect transition="in" filter="blinds(horizontal)">
                                      <p:cBhvr>
                                        <p:cTn id="22" dur="500"/>
                                        <p:tgtEl>
                                          <p:spTgt spid="89094"/>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89098"/>
                                        </p:tgtEl>
                                        <p:attrNameLst>
                                          <p:attrName>style.visibility</p:attrName>
                                        </p:attrNameLst>
                                      </p:cBhvr>
                                      <p:to>
                                        <p:strVal val="visible"/>
                                      </p:to>
                                    </p:set>
                                    <p:animEffect transition="in" filter="diamond(in)">
                                      <p:cBhvr>
                                        <p:cTn id="27" dur="2000"/>
                                        <p:tgtEl>
                                          <p:spTgt spid="8909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909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89095"/>
                                        </p:tgtEl>
                                        <p:attrNameLst>
                                          <p:attrName>style.visibility</p:attrName>
                                        </p:attrNameLst>
                                      </p:cBhvr>
                                      <p:to>
                                        <p:strVal val="visible"/>
                                      </p:to>
                                    </p:set>
                                    <p:animEffect transition="in" filter="box(in)">
                                      <p:cBhvr>
                                        <p:cTn id="36"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P spid="89093" grpId="0" animBg="1"/>
      <p:bldP spid="89094" grpId="0" animBg="1"/>
      <p:bldP spid="89095" grpId="0" animBg="1"/>
      <p:bldP spid="89096" grpId="0" animBg="1"/>
      <p:bldP spid="89097" grpId="0" animBg="1"/>
      <p:bldP spid="8909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 body</a:t>
            </a:r>
          </a:p>
        </p:txBody>
      </p:sp>
      <p:sp>
        <p:nvSpPr>
          <p:cNvPr id="3" name="Content Placeholder 2"/>
          <p:cNvSpPr>
            <a:spLocks noGrp="1"/>
          </p:cNvSpPr>
          <p:nvPr>
            <p:ph idx="1"/>
          </p:nvPr>
        </p:nvSpPr>
        <p:spPr/>
        <p:txBody>
          <a:bodyPr/>
          <a:lstStyle/>
          <a:p>
            <a:r>
              <a:rPr lang="en-GB" dirty="0"/>
              <a:t>Theory</a:t>
            </a:r>
          </a:p>
          <a:p>
            <a:r>
              <a:rPr lang="en-GB" dirty="0"/>
              <a:t>Materials</a:t>
            </a:r>
          </a:p>
          <a:p>
            <a:r>
              <a:rPr lang="en-GB" dirty="0"/>
              <a:t>Techniques</a:t>
            </a:r>
          </a:p>
          <a:p>
            <a:r>
              <a:rPr lang="en-GB" dirty="0"/>
              <a:t>Results</a:t>
            </a:r>
          </a:p>
          <a:p>
            <a:r>
              <a:rPr lang="en-GB" dirty="0"/>
              <a:t>Discussion/Analysis</a:t>
            </a:r>
          </a:p>
          <a:p>
            <a:r>
              <a:rPr lang="en-GB" dirty="0"/>
              <a:t>Divided into chapters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t>
            </a:r>
          </a:p>
        </p:txBody>
      </p:sp>
      <p:sp>
        <p:nvSpPr>
          <p:cNvPr id="3" name="Content Placeholder 2"/>
          <p:cNvSpPr>
            <a:spLocks noGrp="1"/>
          </p:cNvSpPr>
          <p:nvPr>
            <p:ph idx="1"/>
          </p:nvPr>
        </p:nvSpPr>
        <p:spPr/>
        <p:txBody>
          <a:bodyPr/>
          <a:lstStyle/>
          <a:p>
            <a:r>
              <a:rPr lang="en-GB" dirty="0"/>
              <a:t>Discussion of results</a:t>
            </a:r>
          </a:p>
          <a:p>
            <a:r>
              <a:rPr lang="en-GB" dirty="0"/>
              <a:t>Compare results to objectives stated in introduction</a:t>
            </a:r>
          </a:p>
          <a:p>
            <a:r>
              <a:rPr lang="en-GB" dirty="0"/>
              <a:t>How do these compare to other investigators?</a:t>
            </a:r>
          </a:p>
          <a:p>
            <a:r>
              <a:rPr lang="en-GB" dirty="0"/>
              <a:t>Merits of methods used?</a:t>
            </a:r>
          </a:p>
          <a:p>
            <a:r>
              <a:rPr lang="en-GB" dirty="0"/>
              <a:t>Suggestions/improvements/further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GB"/>
              <a:t>Define plagiarism.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71538" y="862013"/>
            <a:ext cx="8162925" cy="762000"/>
          </a:xfrm>
        </p:spPr>
        <p:txBody>
          <a:bodyPr/>
          <a:lstStyle/>
          <a:p>
            <a:r>
              <a:rPr lang="en-AU"/>
              <a:t>What Is Plagiarism?</a:t>
            </a:r>
            <a:endParaRPr lang="en-US"/>
          </a:p>
        </p:txBody>
      </p:sp>
      <p:sp>
        <p:nvSpPr>
          <p:cNvPr id="87043" name="Rectangle 3"/>
          <p:cNvSpPr>
            <a:spLocks noGrp="1" noChangeArrowheads="1"/>
          </p:cNvSpPr>
          <p:nvPr>
            <p:ph type="body" idx="1"/>
          </p:nvPr>
        </p:nvSpPr>
        <p:spPr/>
        <p:txBody>
          <a:bodyPr/>
          <a:lstStyle/>
          <a:p>
            <a:r>
              <a:rPr lang="en-AU" dirty="0"/>
              <a:t>Plagiarism is to take someone else</a:t>
            </a:r>
            <a:r>
              <a:rPr lang="en-AU" dirty="0">
                <a:latin typeface="Times New Roman"/>
              </a:rPr>
              <a:t>’</a:t>
            </a:r>
            <a:r>
              <a:rPr lang="en-AU" dirty="0"/>
              <a:t>s words or ideas and present them as your own without proper acknowledgement (Marshall and Rowland, 1998)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horizontal)">
                                      <p:cBhvr>
                                        <p:cTn id="7" dur="500"/>
                                        <p:tgtEl>
                                          <p:spTgt spid="870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871538" y="862013"/>
            <a:ext cx="8162925" cy="762000"/>
          </a:xfrm>
        </p:spPr>
        <p:txBody>
          <a:bodyPr/>
          <a:lstStyle/>
          <a:p>
            <a:r>
              <a:rPr lang="en-GB"/>
              <a:t>Is this plagiarism?</a:t>
            </a:r>
          </a:p>
        </p:txBody>
      </p:sp>
      <p:sp>
        <p:nvSpPr>
          <p:cNvPr id="161795" name="Rectangle 3"/>
          <p:cNvSpPr>
            <a:spLocks noGrp="1" noChangeArrowheads="1"/>
          </p:cNvSpPr>
          <p:nvPr>
            <p:ph type="body" idx="1"/>
          </p:nvPr>
        </p:nvSpPr>
        <p:spPr/>
        <p:txBody>
          <a:bodyPr/>
          <a:lstStyle/>
          <a:p>
            <a:r>
              <a:rPr lang="en-GB" dirty="0"/>
              <a:t>Copying word for word sentences or whole paragraphs</a:t>
            </a:r>
          </a:p>
          <a:p>
            <a:r>
              <a:rPr lang="en-GB" dirty="0"/>
              <a:t>Summarising or changing some of the text</a:t>
            </a:r>
          </a:p>
          <a:p>
            <a:r>
              <a:rPr lang="en-GB" dirty="0"/>
              <a:t>Using your own words to describe what someone else has written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871538" y="862013"/>
            <a:ext cx="8162925" cy="762000"/>
          </a:xfrm>
        </p:spPr>
        <p:txBody>
          <a:bodyPr/>
          <a:lstStyle/>
          <a:p>
            <a:r>
              <a:rPr lang="en-GB"/>
              <a:t>Is this plagiarism?</a:t>
            </a:r>
          </a:p>
        </p:txBody>
      </p:sp>
      <p:sp>
        <p:nvSpPr>
          <p:cNvPr id="163843" name="Rectangle 3"/>
          <p:cNvSpPr>
            <a:spLocks noGrp="1" noChangeArrowheads="1"/>
          </p:cNvSpPr>
          <p:nvPr>
            <p:ph type="body" idx="1"/>
          </p:nvPr>
        </p:nvSpPr>
        <p:spPr/>
        <p:txBody>
          <a:bodyPr/>
          <a:lstStyle/>
          <a:p>
            <a:pPr>
              <a:lnSpc>
                <a:spcPct val="90000"/>
              </a:lnSpc>
            </a:pPr>
            <a:r>
              <a:rPr lang="en-GB" sz="2800" dirty="0"/>
              <a:t>Repeating a commonly known fact or quote</a:t>
            </a:r>
          </a:p>
          <a:p>
            <a:pPr>
              <a:lnSpc>
                <a:spcPct val="90000"/>
              </a:lnSpc>
            </a:pPr>
            <a:r>
              <a:rPr lang="en-GB" sz="2800" dirty="0"/>
              <a:t>Working with another student on the same essay and submitting work that is similar</a:t>
            </a:r>
          </a:p>
          <a:p>
            <a:pPr>
              <a:lnSpc>
                <a:spcPct val="90000"/>
              </a:lnSpc>
            </a:pPr>
            <a:r>
              <a:rPr lang="en-GB" sz="2800" dirty="0"/>
              <a:t>Working in a group and submitting similar work</a:t>
            </a:r>
          </a:p>
          <a:p>
            <a:pPr>
              <a:lnSpc>
                <a:spcPct val="90000"/>
              </a:lnSpc>
            </a:pPr>
            <a:r>
              <a:rPr lang="en-GB" sz="2800" dirty="0"/>
              <a:t>Copying files, pictures, data, graphs, algorithms or computer code</a:t>
            </a:r>
          </a:p>
          <a:p>
            <a:pPr>
              <a:lnSpc>
                <a:spcPct val="90000"/>
              </a:lnSpc>
            </a:pPr>
            <a:r>
              <a:rPr lang="en-GB" sz="2800" dirty="0"/>
              <a:t>Repeating something you heard on a news bulletin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71538" y="862013"/>
            <a:ext cx="8162925" cy="762000"/>
          </a:xfrm>
        </p:spPr>
        <p:txBody>
          <a:bodyPr/>
          <a:lstStyle/>
          <a:p>
            <a:r>
              <a:rPr lang="en-AU"/>
              <a:t>Forms of Plagiarism</a:t>
            </a:r>
            <a:endParaRPr lang="en-US"/>
          </a:p>
        </p:txBody>
      </p:sp>
      <p:sp>
        <p:nvSpPr>
          <p:cNvPr id="94211" name="Rectangle 3"/>
          <p:cNvSpPr>
            <a:spLocks noGrp="1" noChangeArrowheads="1"/>
          </p:cNvSpPr>
          <p:nvPr>
            <p:ph type="body" idx="1"/>
          </p:nvPr>
        </p:nvSpPr>
        <p:spPr>
          <a:xfrm>
            <a:off x="1752600" y="2133600"/>
            <a:ext cx="6629400" cy="4419600"/>
          </a:xfrm>
        </p:spPr>
        <p:txBody>
          <a:bodyPr/>
          <a:lstStyle/>
          <a:p>
            <a:r>
              <a:rPr lang="en-AU" sz="2400" dirty="0"/>
              <a:t>Quoting directly, paraphrasing or writing about someone</a:t>
            </a:r>
            <a:r>
              <a:rPr lang="en-AU" sz="2400" dirty="0">
                <a:latin typeface="Times New Roman"/>
              </a:rPr>
              <a:t>’</a:t>
            </a:r>
            <a:r>
              <a:rPr lang="en-AU" sz="2400" dirty="0"/>
              <a:t>s ideas without giving a reference</a:t>
            </a:r>
          </a:p>
          <a:p>
            <a:r>
              <a:rPr lang="en-AU" sz="2400" dirty="0"/>
              <a:t>Using an author</a:t>
            </a:r>
            <a:r>
              <a:rPr lang="en-AU" sz="2400" dirty="0">
                <a:latin typeface="Times New Roman"/>
              </a:rPr>
              <a:t>’</a:t>
            </a:r>
            <a:r>
              <a:rPr lang="en-AU" sz="2400" dirty="0"/>
              <a:t>s exact words without indicating they are quoted and referenced</a:t>
            </a:r>
          </a:p>
          <a:p>
            <a:r>
              <a:rPr lang="en-AU" sz="2400" dirty="0"/>
              <a:t>Presenting your own version of other people</a:t>
            </a:r>
            <a:r>
              <a:rPr lang="en-AU" sz="2400" dirty="0">
                <a:latin typeface="Times New Roman"/>
              </a:rPr>
              <a:t>’</a:t>
            </a:r>
            <a:r>
              <a:rPr lang="en-AU" sz="2400" dirty="0"/>
              <a:t>s ideas without acknowledgement</a:t>
            </a:r>
          </a:p>
          <a:p>
            <a:r>
              <a:rPr lang="en-AU" sz="2400" dirty="0"/>
              <a:t>Putting ideas into your own words but only changing a few words</a:t>
            </a:r>
          </a:p>
          <a:p>
            <a:pPr>
              <a:buFont typeface="Wingdings" pitchFamily="2" charset="2"/>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Skills?</a:t>
            </a:r>
          </a:p>
        </p:txBody>
      </p:sp>
      <p:sp>
        <p:nvSpPr>
          <p:cNvPr id="3" name="Content Placeholder 2"/>
          <p:cNvSpPr>
            <a:spLocks noGrp="1"/>
          </p:cNvSpPr>
          <p:nvPr>
            <p:ph idx="1"/>
          </p:nvPr>
        </p:nvSpPr>
        <p:spPr/>
        <p:txBody>
          <a:bodyPr>
            <a:normAutofit fontScale="92500" lnSpcReduction="10000"/>
          </a:bodyPr>
          <a:lstStyle/>
          <a:p>
            <a:r>
              <a:rPr lang="en-GB" dirty="0"/>
              <a:t>Searching</a:t>
            </a:r>
          </a:p>
          <a:p>
            <a:r>
              <a:rPr lang="en-GB" dirty="0"/>
              <a:t>Reading extensively</a:t>
            </a:r>
          </a:p>
          <a:p>
            <a:r>
              <a:rPr lang="en-GB" dirty="0"/>
              <a:t>Taking notes</a:t>
            </a:r>
          </a:p>
          <a:p>
            <a:r>
              <a:rPr lang="en-GB" dirty="0"/>
              <a:t>Writing up</a:t>
            </a:r>
          </a:p>
          <a:p>
            <a:r>
              <a:rPr lang="en-GB" dirty="0"/>
              <a:t>Analysis </a:t>
            </a:r>
          </a:p>
          <a:p>
            <a:r>
              <a:rPr lang="en-GB" dirty="0"/>
              <a:t>Referencing </a:t>
            </a:r>
          </a:p>
          <a:p>
            <a:r>
              <a:rPr lang="en-GB" dirty="0"/>
              <a:t>Multitasking</a:t>
            </a:r>
          </a:p>
          <a:p>
            <a:r>
              <a:rPr lang="en-GB" dirty="0"/>
              <a:t>Time management</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AU"/>
              <a:t>Forms of Plagiarism (Continued)</a:t>
            </a:r>
            <a:endParaRPr lang="en-US"/>
          </a:p>
        </p:txBody>
      </p:sp>
      <p:sp>
        <p:nvSpPr>
          <p:cNvPr id="95235" name="Rectangle 3"/>
          <p:cNvSpPr>
            <a:spLocks noGrp="1" noChangeArrowheads="1"/>
          </p:cNvSpPr>
          <p:nvPr>
            <p:ph type="body" idx="1"/>
          </p:nvPr>
        </p:nvSpPr>
        <p:spPr/>
        <p:txBody>
          <a:bodyPr/>
          <a:lstStyle/>
          <a:p>
            <a:r>
              <a:rPr lang="en-AU" sz="2800" dirty="0"/>
              <a:t>Taking an image, diagram or artwork from another source without acknowledgement</a:t>
            </a:r>
          </a:p>
          <a:p>
            <a:r>
              <a:rPr lang="en-AU" sz="2800" dirty="0"/>
              <a:t>Collaborating inappropriately with other students when individual work is required</a:t>
            </a:r>
          </a:p>
          <a:p>
            <a:r>
              <a:rPr lang="en-AU" sz="2800" dirty="0"/>
              <a:t>Copying another student</a:t>
            </a:r>
            <a:r>
              <a:rPr lang="en-AU" sz="2800" dirty="0">
                <a:latin typeface="Times New Roman"/>
              </a:rPr>
              <a:t>’</a:t>
            </a:r>
            <a:r>
              <a:rPr lang="en-AU" sz="2800" dirty="0"/>
              <a:t>s work or someone else</a:t>
            </a:r>
            <a:r>
              <a:rPr lang="en-AU" sz="2800" dirty="0">
                <a:latin typeface="Times New Roman"/>
              </a:rPr>
              <a:t>’</a:t>
            </a:r>
            <a:r>
              <a:rPr lang="en-AU" sz="2800" dirty="0"/>
              <a:t>s work and submitting it as your own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71538" y="862013"/>
            <a:ext cx="8162925" cy="762000"/>
          </a:xfrm>
        </p:spPr>
        <p:txBody>
          <a:bodyPr/>
          <a:lstStyle/>
          <a:p>
            <a:r>
              <a:rPr lang="en-GB"/>
              <a:t>Three Main Rules</a:t>
            </a:r>
          </a:p>
        </p:txBody>
      </p:sp>
      <p:sp>
        <p:nvSpPr>
          <p:cNvPr id="108547" name="Rectangle 3"/>
          <p:cNvSpPr>
            <a:spLocks noGrp="1" noChangeArrowheads="1"/>
          </p:cNvSpPr>
          <p:nvPr>
            <p:ph type="body" idx="1"/>
          </p:nvPr>
        </p:nvSpPr>
        <p:spPr/>
        <p:txBody>
          <a:bodyPr/>
          <a:lstStyle/>
          <a:p>
            <a:pPr marL="533400" indent="-533400">
              <a:buFont typeface="Wingdings" pitchFamily="2" charset="2"/>
              <a:buAutoNum type="arabicPeriod"/>
            </a:pPr>
            <a:r>
              <a:rPr lang="en-GB" sz="2800" dirty="0"/>
              <a:t>Reference included every time someone else</a:t>
            </a:r>
            <a:r>
              <a:rPr lang="en-GB" sz="2800" dirty="0">
                <a:latin typeface="Times New Roman"/>
              </a:rPr>
              <a:t>’</a:t>
            </a:r>
            <a:r>
              <a:rPr lang="en-GB" sz="2800" dirty="0"/>
              <a:t>s ideas or information is used</a:t>
            </a:r>
          </a:p>
          <a:p>
            <a:pPr marL="533400" indent="-533400">
              <a:buFont typeface="Wingdings" pitchFamily="2" charset="2"/>
              <a:buAutoNum type="arabicPeriod"/>
            </a:pPr>
            <a:r>
              <a:rPr lang="en-GB" sz="2800" dirty="0"/>
              <a:t>Must be used when you quote, paraphrase, summarise and copy (reproduce figures/diagrams/tables)</a:t>
            </a:r>
          </a:p>
          <a:p>
            <a:pPr marL="533400" indent="-533400">
              <a:buFont typeface="Wingdings" pitchFamily="2" charset="2"/>
              <a:buAutoNum type="arabicPeriod"/>
            </a:pPr>
            <a:r>
              <a:rPr lang="en-GB" sz="2800" dirty="0"/>
              <a:t>References appear in the text of your document and in the reference list and/or bibliography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bwMode="auto">
          <a:xfrm>
            <a:off x="0" y="500042"/>
            <a:ext cx="8727367" cy="1448731"/>
          </a:xfrm>
          <a:noFill/>
          <a:ln>
            <a:miter lim="800000"/>
            <a:headEnd/>
            <a:tailEnd/>
          </a:ln>
        </p:spPr>
        <p:txBody>
          <a:bodyPr vert="horz" wrap="none" lIns="90000" tIns="46800" rIns="90000" bIns="46800" numCol="1" anchor="ctr" anchorCtr="0" compatLnSpc="1">
            <a:prstTxWarp prst="textNoShape">
              <a:avLst/>
            </a:prstTxWarp>
            <a:spAutoFit/>
          </a:bodyPr>
          <a:lstStyle/>
          <a:p>
            <a:r>
              <a:rPr lang="en-GB" sz="3600" b="1" dirty="0">
                <a:solidFill>
                  <a:srgbClr val="A50021"/>
                </a:solidFill>
              </a:rPr>
              <a:t>Benefits</a:t>
            </a:r>
            <a:r>
              <a:rPr lang="en-GB" b="1" dirty="0">
                <a:solidFill>
                  <a:srgbClr val="A50021"/>
                </a:solidFill>
              </a:rPr>
              <a:t> of good referencing</a:t>
            </a:r>
            <a:br>
              <a:rPr lang="en-GB" b="1" dirty="0">
                <a:solidFill>
                  <a:srgbClr val="A50021"/>
                </a:solidFill>
              </a:rPr>
            </a:br>
            <a:endParaRPr lang="en-US" dirty="0"/>
          </a:p>
        </p:txBody>
      </p:sp>
      <p:sp>
        <p:nvSpPr>
          <p:cNvPr id="231427" name="Rectangle 3"/>
          <p:cNvSpPr>
            <a:spLocks noGrp="1" noChangeArrowheads="1"/>
          </p:cNvSpPr>
          <p:nvPr>
            <p:ph type="body" idx="1"/>
          </p:nvPr>
        </p:nvSpPr>
        <p:spPr/>
        <p:txBody>
          <a:bodyPr/>
          <a:lstStyle/>
          <a:p>
            <a:r>
              <a:rPr lang="en-GB" dirty="0"/>
              <a:t>You demonstrate accountability</a:t>
            </a:r>
          </a:p>
          <a:p>
            <a:pPr>
              <a:spcBef>
                <a:spcPts val="500"/>
              </a:spcBef>
              <a:spcAft>
                <a:spcPts val="500"/>
              </a:spcAft>
            </a:pPr>
            <a:r>
              <a:rPr lang="en-GB" dirty="0"/>
              <a:t>Your work is comprehensible to readers</a:t>
            </a:r>
          </a:p>
          <a:p>
            <a:pPr lvl="1">
              <a:spcBef>
                <a:spcPts val="500"/>
              </a:spcBef>
              <a:spcAft>
                <a:spcPts val="500"/>
              </a:spcAft>
            </a:pPr>
            <a:r>
              <a:rPr lang="en-GB" sz="1800" dirty="0">
                <a:latin typeface="Arial" pitchFamily="34" charset="0"/>
              </a:rPr>
              <a:t>they can be confident that you have skills in literature searching and have researched the topic thoroughly to find and use material at the appropriate level</a:t>
            </a:r>
            <a:endParaRPr lang="en-GB" sz="1600" dirty="0">
              <a:latin typeface="Arial" pitchFamily="34" charset="0"/>
            </a:endParaRPr>
          </a:p>
          <a:p>
            <a:pPr lvl="1">
              <a:spcBef>
                <a:spcPts val="500"/>
              </a:spcBef>
              <a:spcAft>
                <a:spcPts val="500"/>
              </a:spcAft>
            </a:pPr>
            <a:r>
              <a:rPr lang="en-GB" sz="1800" dirty="0">
                <a:latin typeface="Arial" pitchFamily="34" charset="0"/>
              </a:rPr>
              <a:t>they can see how your ideas can be supported by earlier research</a:t>
            </a:r>
            <a:endParaRPr lang="en-GB" dirty="0"/>
          </a:p>
          <a:p>
            <a:pPr>
              <a:spcBef>
                <a:spcPts val="500"/>
              </a:spcBef>
              <a:spcAft>
                <a:spcPts val="500"/>
              </a:spcAft>
            </a:pPr>
            <a:r>
              <a:rPr lang="en-GB" dirty="0"/>
              <a:t>The readers have good signposts to original sources should they wish to follow them up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289797" name="Line 5"/>
          <p:cNvSpPr>
            <a:spLocks noChangeShapeType="1"/>
          </p:cNvSpPr>
          <p:nvPr/>
        </p:nvSpPr>
        <p:spPr bwMode="auto">
          <a:xfrm>
            <a:off x="1066800" y="3048000"/>
            <a:ext cx="0" cy="236220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798" name="Line 6"/>
          <p:cNvSpPr>
            <a:spLocks noChangeShapeType="1"/>
          </p:cNvSpPr>
          <p:nvPr/>
        </p:nvSpPr>
        <p:spPr bwMode="auto">
          <a:xfrm>
            <a:off x="1066800" y="3657600"/>
            <a:ext cx="8382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799" name="Text Box 7"/>
          <p:cNvSpPr txBox="1">
            <a:spLocks noChangeArrowheads="1"/>
          </p:cNvSpPr>
          <p:nvPr/>
        </p:nvSpPr>
        <p:spPr bwMode="auto">
          <a:xfrm>
            <a:off x="304800" y="2590800"/>
            <a:ext cx="1836738" cy="466725"/>
          </a:xfrm>
          <a:prstGeom prst="rect">
            <a:avLst/>
          </a:prstGeom>
          <a:solidFill>
            <a:srgbClr val="FFFFCC"/>
          </a:solidFill>
          <a:ln w="952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sz="2400">
                <a:solidFill>
                  <a:srgbClr val="000000"/>
                </a:solidFill>
                <a:latin typeface="Arial" pitchFamily="34" charset="0"/>
              </a:rPr>
              <a:t>Referencing</a:t>
            </a:r>
          </a:p>
        </p:txBody>
      </p:sp>
      <p:sp>
        <p:nvSpPr>
          <p:cNvPr id="289800" name="Line 8"/>
          <p:cNvSpPr>
            <a:spLocks noChangeShapeType="1"/>
          </p:cNvSpPr>
          <p:nvPr/>
        </p:nvSpPr>
        <p:spPr bwMode="auto">
          <a:xfrm>
            <a:off x="1066800" y="5410200"/>
            <a:ext cx="9144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801" name="Line 9"/>
          <p:cNvSpPr>
            <a:spLocks noChangeShapeType="1"/>
          </p:cNvSpPr>
          <p:nvPr/>
        </p:nvSpPr>
        <p:spPr bwMode="auto">
          <a:xfrm>
            <a:off x="3124200" y="3962400"/>
            <a:ext cx="0" cy="68580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802" name="Line 10"/>
          <p:cNvSpPr>
            <a:spLocks noChangeShapeType="1"/>
          </p:cNvSpPr>
          <p:nvPr/>
        </p:nvSpPr>
        <p:spPr bwMode="auto">
          <a:xfrm>
            <a:off x="3124200" y="4648200"/>
            <a:ext cx="3810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803" name="Line 11"/>
          <p:cNvSpPr>
            <a:spLocks noChangeShapeType="1"/>
          </p:cNvSpPr>
          <p:nvPr/>
        </p:nvSpPr>
        <p:spPr bwMode="auto">
          <a:xfrm>
            <a:off x="3124200" y="4191000"/>
            <a:ext cx="3048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804" name="Line 12"/>
          <p:cNvSpPr>
            <a:spLocks noChangeShapeType="1"/>
          </p:cNvSpPr>
          <p:nvPr/>
        </p:nvSpPr>
        <p:spPr bwMode="auto">
          <a:xfrm>
            <a:off x="3124200" y="5715000"/>
            <a:ext cx="0" cy="68580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805" name="Line 13"/>
          <p:cNvSpPr>
            <a:spLocks noChangeShapeType="1"/>
          </p:cNvSpPr>
          <p:nvPr/>
        </p:nvSpPr>
        <p:spPr bwMode="auto">
          <a:xfrm>
            <a:off x="3124200" y="6400800"/>
            <a:ext cx="3810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806" name="Line 14"/>
          <p:cNvSpPr>
            <a:spLocks noChangeShapeType="1"/>
          </p:cNvSpPr>
          <p:nvPr/>
        </p:nvSpPr>
        <p:spPr bwMode="auto">
          <a:xfrm>
            <a:off x="3124200" y="5943600"/>
            <a:ext cx="2286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807" name="Text Box 15"/>
          <p:cNvSpPr txBox="1">
            <a:spLocks noChangeArrowheads="1"/>
          </p:cNvSpPr>
          <p:nvPr/>
        </p:nvSpPr>
        <p:spPr bwMode="auto">
          <a:xfrm>
            <a:off x="3352800" y="4038600"/>
            <a:ext cx="2438400" cy="369888"/>
          </a:xfrm>
          <a:prstGeom prst="rect">
            <a:avLst/>
          </a:prstGeom>
          <a:solidFill>
            <a:srgbClr val="CCFFCC"/>
          </a:solidFill>
          <a:ln w="317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a:solidFill>
                  <a:srgbClr val="000000"/>
                </a:solidFill>
                <a:latin typeface="Arial" pitchFamily="34" charset="0"/>
              </a:rPr>
              <a:t>Author-date (Harvard)</a:t>
            </a:r>
            <a:endParaRPr lang="en-GB" sz="2000">
              <a:solidFill>
                <a:srgbClr val="000000"/>
              </a:solidFill>
              <a:latin typeface="Arial" pitchFamily="34" charset="0"/>
            </a:endParaRPr>
          </a:p>
        </p:txBody>
      </p:sp>
      <p:sp>
        <p:nvSpPr>
          <p:cNvPr id="289808" name="Text Box 16"/>
          <p:cNvSpPr txBox="1">
            <a:spLocks noChangeArrowheads="1"/>
          </p:cNvSpPr>
          <p:nvPr/>
        </p:nvSpPr>
        <p:spPr bwMode="auto">
          <a:xfrm>
            <a:off x="3352800" y="4495800"/>
            <a:ext cx="2438400" cy="369888"/>
          </a:xfrm>
          <a:prstGeom prst="rect">
            <a:avLst/>
          </a:prstGeom>
          <a:solidFill>
            <a:srgbClr val="CCFFCC"/>
          </a:solidFill>
          <a:ln w="317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a:solidFill>
                  <a:srgbClr val="000000"/>
                </a:solidFill>
                <a:latin typeface="Arial" pitchFamily="34" charset="0"/>
              </a:rPr>
              <a:t>Number (Vancouver)</a:t>
            </a:r>
            <a:endParaRPr lang="en-GB" sz="2000">
              <a:solidFill>
                <a:srgbClr val="000000"/>
              </a:solidFill>
              <a:latin typeface="Arial" pitchFamily="34" charset="0"/>
            </a:endParaRPr>
          </a:p>
        </p:txBody>
      </p:sp>
      <p:sp>
        <p:nvSpPr>
          <p:cNvPr id="289809" name="Text Box 17"/>
          <p:cNvSpPr txBox="1">
            <a:spLocks noChangeArrowheads="1"/>
          </p:cNvSpPr>
          <p:nvPr/>
        </p:nvSpPr>
        <p:spPr bwMode="auto">
          <a:xfrm>
            <a:off x="3352800" y="5791200"/>
            <a:ext cx="1752600" cy="369888"/>
          </a:xfrm>
          <a:prstGeom prst="rect">
            <a:avLst/>
          </a:prstGeom>
          <a:solidFill>
            <a:schemeClr val="hlink"/>
          </a:solidFill>
          <a:ln w="317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a:solidFill>
                  <a:srgbClr val="000000"/>
                </a:solidFill>
                <a:latin typeface="Arial" pitchFamily="34" charset="0"/>
              </a:rPr>
              <a:t>Reference lists</a:t>
            </a:r>
            <a:endParaRPr lang="en-GB" sz="2000">
              <a:solidFill>
                <a:srgbClr val="000000"/>
              </a:solidFill>
              <a:latin typeface="Arial" pitchFamily="34" charset="0"/>
            </a:endParaRPr>
          </a:p>
        </p:txBody>
      </p:sp>
      <p:sp>
        <p:nvSpPr>
          <p:cNvPr id="289810" name="Text Box 18"/>
          <p:cNvSpPr txBox="1">
            <a:spLocks noChangeArrowheads="1"/>
          </p:cNvSpPr>
          <p:nvPr/>
        </p:nvSpPr>
        <p:spPr bwMode="auto">
          <a:xfrm>
            <a:off x="3352800" y="6248400"/>
            <a:ext cx="1752600" cy="369888"/>
          </a:xfrm>
          <a:prstGeom prst="rect">
            <a:avLst/>
          </a:prstGeom>
          <a:solidFill>
            <a:schemeClr val="hlink"/>
          </a:solidFill>
          <a:ln w="317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a:solidFill>
                  <a:srgbClr val="000000"/>
                </a:solidFill>
                <a:latin typeface="Arial" pitchFamily="34" charset="0"/>
              </a:rPr>
              <a:t>Bibliographies</a:t>
            </a:r>
            <a:endParaRPr lang="en-GB" sz="2000">
              <a:solidFill>
                <a:srgbClr val="000000"/>
              </a:solidFill>
              <a:latin typeface="Arial" pitchFamily="34" charset="0"/>
            </a:endParaRPr>
          </a:p>
        </p:txBody>
      </p:sp>
      <p:sp>
        <p:nvSpPr>
          <p:cNvPr id="289811" name="Line 19"/>
          <p:cNvSpPr>
            <a:spLocks noChangeShapeType="1"/>
          </p:cNvSpPr>
          <p:nvPr/>
        </p:nvSpPr>
        <p:spPr bwMode="auto">
          <a:xfrm>
            <a:off x="7315200" y="3581400"/>
            <a:ext cx="0" cy="1752600"/>
          </a:xfrm>
          <a:prstGeom prst="line">
            <a:avLst/>
          </a:prstGeom>
          <a:noFill/>
          <a:ln w="28575">
            <a:solidFill>
              <a:srgbClr val="A5002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812" name="Line 20"/>
          <p:cNvSpPr>
            <a:spLocks noChangeShapeType="1"/>
          </p:cNvSpPr>
          <p:nvPr/>
        </p:nvSpPr>
        <p:spPr bwMode="auto">
          <a:xfrm flipH="1">
            <a:off x="5715000" y="5334000"/>
            <a:ext cx="1600200" cy="0"/>
          </a:xfrm>
          <a:prstGeom prst="line">
            <a:avLst/>
          </a:prstGeom>
          <a:noFill/>
          <a:ln w="28575">
            <a:solidFill>
              <a:srgbClr val="A50021"/>
            </a:solidFill>
            <a:round/>
            <a:headEnd/>
            <a:tailEnd type="triangle" w="med" len="me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813" name="Line 21"/>
          <p:cNvSpPr>
            <a:spLocks noChangeShapeType="1"/>
          </p:cNvSpPr>
          <p:nvPr/>
        </p:nvSpPr>
        <p:spPr bwMode="auto">
          <a:xfrm flipH="1">
            <a:off x="5791200" y="3581400"/>
            <a:ext cx="1524000" cy="0"/>
          </a:xfrm>
          <a:prstGeom prst="line">
            <a:avLst/>
          </a:prstGeom>
          <a:noFill/>
          <a:ln w="28575">
            <a:solidFill>
              <a:srgbClr val="A50021"/>
            </a:solidFill>
            <a:round/>
            <a:headEnd/>
            <a:tailEnd type="triangle" w="med" len="me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9814" name="Text Box 22"/>
          <p:cNvSpPr txBox="1">
            <a:spLocks noChangeArrowheads="1"/>
          </p:cNvSpPr>
          <p:nvPr/>
        </p:nvSpPr>
        <p:spPr bwMode="auto">
          <a:xfrm>
            <a:off x="6629400" y="4191000"/>
            <a:ext cx="2163763" cy="457200"/>
          </a:xfrm>
          <a:prstGeom prst="rect">
            <a:avLst/>
          </a:prstGeom>
          <a:solidFill>
            <a:schemeClr val="bg1"/>
          </a:solidFill>
          <a:ln w="9525">
            <a:noFill/>
            <a:miter lim="800000"/>
            <a:headEnd/>
            <a:tailEnd/>
          </a:ln>
          <a:effectLst/>
        </p:spPr>
        <p:txBody>
          <a:bodyPr wrap="none" lIns="90000" tIns="46800" rIns="90000" bIns="46800">
            <a:spAutoFit/>
          </a:bodyPr>
          <a:lstStyle/>
          <a:p>
            <a:pPr fontAlgn="base">
              <a:spcBef>
                <a:spcPct val="0"/>
              </a:spcBef>
              <a:spcAft>
                <a:spcPct val="0"/>
              </a:spcAft>
            </a:pPr>
            <a:r>
              <a:rPr lang="en-GB" sz="2400">
                <a:solidFill>
                  <a:srgbClr val="A50021"/>
                </a:solidFill>
                <a:latin typeface="Arial" pitchFamily="34" charset="0"/>
              </a:rPr>
              <a:t>2 key activities</a:t>
            </a:r>
          </a:p>
        </p:txBody>
      </p:sp>
      <p:sp>
        <p:nvSpPr>
          <p:cNvPr id="289796" name="Text Box 4"/>
          <p:cNvSpPr txBox="1">
            <a:spLocks noChangeArrowheads="1"/>
          </p:cNvSpPr>
          <p:nvPr/>
        </p:nvSpPr>
        <p:spPr bwMode="auto">
          <a:xfrm>
            <a:off x="1905000" y="3276600"/>
            <a:ext cx="3886200" cy="711200"/>
          </a:xfrm>
          <a:prstGeom prst="rect">
            <a:avLst/>
          </a:prstGeom>
          <a:solidFill>
            <a:schemeClr val="accent1"/>
          </a:solidFill>
          <a:ln w="952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sz="2000" b="1">
                <a:solidFill>
                  <a:srgbClr val="000000"/>
                </a:solidFill>
                <a:latin typeface="Arial" pitchFamily="34" charset="0"/>
              </a:rPr>
              <a:t>Provision of in-text citations</a:t>
            </a:r>
            <a:r>
              <a:rPr lang="en-GB" sz="2000">
                <a:solidFill>
                  <a:srgbClr val="000000"/>
                </a:solidFill>
                <a:latin typeface="Arial" pitchFamily="34" charset="0"/>
              </a:rPr>
              <a:t> </a:t>
            </a:r>
          </a:p>
          <a:p>
            <a:pPr fontAlgn="base">
              <a:spcBef>
                <a:spcPct val="0"/>
              </a:spcBef>
              <a:spcAft>
                <a:spcPct val="0"/>
              </a:spcAft>
            </a:pPr>
            <a:r>
              <a:rPr lang="en-GB" sz="2000">
                <a:solidFill>
                  <a:srgbClr val="000000"/>
                </a:solidFill>
                <a:latin typeface="Arial" pitchFamily="34" charset="0"/>
              </a:rPr>
              <a:t>(in the body of the work)</a:t>
            </a:r>
          </a:p>
        </p:txBody>
      </p:sp>
      <p:sp>
        <p:nvSpPr>
          <p:cNvPr id="289795" name="Text Box 3"/>
          <p:cNvSpPr txBox="1">
            <a:spLocks noChangeArrowheads="1"/>
          </p:cNvSpPr>
          <p:nvPr/>
        </p:nvSpPr>
        <p:spPr bwMode="auto">
          <a:xfrm>
            <a:off x="2019300" y="5029200"/>
            <a:ext cx="3657600" cy="704850"/>
          </a:xfrm>
          <a:prstGeom prst="rect">
            <a:avLst/>
          </a:prstGeom>
          <a:solidFill>
            <a:srgbClr val="9999FF"/>
          </a:solidFill>
          <a:ln w="317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sz="2000" b="1">
                <a:solidFill>
                  <a:srgbClr val="000000"/>
                </a:solidFill>
                <a:latin typeface="Arial" pitchFamily="34" charset="0"/>
              </a:rPr>
              <a:t>Provision of full citations</a:t>
            </a:r>
            <a:r>
              <a:rPr lang="en-GB" sz="2000">
                <a:solidFill>
                  <a:srgbClr val="000000"/>
                </a:solidFill>
                <a:latin typeface="Arial" pitchFamily="34" charset="0"/>
              </a:rPr>
              <a:t> (usually at the end of the work)</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288772" name="Text Box 4"/>
          <p:cNvSpPr txBox="1">
            <a:spLocks noChangeArrowheads="1"/>
          </p:cNvSpPr>
          <p:nvPr/>
        </p:nvSpPr>
        <p:spPr bwMode="auto">
          <a:xfrm>
            <a:off x="1905000" y="3276600"/>
            <a:ext cx="3886200" cy="711200"/>
          </a:xfrm>
          <a:prstGeom prst="rect">
            <a:avLst/>
          </a:prstGeom>
          <a:solidFill>
            <a:schemeClr val="accent1"/>
          </a:solidFill>
          <a:ln w="952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sz="2000" b="1">
                <a:solidFill>
                  <a:srgbClr val="000000"/>
                </a:solidFill>
                <a:latin typeface="Arial" pitchFamily="34" charset="0"/>
              </a:rPr>
              <a:t>Provision of in-text citations</a:t>
            </a:r>
            <a:r>
              <a:rPr lang="en-GB" sz="2000">
                <a:solidFill>
                  <a:srgbClr val="000000"/>
                </a:solidFill>
                <a:latin typeface="Arial" pitchFamily="34" charset="0"/>
              </a:rPr>
              <a:t> </a:t>
            </a:r>
          </a:p>
          <a:p>
            <a:pPr fontAlgn="base">
              <a:spcBef>
                <a:spcPct val="0"/>
              </a:spcBef>
              <a:spcAft>
                <a:spcPct val="0"/>
              </a:spcAft>
            </a:pPr>
            <a:r>
              <a:rPr lang="en-GB" sz="2000">
                <a:solidFill>
                  <a:srgbClr val="000000"/>
                </a:solidFill>
                <a:latin typeface="Arial" pitchFamily="34" charset="0"/>
              </a:rPr>
              <a:t>(in the body of the work)</a:t>
            </a:r>
          </a:p>
        </p:txBody>
      </p:sp>
      <p:sp>
        <p:nvSpPr>
          <p:cNvPr id="288774" name="Line 6"/>
          <p:cNvSpPr>
            <a:spLocks noChangeShapeType="1"/>
          </p:cNvSpPr>
          <p:nvPr/>
        </p:nvSpPr>
        <p:spPr bwMode="auto">
          <a:xfrm>
            <a:off x="1066800" y="3657600"/>
            <a:ext cx="8382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8777" name="Line 9"/>
          <p:cNvSpPr>
            <a:spLocks noChangeShapeType="1"/>
          </p:cNvSpPr>
          <p:nvPr/>
        </p:nvSpPr>
        <p:spPr bwMode="auto">
          <a:xfrm>
            <a:off x="3124200" y="3962400"/>
            <a:ext cx="0" cy="68580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8778" name="Line 10"/>
          <p:cNvSpPr>
            <a:spLocks noChangeShapeType="1"/>
          </p:cNvSpPr>
          <p:nvPr/>
        </p:nvSpPr>
        <p:spPr bwMode="auto">
          <a:xfrm>
            <a:off x="3124200" y="4648200"/>
            <a:ext cx="3810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8779" name="Line 11"/>
          <p:cNvSpPr>
            <a:spLocks noChangeShapeType="1"/>
          </p:cNvSpPr>
          <p:nvPr/>
        </p:nvSpPr>
        <p:spPr bwMode="auto">
          <a:xfrm>
            <a:off x="3124200" y="4191000"/>
            <a:ext cx="3048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8783" name="Text Box 15"/>
          <p:cNvSpPr txBox="1">
            <a:spLocks noChangeArrowheads="1"/>
          </p:cNvSpPr>
          <p:nvPr/>
        </p:nvSpPr>
        <p:spPr bwMode="auto">
          <a:xfrm>
            <a:off x="3352800" y="4038600"/>
            <a:ext cx="2438400" cy="369888"/>
          </a:xfrm>
          <a:prstGeom prst="rect">
            <a:avLst/>
          </a:prstGeom>
          <a:solidFill>
            <a:srgbClr val="CCFFCC"/>
          </a:solidFill>
          <a:ln w="317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a:solidFill>
                  <a:srgbClr val="000000"/>
                </a:solidFill>
                <a:latin typeface="Arial" pitchFamily="34" charset="0"/>
              </a:rPr>
              <a:t>Author-date (Harvard)</a:t>
            </a:r>
            <a:endParaRPr lang="en-GB" sz="2000">
              <a:solidFill>
                <a:srgbClr val="000000"/>
              </a:solidFill>
              <a:latin typeface="Arial" pitchFamily="34" charset="0"/>
            </a:endParaRPr>
          </a:p>
        </p:txBody>
      </p:sp>
      <p:sp>
        <p:nvSpPr>
          <p:cNvPr id="288784" name="Text Box 16"/>
          <p:cNvSpPr txBox="1">
            <a:spLocks noChangeArrowheads="1"/>
          </p:cNvSpPr>
          <p:nvPr/>
        </p:nvSpPr>
        <p:spPr bwMode="auto">
          <a:xfrm>
            <a:off x="3352800" y="4495800"/>
            <a:ext cx="2438400" cy="369888"/>
          </a:xfrm>
          <a:prstGeom prst="rect">
            <a:avLst/>
          </a:prstGeom>
          <a:solidFill>
            <a:srgbClr val="CCFFCC"/>
          </a:solidFill>
          <a:ln w="317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a:solidFill>
                  <a:srgbClr val="000000"/>
                </a:solidFill>
                <a:latin typeface="Arial" pitchFamily="34" charset="0"/>
              </a:rPr>
              <a:t>Number (Vancouver)</a:t>
            </a:r>
            <a:endParaRPr lang="en-GB" sz="2000">
              <a:solidFill>
                <a:srgbClr val="000000"/>
              </a:solidFill>
              <a:latin typeface="Arial" pitchFamily="34" charset="0"/>
            </a:endParaRPr>
          </a:p>
        </p:txBody>
      </p:sp>
      <p:sp>
        <p:nvSpPr>
          <p:cNvPr id="288791" name="Line 23"/>
          <p:cNvSpPr>
            <a:spLocks noChangeShapeType="1"/>
          </p:cNvSpPr>
          <p:nvPr/>
        </p:nvSpPr>
        <p:spPr bwMode="auto">
          <a:xfrm flipV="1">
            <a:off x="1066800" y="2971800"/>
            <a:ext cx="0" cy="68580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8775" name="Text Box 7"/>
          <p:cNvSpPr txBox="1">
            <a:spLocks noChangeArrowheads="1"/>
          </p:cNvSpPr>
          <p:nvPr/>
        </p:nvSpPr>
        <p:spPr bwMode="auto">
          <a:xfrm>
            <a:off x="304800" y="2590800"/>
            <a:ext cx="1836738" cy="466725"/>
          </a:xfrm>
          <a:prstGeom prst="rect">
            <a:avLst/>
          </a:prstGeom>
          <a:solidFill>
            <a:srgbClr val="FFFFCC"/>
          </a:solidFill>
          <a:ln w="952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sz="2400">
                <a:solidFill>
                  <a:srgbClr val="000000"/>
                </a:solidFill>
                <a:latin typeface="Arial" pitchFamily="34" charset="0"/>
              </a:rPr>
              <a:t>Referencing</a:t>
            </a:r>
          </a:p>
        </p:txBody>
      </p:sp>
      <p:sp>
        <p:nvSpPr>
          <p:cNvPr id="288792" name="Line 24"/>
          <p:cNvSpPr>
            <a:spLocks noChangeShapeType="1"/>
          </p:cNvSpPr>
          <p:nvPr/>
        </p:nvSpPr>
        <p:spPr bwMode="auto">
          <a:xfrm>
            <a:off x="7315200" y="4191000"/>
            <a:ext cx="0" cy="533400"/>
          </a:xfrm>
          <a:prstGeom prst="line">
            <a:avLst/>
          </a:prstGeom>
          <a:noFill/>
          <a:ln w="28575">
            <a:solidFill>
              <a:srgbClr val="A50021"/>
            </a:solidFill>
            <a:round/>
            <a:headEnd/>
            <a:tailEnd/>
          </a:ln>
          <a:effectLst/>
        </p:spPr>
        <p:txBody>
          <a:bodyPr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8793" name="Line 25"/>
          <p:cNvSpPr>
            <a:spLocks noChangeShapeType="1"/>
          </p:cNvSpPr>
          <p:nvPr/>
        </p:nvSpPr>
        <p:spPr bwMode="auto">
          <a:xfrm flipH="1">
            <a:off x="5791200" y="4724400"/>
            <a:ext cx="1524000" cy="0"/>
          </a:xfrm>
          <a:prstGeom prst="line">
            <a:avLst/>
          </a:prstGeom>
          <a:noFill/>
          <a:ln w="28575">
            <a:solidFill>
              <a:srgbClr val="A50021"/>
            </a:solidFill>
            <a:round/>
            <a:headEnd/>
            <a:tailEnd type="triangle" w="med" len="me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8794" name="Line 26"/>
          <p:cNvSpPr>
            <a:spLocks noChangeShapeType="1"/>
          </p:cNvSpPr>
          <p:nvPr/>
        </p:nvSpPr>
        <p:spPr bwMode="auto">
          <a:xfrm flipH="1">
            <a:off x="5791200" y="4191000"/>
            <a:ext cx="1524000" cy="0"/>
          </a:xfrm>
          <a:prstGeom prst="line">
            <a:avLst/>
          </a:prstGeom>
          <a:noFill/>
          <a:ln w="28575">
            <a:solidFill>
              <a:srgbClr val="A50021"/>
            </a:solidFill>
            <a:round/>
            <a:headEnd/>
            <a:tailEnd type="triangle" w="med" len="me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88790" name="Text Box 22"/>
          <p:cNvSpPr txBox="1">
            <a:spLocks noChangeArrowheads="1"/>
          </p:cNvSpPr>
          <p:nvPr/>
        </p:nvSpPr>
        <p:spPr bwMode="auto">
          <a:xfrm>
            <a:off x="7048500" y="4267200"/>
            <a:ext cx="1333500" cy="396875"/>
          </a:xfrm>
          <a:prstGeom prst="rect">
            <a:avLst/>
          </a:prstGeom>
          <a:solidFill>
            <a:schemeClr val="bg1"/>
          </a:solidFill>
          <a:ln w="9525">
            <a:noFill/>
            <a:miter lim="800000"/>
            <a:headEnd/>
            <a:tailEnd/>
          </a:ln>
          <a:effectLst/>
        </p:spPr>
        <p:txBody>
          <a:bodyPr lIns="90000" tIns="46800" rIns="90000" bIns="46800">
            <a:spAutoFit/>
          </a:bodyPr>
          <a:lstStyle/>
          <a:p>
            <a:pPr fontAlgn="base">
              <a:spcBef>
                <a:spcPct val="0"/>
              </a:spcBef>
              <a:spcAft>
                <a:spcPct val="0"/>
              </a:spcAft>
            </a:pPr>
            <a:r>
              <a:rPr lang="en-GB" sz="2000">
                <a:solidFill>
                  <a:srgbClr val="A50021"/>
                </a:solidFill>
                <a:latin typeface="Arial" pitchFamily="34" charset="0"/>
              </a:rPr>
              <a:t>Either/or</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232453" name="Text Box 5"/>
          <p:cNvSpPr txBox="1">
            <a:spLocks noChangeArrowheads="1"/>
          </p:cNvSpPr>
          <p:nvPr/>
        </p:nvSpPr>
        <p:spPr bwMode="auto">
          <a:xfrm>
            <a:off x="2019300" y="5029200"/>
            <a:ext cx="3657600" cy="704850"/>
          </a:xfrm>
          <a:prstGeom prst="rect">
            <a:avLst/>
          </a:prstGeom>
          <a:solidFill>
            <a:srgbClr val="9999FF"/>
          </a:solidFill>
          <a:ln w="317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sz="2000" b="1">
                <a:solidFill>
                  <a:srgbClr val="000000"/>
                </a:solidFill>
                <a:latin typeface="Arial" pitchFamily="34" charset="0"/>
              </a:rPr>
              <a:t>Provision of full citations</a:t>
            </a:r>
            <a:r>
              <a:rPr lang="en-GB" sz="2000">
                <a:solidFill>
                  <a:srgbClr val="000000"/>
                </a:solidFill>
                <a:latin typeface="Arial" pitchFamily="34" charset="0"/>
              </a:rPr>
              <a:t> (usually at the end of the work)</a:t>
            </a:r>
          </a:p>
        </p:txBody>
      </p:sp>
      <p:sp>
        <p:nvSpPr>
          <p:cNvPr id="232460" name="Line 12"/>
          <p:cNvSpPr>
            <a:spLocks noChangeShapeType="1"/>
          </p:cNvSpPr>
          <p:nvPr/>
        </p:nvSpPr>
        <p:spPr bwMode="auto">
          <a:xfrm>
            <a:off x="1066800" y="3048000"/>
            <a:ext cx="0" cy="236220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32452" name="Text Box 4"/>
          <p:cNvSpPr txBox="1">
            <a:spLocks noChangeArrowheads="1"/>
          </p:cNvSpPr>
          <p:nvPr/>
        </p:nvSpPr>
        <p:spPr bwMode="auto">
          <a:xfrm>
            <a:off x="304800" y="2590800"/>
            <a:ext cx="1836738" cy="466725"/>
          </a:xfrm>
          <a:prstGeom prst="rect">
            <a:avLst/>
          </a:prstGeom>
          <a:solidFill>
            <a:srgbClr val="FFFFCC"/>
          </a:solidFill>
          <a:ln w="952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sz="2400">
                <a:solidFill>
                  <a:srgbClr val="000000"/>
                </a:solidFill>
                <a:latin typeface="Arial" pitchFamily="34" charset="0"/>
              </a:rPr>
              <a:t>Referencing</a:t>
            </a:r>
          </a:p>
        </p:txBody>
      </p:sp>
      <p:sp>
        <p:nvSpPr>
          <p:cNvPr id="232462" name="Line 14"/>
          <p:cNvSpPr>
            <a:spLocks noChangeShapeType="1"/>
          </p:cNvSpPr>
          <p:nvPr/>
        </p:nvSpPr>
        <p:spPr bwMode="auto">
          <a:xfrm>
            <a:off x="1066800" y="5410200"/>
            <a:ext cx="9144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32467" name="Line 19"/>
          <p:cNvSpPr>
            <a:spLocks noChangeShapeType="1"/>
          </p:cNvSpPr>
          <p:nvPr/>
        </p:nvSpPr>
        <p:spPr bwMode="auto">
          <a:xfrm>
            <a:off x="3124200" y="5715000"/>
            <a:ext cx="0" cy="68580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32468" name="Line 20"/>
          <p:cNvSpPr>
            <a:spLocks noChangeShapeType="1"/>
          </p:cNvSpPr>
          <p:nvPr/>
        </p:nvSpPr>
        <p:spPr bwMode="auto">
          <a:xfrm>
            <a:off x="3124200" y="6400800"/>
            <a:ext cx="3810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32469" name="Line 21"/>
          <p:cNvSpPr>
            <a:spLocks noChangeShapeType="1"/>
          </p:cNvSpPr>
          <p:nvPr/>
        </p:nvSpPr>
        <p:spPr bwMode="auto">
          <a:xfrm>
            <a:off x="3124200" y="5943600"/>
            <a:ext cx="228600" cy="0"/>
          </a:xfrm>
          <a:prstGeom prst="line">
            <a:avLst/>
          </a:prstGeom>
          <a:noFill/>
          <a:ln w="9525">
            <a:solidFill>
              <a:schemeClr val="tx1"/>
            </a:solidFill>
            <a:round/>
            <a:headEnd/>
            <a:tailEnd/>
          </a:ln>
          <a:effectLst/>
        </p:spPr>
        <p:txBody>
          <a:bodyPr wrap="none" lIns="90000" tIns="46800" rIns="90000" bIns="46800" anchor="ctr">
            <a:spAutoFit/>
          </a:bodyPr>
          <a:lstStyle/>
          <a:p>
            <a:pPr fontAlgn="base">
              <a:spcBef>
                <a:spcPct val="0"/>
              </a:spcBef>
              <a:spcAft>
                <a:spcPct val="0"/>
              </a:spcAft>
            </a:pPr>
            <a:endParaRPr lang="en-GB" sz="2400">
              <a:solidFill>
                <a:srgbClr val="000000"/>
              </a:solidFill>
            </a:endParaRPr>
          </a:p>
        </p:txBody>
      </p:sp>
      <p:sp>
        <p:nvSpPr>
          <p:cNvPr id="232456" name="Text Box 8"/>
          <p:cNvSpPr txBox="1">
            <a:spLocks noChangeArrowheads="1"/>
          </p:cNvSpPr>
          <p:nvPr/>
        </p:nvSpPr>
        <p:spPr bwMode="auto">
          <a:xfrm>
            <a:off x="3352800" y="5791200"/>
            <a:ext cx="1752600" cy="369888"/>
          </a:xfrm>
          <a:prstGeom prst="rect">
            <a:avLst/>
          </a:prstGeom>
          <a:solidFill>
            <a:schemeClr val="hlink"/>
          </a:solidFill>
          <a:ln w="317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a:solidFill>
                  <a:srgbClr val="000000"/>
                </a:solidFill>
                <a:latin typeface="Arial" pitchFamily="34" charset="0"/>
              </a:rPr>
              <a:t>Reference lists</a:t>
            </a:r>
            <a:endParaRPr lang="en-GB" sz="2000">
              <a:solidFill>
                <a:srgbClr val="000000"/>
              </a:solidFill>
              <a:latin typeface="Arial" pitchFamily="34" charset="0"/>
            </a:endParaRPr>
          </a:p>
        </p:txBody>
      </p:sp>
      <p:sp>
        <p:nvSpPr>
          <p:cNvPr id="232459" name="Text Box 11"/>
          <p:cNvSpPr txBox="1">
            <a:spLocks noChangeArrowheads="1"/>
          </p:cNvSpPr>
          <p:nvPr/>
        </p:nvSpPr>
        <p:spPr bwMode="auto">
          <a:xfrm>
            <a:off x="3352800" y="6248400"/>
            <a:ext cx="1752600" cy="369888"/>
          </a:xfrm>
          <a:prstGeom prst="rect">
            <a:avLst/>
          </a:prstGeom>
          <a:solidFill>
            <a:schemeClr val="hlink"/>
          </a:solidFill>
          <a:ln w="3175">
            <a:solidFill>
              <a:schemeClr val="tx1"/>
            </a:solidFill>
            <a:miter lim="800000"/>
            <a:headEnd/>
            <a:tailEnd/>
          </a:ln>
          <a:effectLst/>
        </p:spPr>
        <p:txBody>
          <a:bodyPr lIns="90000" tIns="46800" rIns="90000" bIns="46800">
            <a:spAutoFit/>
          </a:bodyPr>
          <a:lstStyle/>
          <a:p>
            <a:pPr fontAlgn="base">
              <a:spcBef>
                <a:spcPct val="0"/>
              </a:spcBef>
              <a:spcAft>
                <a:spcPct val="0"/>
              </a:spcAft>
            </a:pPr>
            <a:r>
              <a:rPr lang="en-GB">
                <a:solidFill>
                  <a:srgbClr val="000000"/>
                </a:solidFill>
                <a:latin typeface="Arial" pitchFamily="34" charset="0"/>
              </a:rPr>
              <a:t>Bibliographies</a:t>
            </a:r>
            <a:endParaRPr lang="en-GB" sz="2000">
              <a:solidFill>
                <a:srgbClr val="000000"/>
              </a:solidFill>
              <a:latin typeface="Arial" pitchFamily="34" charset="0"/>
            </a:endParaRPr>
          </a:p>
        </p:txBody>
      </p:sp>
      <p:sp>
        <p:nvSpPr>
          <p:cNvPr id="232476" name="Text Box 28"/>
          <p:cNvSpPr txBox="1">
            <a:spLocks noChangeArrowheads="1"/>
          </p:cNvSpPr>
          <p:nvPr/>
        </p:nvSpPr>
        <p:spPr bwMode="auto">
          <a:xfrm>
            <a:off x="2514600" y="2590800"/>
            <a:ext cx="6629400" cy="2225675"/>
          </a:xfrm>
          <a:prstGeom prst="rect">
            <a:avLst/>
          </a:prstGeom>
          <a:solidFill>
            <a:schemeClr val="bg1"/>
          </a:solidFill>
          <a:ln w="9525">
            <a:noFill/>
            <a:miter lim="800000"/>
            <a:headEnd/>
            <a:tailEnd/>
          </a:ln>
          <a:effectLst/>
        </p:spPr>
        <p:txBody>
          <a:bodyPr lIns="90000" tIns="46800" rIns="90000" bIns="46800">
            <a:spAutoFit/>
          </a:bodyPr>
          <a:lstStyle/>
          <a:p>
            <a:pPr fontAlgn="base">
              <a:spcBef>
                <a:spcPct val="0"/>
              </a:spcBef>
              <a:spcAft>
                <a:spcPct val="0"/>
              </a:spcAft>
            </a:pPr>
            <a:r>
              <a:rPr lang="en-GB" sz="2000">
                <a:solidFill>
                  <a:srgbClr val="A50021"/>
                </a:solidFill>
                <a:latin typeface="Arial" pitchFamily="34" charset="0"/>
              </a:rPr>
              <a:t>Sometimes you are required to provide </a:t>
            </a:r>
          </a:p>
          <a:p>
            <a:pPr fontAlgn="base">
              <a:spcBef>
                <a:spcPct val="0"/>
              </a:spcBef>
              <a:spcAft>
                <a:spcPct val="0"/>
              </a:spcAft>
            </a:pPr>
            <a:r>
              <a:rPr lang="en-GB" sz="2000">
                <a:solidFill>
                  <a:srgbClr val="A50021"/>
                </a:solidFill>
                <a:latin typeface="Arial" pitchFamily="34" charset="0"/>
              </a:rPr>
              <a:t>	- a reference list</a:t>
            </a:r>
          </a:p>
          <a:p>
            <a:pPr fontAlgn="base">
              <a:spcBef>
                <a:spcPct val="0"/>
              </a:spcBef>
              <a:spcAft>
                <a:spcPct val="0"/>
              </a:spcAft>
            </a:pPr>
            <a:r>
              <a:rPr lang="en-GB" sz="2000">
                <a:solidFill>
                  <a:srgbClr val="A50021"/>
                </a:solidFill>
                <a:latin typeface="Arial" pitchFamily="34" charset="0"/>
              </a:rPr>
              <a:t>	- a bibliography</a:t>
            </a:r>
          </a:p>
          <a:p>
            <a:pPr fontAlgn="base">
              <a:spcBef>
                <a:spcPct val="0"/>
              </a:spcBef>
              <a:spcAft>
                <a:spcPct val="0"/>
              </a:spcAft>
            </a:pPr>
            <a:r>
              <a:rPr lang="en-GB" sz="2000">
                <a:solidFill>
                  <a:srgbClr val="A50021"/>
                </a:solidFill>
                <a:latin typeface="Arial" pitchFamily="34" charset="0"/>
              </a:rPr>
              <a:t>	- both a reference list </a:t>
            </a:r>
            <a:r>
              <a:rPr lang="en-GB" sz="2000" i="1">
                <a:solidFill>
                  <a:srgbClr val="A50021"/>
                </a:solidFill>
                <a:latin typeface="Arial" pitchFamily="34" charset="0"/>
              </a:rPr>
              <a:t>and </a:t>
            </a:r>
            <a:r>
              <a:rPr lang="en-GB" sz="2000">
                <a:solidFill>
                  <a:srgbClr val="A50021"/>
                </a:solidFill>
                <a:latin typeface="Arial" pitchFamily="34" charset="0"/>
              </a:rPr>
              <a:t>a bibliography</a:t>
            </a:r>
          </a:p>
          <a:p>
            <a:pPr fontAlgn="base">
              <a:spcBef>
                <a:spcPct val="0"/>
              </a:spcBef>
              <a:spcAft>
                <a:spcPct val="0"/>
              </a:spcAft>
            </a:pPr>
            <a:endParaRPr lang="en-GB" sz="2000">
              <a:solidFill>
                <a:srgbClr val="A50021"/>
              </a:solidFill>
              <a:latin typeface="Arial" pitchFamily="34" charset="0"/>
            </a:endParaRPr>
          </a:p>
          <a:p>
            <a:pPr fontAlgn="base">
              <a:spcBef>
                <a:spcPct val="0"/>
              </a:spcBef>
              <a:spcAft>
                <a:spcPct val="0"/>
              </a:spcAft>
            </a:pPr>
            <a:r>
              <a:rPr lang="en-GB" sz="2000">
                <a:solidFill>
                  <a:srgbClr val="A50021"/>
                </a:solidFill>
                <a:latin typeface="Arial" pitchFamily="34" charset="0"/>
              </a:rPr>
              <a:t>Many standards exist, e.g. APA, British Standard, journal specific formats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bwMode="auto">
          <a:xfrm>
            <a:off x="0" y="500042"/>
            <a:ext cx="8663247" cy="1140954"/>
          </a:xfrm>
          <a:noFill/>
          <a:ln>
            <a:miter lim="800000"/>
            <a:headEnd/>
            <a:tailEnd/>
          </a:ln>
        </p:spPr>
        <p:txBody>
          <a:bodyPr vert="horz" wrap="none" lIns="90000" tIns="46800" rIns="90000" bIns="46800" numCol="1" anchor="ctr" anchorCtr="0" compatLnSpc="1">
            <a:prstTxWarp prst="textNoShape">
              <a:avLst/>
            </a:prstTxWarp>
            <a:spAutoFit/>
          </a:bodyPr>
          <a:lstStyle/>
          <a:p>
            <a:r>
              <a:rPr lang="en-GB" sz="2400" b="1" dirty="0">
                <a:solidFill>
                  <a:srgbClr val="A50021"/>
                </a:solidFill>
              </a:rPr>
              <a:t>In-text citations – author-date (Harvard) system</a:t>
            </a:r>
            <a:br>
              <a:rPr lang="en-GB" b="1" dirty="0">
                <a:solidFill>
                  <a:srgbClr val="A50021"/>
                </a:solidFill>
              </a:rPr>
            </a:br>
            <a:endParaRPr lang="en-US" dirty="0"/>
          </a:p>
        </p:txBody>
      </p:sp>
      <p:sp>
        <p:nvSpPr>
          <p:cNvPr id="287747" name="Rectangle 3"/>
          <p:cNvSpPr>
            <a:spLocks noGrp="1" noChangeArrowheads="1"/>
          </p:cNvSpPr>
          <p:nvPr>
            <p:ph type="body" idx="1"/>
          </p:nvPr>
        </p:nvSpPr>
        <p:spPr>
          <a:xfrm>
            <a:off x="500034" y="1928802"/>
            <a:ext cx="8110537" cy="4191000"/>
          </a:xfrm>
        </p:spPr>
        <p:txBody>
          <a:bodyPr/>
          <a:lstStyle/>
          <a:p>
            <a:pPr>
              <a:buNone/>
            </a:pPr>
            <a:endParaRPr lang="en-GB" dirty="0"/>
          </a:p>
          <a:p>
            <a:r>
              <a:rPr lang="en-GB" sz="2400" dirty="0"/>
              <a:t>You should provide a reference in the text of your work whenever you use the work of someone else.</a:t>
            </a:r>
          </a:p>
          <a:p>
            <a:r>
              <a:rPr lang="en-GB" sz="2400" dirty="0"/>
              <a:t>At a minimum you give the author name and the date of the publication.</a:t>
            </a:r>
          </a:p>
          <a:p>
            <a:r>
              <a:rPr lang="en-GB" sz="2400" dirty="0"/>
              <a:t>If you paraphrase or quote that person’s work you also need to give the page number of the work (or paragraph number for material from a web page).</a:t>
            </a:r>
          </a:p>
          <a:p>
            <a:r>
              <a:rPr lang="en-GB" sz="2400" dirty="0"/>
              <a:t>The citation in the text is a </a:t>
            </a:r>
            <a:r>
              <a:rPr lang="en-GB" sz="2400" i="1" dirty="0"/>
              <a:t>pointer</a:t>
            </a:r>
            <a:r>
              <a:rPr lang="en-GB" sz="2400" dirty="0"/>
              <a:t> to the list(s) at the end of your 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299011"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pp. 2-3)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(Huang, Newell, &amp; Galliers, 2002). Similarly knowledge sharing as "exchange" is described in the context of studies of collaborative software development (e.g., Lerner, 2001; Scott &amp; Kaindl, 2000, p. 119); economic self-interest in electronic discussion groups (Gray &amp; Meister, 2001);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299012"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303107"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pp. 2-3)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A50021"/>
                </a:solidFill>
                <a:latin typeface="Arial" pitchFamily="34" charset="0"/>
              </a:rPr>
              <a:t>Proceedings of the Third European Conference on Organizational Knowledge, Learning and Capabilities</a:t>
            </a:r>
            <a:r>
              <a:rPr lang="en-GB" sz="1400">
                <a:solidFill>
                  <a:srgbClr val="A50021"/>
                </a:solidFill>
                <a:latin typeface="Arial" pitchFamily="34" charset="0"/>
              </a:rPr>
              <a:t>, 2002</a:t>
            </a:r>
            <a:r>
              <a:rPr lang="en-GB" sz="1400">
                <a:solidFill>
                  <a:srgbClr val="000000"/>
                </a:solidFill>
                <a:latin typeface="Arial" pitchFamily="34" charset="0"/>
              </a:rPr>
              <a:t>), for example work presented on inter-organizational communities of practice (Huang, Newell, &amp; Galliers, 2002). Similarly knowledge sharing as "exchange" is described in the context of studies of collaborative software development (e.g., Lerner, 2001; Scott &amp; Kaindl, 2000, p. 119); economic self-interest in electronic discussion groups (</a:t>
            </a:r>
            <a:r>
              <a:rPr lang="en-GB" sz="1400">
                <a:solidFill>
                  <a:srgbClr val="A50021"/>
                </a:solidFill>
                <a:latin typeface="Arial" pitchFamily="34" charset="0"/>
              </a:rPr>
              <a:t>Gray &amp; Meister, 2001</a:t>
            </a:r>
            <a:r>
              <a:rPr lang="en-GB" sz="1400">
                <a:solidFill>
                  <a:srgbClr val="000000"/>
                </a:solidFill>
                <a:latin typeface="Arial" pitchFamily="34" charset="0"/>
              </a:rPr>
              <a:t>);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303108"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303109" name="Text Box 5"/>
          <p:cNvSpPr txBox="1">
            <a:spLocks noChangeArrowheads="1"/>
          </p:cNvSpPr>
          <p:nvPr/>
        </p:nvSpPr>
        <p:spPr bwMode="auto">
          <a:xfrm>
            <a:off x="3732213" y="1792288"/>
            <a:ext cx="40195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In-text references are citation pointers</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301059"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A50021"/>
                </a:solidFill>
                <a:latin typeface="Arial" pitchFamily="34" charset="0"/>
              </a:rPr>
              <a:t>Huberman and Hogg</a:t>
            </a:r>
            <a:r>
              <a:rPr lang="en-GB" sz="1400">
                <a:solidFill>
                  <a:srgbClr val="000000"/>
                </a:solidFill>
                <a:latin typeface="Arial" pitchFamily="34" charset="0"/>
              </a:rPr>
              <a:t> (1994, pp. 2-3)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(Huang, Newell, &amp; Galliers, 2002). Similarly knowledge sharing as "exchange" is described in the context of studies of collaborative software development (e.g., Lerner, 2001; Scott &amp; Kaindl, 2000, p. 119); economic self-interest in electronic discussion groups (Gray &amp; Meister, 2001);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301060"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301061" name="Text Box 5"/>
          <p:cNvSpPr txBox="1">
            <a:spLocks noChangeArrowheads="1"/>
          </p:cNvSpPr>
          <p:nvPr/>
        </p:nvSpPr>
        <p:spPr bwMode="auto">
          <a:xfrm>
            <a:off x="3427413" y="1792288"/>
            <a:ext cx="46291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Take care with positioning of citation pointer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17525" y="220663"/>
            <a:ext cx="8596313" cy="1403350"/>
          </a:xfrm>
        </p:spPr>
        <p:txBody>
          <a:bodyPr/>
          <a:lstStyle/>
          <a:p>
            <a:r>
              <a:rPr lang="en-GB"/>
              <a:t>Why are we asking you to do a project?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302083"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pp. 2-3)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a:t>
            </a:r>
            <a:r>
              <a:rPr lang="en-GB" sz="1400">
                <a:solidFill>
                  <a:srgbClr val="A50021"/>
                </a:solidFill>
                <a:latin typeface="Arial" pitchFamily="34" charset="0"/>
              </a:rPr>
              <a:t>(Huang, Newell, &amp; Galliers, 2002).</a:t>
            </a:r>
            <a:r>
              <a:rPr lang="en-GB" sz="1400">
                <a:solidFill>
                  <a:srgbClr val="000000"/>
                </a:solidFill>
                <a:latin typeface="Arial" pitchFamily="34" charset="0"/>
              </a:rPr>
              <a:t> Similarly knowledge sharing as "exchange" is described in the context of studies of collaborative software development </a:t>
            </a:r>
            <a:r>
              <a:rPr lang="en-GB" sz="1400">
                <a:solidFill>
                  <a:srgbClr val="A50021"/>
                </a:solidFill>
                <a:latin typeface="Arial" pitchFamily="34" charset="0"/>
              </a:rPr>
              <a:t>(e.g., Lerner, 2001; Scott &amp; Kaindl, 2000, p. 119);</a:t>
            </a:r>
            <a:r>
              <a:rPr lang="en-GB" sz="1400">
                <a:solidFill>
                  <a:srgbClr val="000000"/>
                </a:solidFill>
                <a:latin typeface="Arial" pitchFamily="34" charset="0"/>
              </a:rPr>
              <a:t> economic self-interest in electronic discussion groups (Gray &amp; Meister, 2001); intranets as tools for knowledge transfer </a:t>
            </a:r>
            <a:r>
              <a:rPr lang="en-GB" sz="1400">
                <a:solidFill>
                  <a:srgbClr val="A50021"/>
                </a:solidFill>
                <a:latin typeface="Arial" pitchFamily="34" charset="0"/>
              </a:rPr>
              <a:t>(e.g., Hendriks, 1999; Newell, Scarbrough, &amp; Swan 2001);</a:t>
            </a:r>
            <a:r>
              <a:rPr lang="en-GB" sz="1400">
                <a:solidFill>
                  <a:srgbClr val="000000"/>
                </a:solidFill>
                <a:latin typeface="Arial" pitchFamily="34" charset="0"/>
              </a:rPr>
              <a:t> the creation of models of knowledge transactions in computer-mediated networks of practice from a social capital perspective </a:t>
            </a:r>
            <a:r>
              <a:rPr lang="en-GB" sz="1400">
                <a:solidFill>
                  <a:srgbClr val="A50021"/>
                </a:solidFill>
                <a:latin typeface="Arial" pitchFamily="34" charset="0"/>
              </a:rPr>
              <a:t>(Faraj &amp; Wasko, 2001);</a:t>
            </a:r>
            <a:r>
              <a:rPr lang="en-GB" sz="1400">
                <a:solidFill>
                  <a:srgbClr val="000000"/>
                </a:solidFill>
                <a:latin typeface="Arial" pitchFamily="34" charset="0"/>
              </a:rPr>
              <a:t> and the development of a knowledge sharing typology based on empirical research with management consultancy firms in Denmark </a:t>
            </a:r>
            <a:r>
              <a:rPr lang="en-GB" sz="1400">
                <a:solidFill>
                  <a:srgbClr val="A50021"/>
                </a:solidFill>
                <a:latin typeface="Arial" pitchFamily="34" charset="0"/>
              </a:rPr>
              <a:t>(Jacoby Petersen &amp; Poulfelt, 2002).</a:t>
            </a:r>
            <a:endParaRPr lang="en-GB" sz="1600">
              <a:solidFill>
                <a:srgbClr val="A50021"/>
              </a:solidFill>
            </a:endParaRPr>
          </a:p>
        </p:txBody>
      </p:sp>
      <p:sp>
        <p:nvSpPr>
          <p:cNvPr id="302084"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302085" name="Text Box 5"/>
          <p:cNvSpPr txBox="1">
            <a:spLocks noChangeArrowheads="1"/>
          </p:cNvSpPr>
          <p:nvPr/>
        </p:nvSpPr>
        <p:spPr bwMode="auto">
          <a:xfrm>
            <a:off x="3427413" y="1792288"/>
            <a:ext cx="46291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Take care with positioning of citation pointer</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235524" name="Rectangle 4"/>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pp. 2-3) present a </a:t>
            </a:r>
            <a:r>
              <a:rPr lang="en-GB" sz="1400">
                <a:solidFill>
                  <a:srgbClr val="A50021"/>
                </a:solidFill>
                <a:latin typeface="Arial" pitchFamily="34" charset="0"/>
              </a:rPr>
              <a:t>"detailed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a:t>
            </a:r>
            <a:r>
              <a:rPr lang="en-GB" sz="1400">
                <a:solidFill>
                  <a:srgbClr val="000000"/>
                </a:solidFill>
                <a:latin typeface="Arial" pitchFamily="34" charset="0"/>
              </a:rPr>
              <a:t>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(Huang, Newell, &amp; Galliers, 2002). Similarly knowledge sharing as "exchange" is described in the context of studies of collaborative software development (e.g., Lerner, 2001; Scott &amp; Kaindl, 2000, p. 119); economic self-interest in electronic discussion groups (Gray &amp; Meister, 2001);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235525" name="Text Box 5"/>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235528" name="Text Box 8"/>
          <p:cNvSpPr txBox="1">
            <a:spLocks noChangeArrowheads="1"/>
          </p:cNvSpPr>
          <p:nvPr/>
        </p:nvSpPr>
        <p:spPr bwMode="auto">
          <a:xfrm>
            <a:off x="3211513" y="1792288"/>
            <a:ext cx="50609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Consider the value of quoting over paraphrasing</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300035"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pp. 2-3)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(Huang, Newell, &amp; Galliers, 2002). Similarly knowledge sharing as "exchange" is described in the context of studies of collaborative software development (e.g., </a:t>
            </a:r>
            <a:r>
              <a:rPr lang="en-GB" sz="1400">
                <a:solidFill>
                  <a:srgbClr val="A50021"/>
                </a:solidFill>
                <a:latin typeface="Arial" pitchFamily="34" charset="0"/>
              </a:rPr>
              <a:t>Lerner, 2001; Scott &amp; Kaindl, 2000, p. 119</a:t>
            </a:r>
            <a:r>
              <a:rPr lang="en-GB" sz="1400">
                <a:solidFill>
                  <a:srgbClr val="000000"/>
                </a:solidFill>
                <a:latin typeface="Arial" pitchFamily="34" charset="0"/>
              </a:rPr>
              <a:t>); economic self-interest in electronic discussion groups (Gray &amp; Meister, 2001);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300036"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300037" name="Text Box 5"/>
          <p:cNvSpPr txBox="1">
            <a:spLocks noChangeArrowheads="1"/>
          </p:cNvSpPr>
          <p:nvPr/>
        </p:nvSpPr>
        <p:spPr bwMode="auto">
          <a:xfrm>
            <a:off x="2627313" y="1792288"/>
            <a:ext cx="62293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Provision of page numbers (or non-provision) is meaningful</a:t>
            </a:r>
            <a:r>
              <a:rPr lang="en-GB">
                <a:solidFill>
                  <a:srgbClr val="000000"/>
                </a:solidFill>
                <a:latin typeface="Arial" pitchFamily="34" charset="0"/>
              </a:rPr>
              <a:t>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bwMode="auto">
          <a:xfrm>
            <a:off x="2611438" y="800100"/>
            <a:ext cx="3922712" cy="762000"/>
          </a:xfrm>
          <a:noFill/>
          <a:ln>
            <a:miter lim="800000"/>
            <a:headEnd/>
            <a:tailEnd/>
          </a:ln>
        </p:spPr>
        <p:txBody>
          <a:bodyPr vert="horz" wrap="none" lIns="90000" tIns="46800" rIns="90000" bIns="46800" numCol="1" anchor="ctr" anchorCtr="0" compatLnSpc="1">
            <a:prstTxWarp prst="textNoShape">
              <a:avLst/>
            </a:prstTxWarp>
            <a:spAutoFit/>
          </a:bodyPr>
          <a:lstStyle/>
          <a:p>
            <a:endParaRPr lang="en-US"/>
          </a:p>
        </p:txBody>
      </p:sp>
      <p:sp>
        <p:nvSpPr>
          <p:cNvPr id="297987" name="Rectangle 3"/>
          <p:cNvSpPr>
            <a:spLocks noChangeArrowheads="1"/>
          </p:cNvSpPr>
          <p:nvPr/>
        </p:nvSpPr>
        <p:spPr bwMode="auto">
          <a:xfrm>
            <a:off x="685800" y="2667000"/>
            <a:ext cx="7772400" cy="3070225"/>
          </a:xfrm>
          <a:prstGeom prst="rect">
            <a:avLst/>
          </a:prstGeom>
          <a:noFill/>
          <a:ln w="9525">
            <a:noFill/>
            <a:miter lim="800000"/>
            <a:headEnd/>
            <a:tailEnd/>
          </a:ln>
          <a:effectLst/>
        </p:spPr>
        <p:txBody>
          <a:bodyPr lIns="90000" tIns="46800" rIns="90000" bIns="46800" anchor="ctr">
            <a:spAutoFit/>
          </a:bodyPr>
          <a:lstStyle/>
          <a:p>
            <a:pPr fontAlgn="base">
              <a:spcBef>
                <a:spcPct val="0"/>
              </a:spcBef>
              <a:spcAft>
                <a:spcPct val="0"/>
              </a:spcAft>
            </a:pPr>
            <a:r>
              <a:rPr lang="en-GB" sz="1400">
                <a:solidFill>
                  <a:srgbClr val="000000"/>
                </a:solidFill>
                <a:latin typeface="Arial" pitchFamily="34" charset="0"/>
              </a:rPr>
              <a:t>Huberman and Hogg (1994, </a:t>
            </a:r>
            <a:r>
              <a:rPr lang="en-GB" sz="1400">
                <a:solidFill>
                  <a:srgbClr val="A50021"/>
                </a:solidFill>
                <a:latin typeface="Arial" pitchFamily="34" charset="0"/>
              </a:rPr>
              <a:t>pp. 2-3</a:t>
            </a:r>
            <a:r>
              <a:rPr lang="en-GB" sz="1400">
                <a:solidFill>
                  <a:srgbClr val="000000"/>
                </a:solidFill>
                <a:latin typeface="Arial" pitchFamily="34" charset="0"/>
              </a:rPr>
              <a:t>) present a "detailed model of collaborative performance enhancement and examine its dynamical consequences for the community as a whole" with direct reference to informal networks supported by incentive schemes as facilitators of learning and problem solving "enhanced by exchanging information". This approach is also illustrated in several papers presented at a recent conference (</a:t>
            </a:r>
            <a:r>
              <a:rPr lang="en-GB" sz="1400" i="1">
                <a:solidFill>
                  <a:srgbClr val="000000"/>
                </a:solidFill>
                <a:latin typeface="Arial" pitchFamily="34" charset="0"/>
              </a:rPr>
              <a:t>Proceedings of the Third European Conference on Organizational Knowledge, Learning and Capabilities</a:t>
            </a:r>
            <a:r>
              <a:rPr lang="en-GB" sz="1400">
                <a:solidFill>
                  <a:srgbClr val="000000"/>
                </a:solidFill>
                <a:latin typeface="Arial" pitchFamily="34" charset="0"/>
              </a:rPr>
              <a:t>, 2002), for example work presented on inter-organizational communities of practice (Huang, Newell, &amp; Galliers, 2002). Similarly knowledge sharing as "exchange" is described in the context of studies of collaborative software development (e.g., Lerner, 2001; Scott &amp; Kaindl, 2000, p. 119); economic self-interest in electronic discussion groups (Gray &amp; Meister, 2001); intranets as tools for knowledge transfer (e.g., Hendriks, 1999; Newell, Scarbrough, &amp; Swan 2001); the creation of models of knowledge transactions in computer-mediated networks of practice from a social capital perspective (Faraj &amp; Wasko, 2001); and the development of a knowledge sharing typology based on empirical research with management consultancy firms in Denmark (Jacoby Petersen &amp; Poulfelt, 2002).</a:t>
            </a:r>
            <a:endParaRPr lang="en-GB" sz="1600">
              <a:solidFill>
                <a:srgbClr val="000000"/>
              </a:solidFill>
            </a:endParaRPr>
          </a:p>
        </p:txBody>
      </p:sp>
      <p:sp>
        <p:nvSpPr>
          <p:cNvPr id="297988" name="Text Box 4"/>
          <p:cNvSpPr txBox="1">
            <a:spLocks noChangeArrowheads="1"/>
          </p:cNvSpPr>
          <p:nvPr/>
        </p:nvSpPr>
        <p:spPr bwMode="auto">
          <a:xfrm>
            <a:off x="685800" y="2209800"/>
            <a:ext cx="4603750" cy="457200"/>
          </a:xfrm>
          <a:prstGeom prst="rect">
            <a:avLst/>
          </a:prstGeom>
          <a:noFill/>
          <a:ln w="9525">
            <a:noFill/>
            <a:miter lim="800000"/>
            <a:headEnd/>
            <a:tailEnd/>
          </a:ln>
          <a:effectLst/>
        </p:spPr>
        <p:txBody>
          <a:bodyPr wrap="none" lIns="90000" tIns="46800" rIns="90000" bIns="46800" anchor="ctr">
            <a:spAutoFit/>
          </a:bodyPr>
          <a:lstStyle/>
          <a:p>
            <a:pPr fontAlgn="base">
              <a:spcBef>
                <a:spcPct val="0"/>
              </a:spcBef>
              <a:spcAft>
                <a:spcPct val="0"/>
              </a:spcAft>
            </a:pPr>
            <a:r>
              <a:rPr lang="en-GB" sz="2400" b="1">
                <a:solidFill>
                  <a:srgbClr val="A50021"/>
                </a:solidFill>
                <a:latin typeface="Arial" pitchFamily="34" charset="0"/>
              </a:rPr>
              <a:t>Examples of in-text references</a:t>
            </a:r>
            <a:endParaRPr lang="en-GB" sz="2400">
              <a:solidFill>
                <a:srgbClr val="000000"/>
              </a:solidFill>
            </a:endParaRPr>
          </a:p>
        </p:txBody>
      </p:sp>
      <p:sp>
        <p:nvSpPr>
          <p:cNvPr id="297990" name="Text Box 6"/>
          <p:cNvSpPr txBox="1">
            <a:spLocks noChangeArrowheads="1"/>
          </p:cNvSpPr>
          <p:nvPr/>
        </p:nvSpPr>
        <p:spPr bwMode="auto">
          <a:xfrm>
            <a:off x="4094163" y="1792288"/>
            <a:ext cx="3295650" cy="369887"/>
          </a:xfrm>
          <a:prstGeom prst="rect">
            <a:avLst/>
          </a:prstGeom>
          <a:noFill/>
          <a:ln w="3175">
            <a:solidFill>
              <a:schemeClr val="tx1"/>
            </a:solidFill>
            <a:miter lim="800000"/>
            <a:headEnd/>
            <a:tailEnd/>
          </a:ln>
          <a:effectLst/>
        </p:spPr>
        <p:txBody>
          <a:bodyPr wrap="none" lIns="90000" tIns="46800" rIns="90000" bIns="46800">
            <a:spAutoFit/>
          </a:bodyPr>
          <a:lstStyle/>
          <a:p>
            <a:pPr fontAlgn="base">
              <a:spcBef>
                <a:spcPct val="0"/>
              </a:spcBef>
              <a:spcAft>
                <a:spcPct val="0"/>
              </a:spcAft>
            </a:pPr>
            <a:r>
              <a:rPr lang="en-GB">
                <a:solidFill>
                  <a:srgbClr val="6600CC"/>
                </a:solidFill>
                <a:latin typeface="Arial" pitchFamily="34" charset="0"/>
              </a:rPr>
              <a:t>Use appropriate abbreviations</a:t>
            </a:r>
            <a:r>
              <a:rPr lang="en-GB">
                <a:solidFill>
                  <a:srgbClr val="000000"/>
                </a:solidFill>
                <a:latin typeface="Arial" pitchFamily="34" charset="0"/>
              </a:rPr>
              <a:t>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hlinkClick r:id="rId2"/>
              </a:rPr>
              <a:t>worldcat</a:t>
            </a: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GB" sz="3800"/>
              <a:t>Time Management: Control of your Environment</a:t>
            </a:r>
          </a:p>
        </p:txBody>
      </p:sp>
      <p:sp>
        <p:nvSpPr>
          <p:cNvPr id="18435" name="Rectangle 3"/>
          <p:cNvSpPr>
            <a:spLocks noGrp="1" noChangeArrowheads="1"/>
          </p:cNvSpPr>
          <p:nvPr>
            <p:ph type="body" idx="1"/>
          </p:nvPr>
        </p:nvSpPr>
        <p:spPr/>
        <p:txBody>
          <a:bodyPr/>
          <a:lstStyle/>
          <a:p>
            <a:pPr eaLnBrk="1" hangingPunct="1">
              <a:lnSpc>
                <a:spcPct val="90000"/>
              </a:lnSpc>
            </a:pPr>
            <a:r>
              <a:rPr lang="en-GB" sz="2100"/>
              <a:t>Set aside a place for study and only study</a:t>
            </a:r>
          </a:p>
          <a:p>
            <a:pPr eaLnBrk="1" hangingPunct="1">
              <a:lnSpc>
                <a:spcPct val="90000"/>
              </a:lnSpc>
            </a:pPr>
            <a:r>
              <a:rPr lang="en-GB" sz="2100"/>
              <a:t>Before you begin a piece of work, write down the time you expect to finish and what you expect to have done</a:t>
            </a:r>
          </a:p>
          <a:p>
            <a:pPr eaLnBrk="1" hangingPunct="1">
              <a:lnSpc>
                <a:spcPct val="90000"/>
              </a:lnSpc>
            </a:pPr>
            <a:r>
              <a:rPr lang="en-GB" sz="2100"/>
              <a:t>Strengthen your ability to study by using a social symbol</a:t>
            </a:r>
          </a:p>
          <a:p>
            <a:pPr eaLnBrk="1" hangingPunct="1">
              <a:lnSpc>
                <a:spcPct val="90000"/>
              </a:lnSpc>
            </a:pPr>
            <a:r>
              <a:rPr lang="en-GB" sz="2100"/>
              <a:t>If your mind wanders, stop and remove yourself</a:t>
            </a:r>
          </a:p>
          <a:p>
            <a:pPr eaLnBrk="1" hangingPunct="1">
              <a:lnSpc>
                <a:spcPct val="90000"/>
              </a:lnSpc>
            </a:pPr>
            <a:r>
              <a:rPr lang="en-GB" sz="2100"/>
              <a:t>Set aside certain times for study. Certain behaviour can become habitual.</a:t>
            </a:r>
          </a:p>
          <a:p>
            <a:pPr eaLnBrk="1" hangingPunct="1">
              <a:lnSpc>
                <a:spcPct val="90000"/>
              </a:lnSpc>
            </a:pPr>
            <a:r>
              <a:rPr lang="en-GB" sz="2100"/>
              <a:t>Don’t start unfinished business just before the time to start studying</a:t>
            </a:r>
          </a:p>
          <a:p>
            <a:pPr eaLnBrk="1" hangingPunct="1">
              <a:lnSpc>
                <a:spcPct val="90000"/>
              </a:lnSpc>
            </a:pPr>
            <a:r>
              <a:rPr lang="en-GB" sz="2100"/>
              <a:t>Set small, short-range sub goals</a:t>
            </a:r>
          </a:p>
          <a:p>
            <a:pPr eaLnBrk="1" hangingPunct="1">
              <a:lnSpc>
                <a:spcPct val="90000"/>
              </a:lnSpc>
            </a:pPr>
            <a:r>
              <a:rPr lang="en-GB" sz="2100"/>
              <a:t>Keep a reminder pad</a:t>
            </a:r>
          </a:p>
          <a:p>
            <a:pPr eaLnBrk="1" hangingPunct="1">
              <a:lnSpc>
                <a:spcPct val="90000"/>
              </a:lnSpc>
            </a:pPr>
            <a:r>
              <a:rPr lang="en-GB" sz="2100"/>
              <a:t>Relax before you study and schedule breaks.</a:t>
            </a:r>
          </a:p>
          <a:p>
            <a:pPr eaLnBrk="1" hangingPunct="1">
              <a:lnSpc>
                <a:spcPct val="90000"/>
              </a:lnSpc>
            </a:pPr>
            <a:endParaRPr lang="en-GB"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20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fade">
                                      <p:cBhvr>
                                        <p:cTn id="12" dur="2000"/>
                                        <p:tgtEl>
                                          <p:spTgt spid="18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fade">
                                      <p:cBhvr>
                                        <p:cTn id="17" dur="2000"/>
                                        <p:tgtEl>
                                          <p:spTgt spid="18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2" end="2"/>
                                            </p:txEl>
                                          </p:spTgt>
                                        </p:tgtEl>
                                        <p:attrNameLst>
                                          <p:attrName>style.visibility</p:attrName>
                                        </p:attrNameLst>
                                      </p:cBhvr>
                                      <p:to>
                                        <p:strVal val="visible"/>
                                      </p:to>
                                    </p:set>
                                    <p:animEffect transition="in" filter="fade">
                                      <p:cBhvr>
                                        <p:cTn id="22" dur="2000"/>
                                        <p:tgtEl>
                                          <p:spTgt spid="18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5">
                                            <p:txEl>
                                              <p:pRg st="3" end="3"/>
                                            </p:txEl>
                                          </p:spTgt>
                                        </p:tgtEl>
                                        <p:attrNameLst>
                                          <p:attrName>style.visibility</p:attrName>
                                        </p:attrNameLst>
                                      </p:cBhvr>
                                      <p:to>
                                        <p:strVal val="visible"/>
                                      </p:to>
                                    </p:set>
                                    <p:animEffect transition="in" filter="fade">
                                      <p:cBhvr>
                                        <p:cTn id="27" dur="2000"/>
                                        <p:tgtEl>
                                          <p:spTgt spid="184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435">
                                            <p:txEl>
                                              <p:pRg st="4" end="4"/>
                                            </p:txEl>
                                          </p:spTgt>
                                        </p:tgtEl>
                                        <p:attrNameLst>
                                          <p:attrName>style.visibility</p:attrName>
                                        </p:attrNameLst>
                                      </p:cBhvr>
                                      <p:to>
                                        <p:strVal val="visible"/>
                                      </p:to>
                                    </p:set>
                                    <p:animEffect transition="in" filter="fade">
                                      <p:cBhvr>
                                        <p:cTn id="32" dur="2000"/>
                                        <p:tgtEl>
                                          <p:spTgt spid="1843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Effect transition="in" filter="fade">
                                      <p:cBhvr>
                                        <p:cTn id="37" dur="2000"/>
                                        <p:tgtEl>
                                          <p:spTgt spid="1843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435">
                                            <p:txEl>
                                              <p:pRg st="6" end="6"/>
                                            </p:txEl>
                                          </p:spTgt>
                                        </p:tgtEl>
                                        <p:attrNameLst>
                                          <p:attrName>style.visibility</p:attrName>
                                        </p:attrNameLst>
                                      </p:cBhvr>
                                      <p:to>
                                        <p:strVal val="visible"/>
                                      </p:to>
                                    </p:set>
                                    <p:animEffect transition="in" filter="fade">
                                      <p:cBhvr>
                                        <p:cTn id="42" dur="2000"/>
                                        <p:tgtEl>
                                          <p:spTgt spid="1843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435">
                                            <p:txEl>
                                              <p:pRg st="7" end="7"/>
                                            </p:txEl>
                                          </p:spTgt>
                                        </p:tgtEl>
                                        <p:attrNameLst>
                                          <p:attrName>style.visibility</p:attrName>
                                        </p:attrNameLst>
                                      </p:cBhvr>
                                      <p:to>
                                        <p:strVal val="visible"/>
                                      </p:to>
                                    </p:set>
                                    <p:animEffect transition="in" filter="fade">
                                      <p:cBhvr>
                                        <p:cTn id="47" dur="2000"/>
                                        <p:tgtEl>
                                          <p:spTgt spid="1843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435">
                                            <p:txEl>
                                              <p:pRg st="8" end="8"/>
                                            </p:txEl>
                                          </p:spTgt>
                                        </p:tgtEl>
                                        <p:attrNameLst>
                                          <p:attrName>style.visibility</p:attrName>
                                        </p:attrNameLst>
                                      </p:cBhvr>
                                      <p:to>
                                        <p:strVal val="visible"/>
                                      </p:to>
                                    </p:set>
                                    <p:animEffect transition="in" filter="fade">
                                      <p:cBhvr>
                                        <p:cTn id="52" dur="20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lIns="92075" tIns="46038" rIns="92075" bIns="46038" anchor="ctr"/>
          <a:lstStyle/>
          <a:p>
            <a:pPr eaLnBrk="1" hangingPunct="1"/>
            <a:r>
              <a:rPr lang="en-GB"/>
              <a:t>Points to Ponder</a:t>
            </a:r>
          </a:p>
        </p:txBody>
      </p:sp>
      <p:sp>
        <p:nvSpPr>
          <p:cNvPr id="20483" name="Rectangle 3"/>
          <p:cNvSpPr>
            <a:spLocks noGrp="1" noChangeArrowheads="1"/>
          </p:cNvSpPr>
          <p:nvPr>
            <p:ph type="body" idx="1"/>
          </p:nvPr>
        </p:nvSpPr>
        <p:spPr>
          <a:noFill/>
        </p:spPr>
        <p:txBody>
          <a:bodyPr lIns="92075" tIns="46038" rIns="92075" bIns="46038"/>
          <a:lstStyle/>
          <a:p>
            <a:pPr eaLnBrk="1" hangingPunct="1"/>
            <a:r>
              <a:rPr lang="en-GB" sz="2600" dirty="0"/>
              <a:t>The only person who likes change is a wet baby.</a:t>
            </a:r>
          </a:p>
        </p:txBody>
      </p:sp>
      <p:pic>
        <p:nvPicPr>
          <p:cNvPr id="40964" name="Picture 4" descr="champion"/>
          <p:cNvPicPr>
            <a:picLocks noChangeAspect="1" noChangeArrowheads="1"/>
          </p:cNvPicPr>
          <p:nvPr/>
        </p:nvPicPr>
        <p:blipFill>
          <a:blip r:embed="rId3" cstate="print"/>
          <a:srcRect/>
          <a:stretch>
            <a:fillRect/>
          </a:stretch>
        </p:blipFill>
        <p:spPr bwMode="auto">
          <a:xfrm>
            <a:off x="6934200" y="0"/>
            <a:ext cx="1981200" cy="1550988"/>
          </a:xfrm>
          <a:prstGeom prst="rect">
            <a:avLst/>
          </a:prstGeom>
          <a:noFill/>
          <a:ln w="9525">
            <a:noFill/>
            <a:miter lim="800000"/>
            <a:headEnd/>
            <a:tailEnd/>
          </a:ln>
        </p:spPr>
      </p:pic>
      <p:pic>
        <p:nvPicPr>
          <p:cNvPr id="40965" name="Picture 5" descr="hourglass"/>
          <p:cNvPicPr>
            <a:picLocks noChangeAspect="1" noChangeArrowheads="1"/>
          </p:cNvPicPr>
          <p:nvPr/>
        </p:nvPicPr>
        <p:blipFill>
          <a:blip r:embed="rId4" cstate="print"/>
          <a:srcRect/>
          <a:stretch>
            <a:fillRect/>
          </a:stretch>
        </p:blipFill>
        <p:spPr bwMode="auto">
          <a:xfrm>
            <a:off x="7391400" y="5143500"/>
            <a:ext cx="1108075" cy="1714500"/>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Islay"/>
          <p:cNvPicPr>
            <a:picLocks noChangeAspect="1" noChangeArrowheads="1"/>
          </p:cNvPicPr>
          <p:nvPr/>
        </p:nvPicPr>
        <p:blipFill>
          <a:blip r:embed="rId2" cstate="print"/>
          <a:srcRect/>
          <a:stretch>
            <a:fillRect/>
          </a:stretch>
        </p:blipFill>
        <p:spPr bwMode="auto">
          <a:xfrm>
            <a:off x="1047750" y="-1524000"/>
            <a:ext cx="7048500" cy="9906000"/>
          </a:xfrm>
          <a:prstGeom prst="rect">
            <a:avLst/>
          </a:prstGeom>
          <a:noFill/>
          <a:ln w="9525">
            <a:noFill/>
            <a:miter lim="800000"/>
            <a:headEnd/>
            <a:tailEnd/>
          </a:ln>
        </p:spPr>
      </p:pic>
      <p:sp>
        <p:nvSpPr>
          <p:cNvPr id="41987" name="Rectangle 3"/>
          <p:cNvSpPr>
            <a:spLocks noGrp="1" noChangeArrowheads="1"/>
          </p:cNvSpPr>
          <p:nvPr>
            <p:ph type="title" idx="4294967295"/>
          </p:nvPr>
        </p:nvSpPr>
        <p:spPr/>
        <p:txBody>
          <a:bodyPr/>
          <a:lstStyle/>
          <a:p>
            <a:pPr eaLnBrk="1" hangingPunct="1"/>
            <a:r>
              <a:rPr lang="en-GB">
                <a:solidFill>
                  <a:srgbClr val="FF0066"/>
                </a:solidFill>
              </a:rPr>
              <a:t>Little Things Can Sneak up on You!</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25" y="213658"/>
            <a:ext cx="8596313" cy="1415772"/>
          </a:xfrm>
        </p:spPr>
        <p:txBody>
          <a:bodyPr/>
          <a:lstStyle/>
          <a:p>
            <a:r>
              <a:rPr lang="en-GB" dirty="0"/>
              <a:t>What is critical thinking and analysis?</a:t>
            </a:r>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GB" sz="3800"/>
              <a:t>How might Critical Thinking be applied to other disciplines?</a:t>
            </a:r>
          </a:p>
        </p:txBody>
      </p:sp>
      <p:sp>
        <p:nvSpPr>
          <p:cNvPr id="53251" name="Rectangle 3"/>
          <p:cNvSpPr>
            <a:spLocks noGrp="1" noChangeArrowheads="1"/>
          </p:cNvSpPr>
          <p:nvPr>
            <p:ph type="body" idx="1"/>
          </p:nvPr>
        </p:nvSpPr>
        <p:spPr/>
        <p:txBody>
          <a:bodyPr/>
          <a:lstStyle/>
          <a:p>
            <a:pPr eaLnBrk="1" hangingPunct="1"/>
            <a:r>
              <a:rPr lang="en-GB" dirty="0"/>
              <a:t>Computing project?</a:t>
            </a:r>
          </a:p>
          <a:p>
            <a:pPr eaLnBrk="1" hangingPunct="1"/>
            <a:r>
              <a:rPr lang="en-GB" dirty="0"/>
              <a:t>Work with a partner (or more) in the same discipline</a:t>
            </a:r>
          </a:p>
          <a:p>
            <a:pPr eaLnBrk="1" hangingPunct="1">
              <a:buFont typeface="Wingdings" pitchFamily="2" charset="2"/>
              <a:buNone/>
            </a:pPr>
            <a:r>
              <a:rPr lang="en-GB" dirty="0"/>
              <a:t>Break down your discipline. What is it exactly that you do?</a:t>
            </a:r>
          </a:p>
          <a:p>
            <a:pPr eaLnBrk="1" hangingPunct="1">
              <a:buFont typeface="Wingdings" pitchFamily="2" charset="2"/>
              <a:buNone/>
            </a:pPr>
            <a:r>
              <a:rPr lang="en-GB" dirty="0"/>
              <a:t>Where else can critical thinking be applied?</a:t>
            </a:r>
          </a:p>
          <a:p>
            <a:pPr eaLnBrk="1" hangingPunct="1">
              <a:buFont typeface="Wingdings" pitchFamily="2" charset="2"/>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GB"/>
              <a:t>Purpose of a Dissertation?</a:t>
            </a:r>
          </a:p>
        </p:txBody>
      </p:sp>
      <p:sp>
        <p:nvSpPr>
          <p:cNvPr id="3075" name="Rectangle 3"/>
          <p:cNvSpPr>
            <a:spLocks noGrp="1" noChangeArrowheads="1"/>
          </p:cNvSpPr>
          <p:nvPr>
            <p:ph type="body" sz="half" idx="1"/>
          </p:nvPr>
        </p:nvSpPr>
        <p:spPr/>
        <p:txBody>
          <a:bodyPr/>
          <a:lstStyle/>
          <a:p>
            <a:r>
              <a:rPr lang="en-GB"/>
              <a:t>Time management and planning</a:t>
            </a:r>
          </a:p>
          <a:p>
            <a:r>
              <a:rPr lang="en-GB"/>
              <a:t>Independent study and self motivation</a:t>
            </a:r>
          </a:p>
          <a:p>
            <a:r>
              <a:rPr lang="en-GB"/>
              <a:t>Decision making and self-confidence</a:t>
            </a:r>
          </a:p>
          <a:p>
            <a:r>
              <a:rPr lang="en-GB"/>
              <a:t>Communication </a:t>
            </a:r>
          </a:p>
        </p:txBody>
      </p:sp>
      <p:sp>
        <p:nvSpPr>
          <p:cNvPr id="3076" name="Rectangle 4"/>
          <p:cNvSpPr>
            <a:spLocks noGrp="1" noChangeArrowheads="1"/>
          </p:cNvSpPr>
          <p:nvPr>
            <p:ph type="body" sz="half" idx="2"/>
          </p:nvPr>
        </p:nvSpPr>
        <p:spPr/>
        <p:txBody>
          <a:bodyPr/>
          <a:lstStyle/>
          <a:p>
            <a:r>
              <a:rPr lang="en-GB"/>
              <a:t>Creativity and imagination</a:t>
            </a:r>
          </a:p>
          <a:p>
            <a:r>
              <a:rPr lang="en-GB"/>
              <a:t>Analytical and critical ability</a:t>
            </a:r>
          </a:p>
          <a:p>
            <a:r>
              <a:rPr lang="en-GB"/>
              <a:t>Logical reasoning</a:t>
            </a:r>
          </a:p>
          <a:p>
            <a:r>
              <a:rPr lang="en-GB"/>
              <a:t>Creation of something</a:t>
            </a:r>
          </a:p>
        </p:txBody>
      </p:sp>
      <p:pic>
        <p:nvPicPr>
          <p:cNvPr id="3077" name="Picture 5" descr="engineers"/>
          <p:cNvPicPr>
            <a:picLocks noChangeAspect="1" noChangeArrowheads="1"/>
          </p:cNvPicPr>
          <p:nvPr/>
        </p:nvPicPr>
        <p:blipFill>
          <a:blip r:embed="rId2" cstate="print"/>
          <a:srcRect/>
          <a:stretch>
            <a:fillRect/>
          </a:stretch>
        </p:blipFill>
        <p:spPr bwMode="auto">
          <a:xfrm>
            <a:off x="7429500" y="0"/>
            <a:ext cx="1714500" cy="1371600"/>
          </a:xfrm>
          <a:prstGeom prst="rect">
            <a:avLst/>
          </a:prstGeom>
          <a:noFill/>
        </p:spPr>
      </p:pic>
      <p:pic>
        <p:nvPicPr>
          <p:cNvPr id="3079" name="Picture 7" descr="working%2520part%2520time">
            <a:hlinkClick r:id="rId3"/>
          </p:cNvPr>
          <p:cNvPicPr>
            <a:picLocks noChangeAspect="1" noChangeArrowheads="1"/>
          </p:cNvPicPr>
          <p:nvPr/>
        </p:nvPicPr>
        <p:blipFill>
          <a:blip r:embed="rId4" cstate="print"/>
          <a:srcRect/>
          <a:stretch>
            <a:fillRect/>
          </a:stretch>
        </p:blipFill>
        <p:spPr bwMode="auto">
          <a:xfrm>
            <a:off x="0" y="1916113"/>
            <a:ext cx="1228725" cy="819150"/>
          </a:xfrm>
          <a:prstGeom prst="rect">
            <a:avLst/>
          </a:prstGeom>
          <a:noFill/>
        </p:spPr>
      </p:pic>
      <p:pic>
        <p:nvPicPr>
          <p:cNvPr id="3081" name="Picture 9" descr="32-Creativity-and-Thinking">
            <a:hlinkClick r:id="rId5"/>
          </p:cNvPr>
          <p:cNvPicPr>
            <a:picLocks noChangeAspect="1" noChangeArrowheads="1"/>
          </p:cNvPicPr>
          <p:nvPr/>
        </p:nvPicPr>
        <p:blipFill>
          <a:blip r:embed="rId6" cstate="print"/>
          <a:srcRect/>
          <a:stretch>
            <a:fillRect/>
          </a:stretch>
        </p:blipFill>
        <p:spPr bwMode="auto">
          <a:xfrm>
            <a:off x="7164388" y="5445125"/>
            <a:ext cx="1209675" cy="809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076">
                                            <p:txEl>
                                              <p:pRg st="0" end="0"/>
                                            </p:txEl>
                                          </p:spTgt>
                                        </p:tgtEl>
                                        <p:attrNameLst>
                                          <p:attrName>style.visibility</p:attrName>
                                        </p:attrNameLst>
                                      </p:cBhvr>
                                      <p:to>
                                        <p:strVal val="visible"/>
                                      </p:to>
                                    </p:set>
                                    <p:anim calcmode="lin" valueType="num">
                                      <p:cBhvr additive="base">
                                        <p:cTn id="23" dur="500" fill="hold"/>
                                        <p:tgtEl>
                                          <p:spTgt spid="3076">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0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076">
                                            <p:txEl>
                                              <p:pRg st="1" end="1"/>
                                            </p:txEl>
                                          </p:spTgt>
                                        </p:tgtEl>
                                        <p:attrNameLst>
                                          <p:attrName>style.visibility</p:attrName>
                                        </p:attrNameLst>
                                      </p:cBhvr>
                                      <p:to>
                                        <p:strVal val="visible"/>
                                      </p:to>
                                    </p:set>
                                    <p:anim calcmode="lin" valueType="num">
                                      <p:cBhvr additive="base">
                                        <p:cTn id="29" dur="500" fill="hold"/>
                                        <p:tgtEl>
                                          <p:spTgt spid="3076">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0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076">
                                            <p:txEl>
                                              <p:pRg st="2" end="2"/>
                                            </p:txEl>
                                          </p:spTgt>
                                        </p:tgtEl>
                                        <p:attrNameLst>
                                          <p:attrName>style.visibility</p:attrName>
                                        </p:attrNameLst>
                                      </p:cBhvr>
                                      <p:to>
                                        <p:strVal val="visible"/>
                                      </p:to>
                                    </p:set>
                                    <p:anim calcmode="lin" valueType="num">
                                      <p:cBhvr additive="base">
                                        <p:cTn id="35" dur="500" fill="hold"/>
                                        <p:tgtEl>
                                          <p:spTgt spid="3076">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0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076">
                                            <p:txEl>
                                              <p:pRg st="3" end="3"/>
                                            </p:txEl>
                                          </p:spTgt>
                                        </p:tgtEl>
                                        <p:attrNameLst>
                                          <p:attrName>style.visibility</p:attrName>
                                        </p:attrNameLst>
                                      </p:cBhvr>
                                      <p:to>
                                        <p:strVal val="visible"/>
                                      </p:to>
                                    </p:set>
                                    <p:anim calcmode="lin" valueType="num">
                                      <p:cBhvr additive="base">
                                        <p:cTn id="41" dur="500" fill="hold"/>
                                        <p:tgtEl>
                                          <p:spTgt spid="3076">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07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P spid="3076"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I do this?</a:t>
            </a:r>
          </a:p>
        </p:txBody>
      </p:sp>
      <p:sp>
        <p:nvSpPr>
          <p:cNvPr id="3" name="Content Placeholder 2"/>
          <p:cNvSpPr>
            <a:spLocks noGrp="1"/>
          </p:cNvSpPr>
          <p:nvPr>
            <p:ph idx="1"/>
          </p:nvPr>
        </p:nvSpPr>
        <p:spPr/>
        <p:txBody>
          <a:bodyPr/>
          <a:lstStyle/>
          <a:p>
            <a:r>
              <a:rPr lang="en-GB" dirty="0"/>
              <a:t>Note making not note taking</a:t>
            </a:r>
          </a:p>
          <a:p>
            <a:r>
              <a:rPr lang="en-GB" dirty="0"/>
              <a:t>Wide and varied reading</a:t>
            </a:r>
          </a:p>
          <a:p>
            <a:r>
              <a:rPr lang="en-GB" dirty="0"/>
              <a:t>Synthesis</a:t>
            </a:r>
          </a:p>
          <a:p>
            <a:r>
              <a:rPr lang="en-GB" dirty="0"/>
              <a:t>Analysis interpretation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fontScale="90000"/>
          </a:bodyPr>
          <a:lstStyle/>
          <a:p>
            <a:r>
              <a:rPr lang="en-GB" sz="3800"/>
              <a:t>Critical Thinking reduced to three components</a:t>
            </a:r>
          </a:p>
        </p:txBody>
      </p:sp>
      <p:sp>
        <p:nvSpPr>
          <p:cNvPr id="200707" name="Rectangle 3"/>
          <p:cNvSpPr>
            <a:spLocks noGrp="1" noChangeArrowheads="1"/>
          </p:cNvSpPr>
          <p:nvPr>
            <p:ph idx="1"/>
          </p:nvPr>
        </p:nvSpPr>
        <p:spPr/>
        <p:txBody>
          <a:bodyPr/>
          <a:lstStyle/>
          <a:p>
            <a:pPr marL="571500" indent="-571500">
              <a:buFont typeface="Wingdings" pitchFamily="2" charset="2"/>
              <a:buAutoNum type="arabicPeriod"/>
            </a:pPr>
            <a:r>
              <a:rPr lang="en-GB" dirty="0"/>
              <a:t>Clarity</a:t>
            </a:r>
          </a:p>
          <a:p>
            <a:pPr marL="571500" indent="-571500">
              <a:buFont typeface="Wingdings" pitchFamily="2" charset="2"/>
              <a:buAutoNum type="arabicPeriod"/>
            </a:pPr>
            <a:r>
              <a:rPr lang="en-GB" dirty="0"/>
              <a:t>Accuracy</a:t>
            </a:r>
          </a:p>
          <a:p>
            <a:pPr marL="571500" indent="-571500">
              <a:buFont typeface="Wingdings" pitchFamily="2" charset="2"/>
              <a:buAutoNum type="arabicPeriod"/>
            </a:pPr>
            <a:r>
              <a:rPr lang="en-GB" dirty="0"/>
              <a:t>Relevance</a:t>
            </a:r>
          </a:p>
          <a:p>
            <a:pPr marL="571500" indent="-571500">
              <a:buFont typeface="Wingdings" pitchFamily="2" charset="2"/>
              <a:buNone/>
            </a:pPr>
            <a:r>
              <a:rPr lang="en-GB" dirty="0"/>
              <a:t>Critical thinkers are sceptical.</a:t>
            </a:r>
          </a:p>
          <a:p>
            <a:pPr marL="571500" indent="-571500">
              <a:buFont typeface="Wingdings" pitchFamily="2" charset="2"/>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0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t>It is </a:t>
            </a:r>
            <a:r>
              <a:rPr lang="en-GB" i="1"/>
              <a:t>not:</a:t>
            </a:r>
          </a:p>
        </p:txBody>
      </p:sp>
      <p:sp>
        <p:nvSpPr>
          <p:cNvPr id="10243" name="Rectangle 3"/>
          <p:cNvSpPr>
            <a:spLocks noGrp="1" noChangeArrowheads="1"/>
          </p:cNvSpPr>
          <p:nvPr>
            <p:ph idx="1"/>
          </p:nvPr>
        </p:nvSpPr>
        <p:spPr/>
        <p:txBody>
          <a:bodyPr/>
          <a:lstStyle/>
          <a:p>
            <a:r>
              <a:rPr lang="en-GB"/>
              <a:t>Description</a:t>
            </a:r>
          </a:p>
          <a:p>
            <a:r>
              <a:rPr lang="en-GB"/>
              <a:t>Narrative</a:t>
            </a:r>
          </a:p>
          <a:p>
            <a:r>
              <a:rPr lang="en-GB"/>
              <a:t>Repetition </a:t>
            </a:r>
          </a:p>
        </p:txBody>
      </p:sp>
      <p:pic>
        <p:nvPicPr>
          <p:cNvPr id="10244" name="Picture 4" descr="blah"/>
          <p:cNvPicPr>
            <a:picLocks noChangeAspect="1" noChangeArrowheads="1"/>
          </p:cNvPicPr>
          <p:nvPr/>
        </p:nvPicPr>
        <p:blipFill>
          <a:blip r:embed="rId2" cstate="print"/>
          <a:srcRect/>
          <a:stretch>
            <a:fillRect/>
          </a:stretch>
        </p:blipFill>
        <p:spPr bwMode="auto">
          <a:xfrm>
            <a:off x="4140200" y="2492375"/>
            <a:ext cx="3529013" cy="2320925"/>
          </a:xfrm>
          <a:prstGeom prst="rect">
            <a:avLst/>
          </a:prstGeom>
          <a:noFill/>
        </p:spPr>
      </p:pic>
      <p:sp>
        <p:nvSpPr>
          <p:cNvPr id="10245" name="Text Box 5"/>
          <p:cNvSpPr txBox="1">
            <a:spLocks noChangeArrowheads="1"/>
          </p:cNvSpPr>
          <p:nvPr/>
        </p:nvSpPr>
        <p:spPr bwMode="auto">
          <a:xfrm>
            <a:off x="4048125" y="4749800"/>
            <a:ext cx="2166938" cy="457200"/>
          </a:xfrm>
          <a:prstGeom prst="rect">
            <a:avLst/>
          </a:prstGeom>
          <a:noFill/>
          <a:ln w="9525">
            <a:noFill/>
            <a:miter lim="800000"/>
            <a:headEnd/>
            <a:tailEnd/>
          </a:ln>
          <a:effectLst/>
        </p:spPr>
        <p:txBody>
          <a:bodyPr wrap="none">
            <a:spAutoFit/>
          </a:bodyPr>
          <a:lstStyle/>
          <a:p>
            <a:r>
              <a:rPr lang="en-GB" sz="2400">
                <a:latin typeface="Comic Sans MS" pitchFamily="66" charset="0"/>
                <a:cs typeface="Times New Roman" pitchFamily="18" charset="0"/>
              </a:rPr>
              <a:t>Blah blah blah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244"/>
                                        </p:tgtEl>
                                        <p:attrNameLst>
                                          <p:attrName>style.visibility</p:attrName>
                                        </p:attrNameLst>
                                      </p:cBhvr>
                                      <p:to>
                                        <p:strVal val="visible"/>
                                      </p:to>
                                    </p:set>
                                    <p:animEffect transition="in" filter="dissolve">
                                      <p:cBhvr>
                                        <p:cTn id="21"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t>It </a:t>
            </a:r>
            <a:r>
              <a:rPr lang="en-GB" i="1"/>
              <a:t>is</a:t>
            </a:r>
          </a:p>
        </p:txBody>
      </p:sp>
      <p:sp>
        <p:nvSpPr>
          <p:cNvPr id="11267" name="Rectangle 3"/>
          <p:cNvSpPr>
            <a:spLocks noGrp="1" noChangeArrowheads="1"/>
          </p:cNvSpPr>
          <p:nvPr>
            <p:ph idx="1"/>
          </p:nvPr>
        </p:nvSpPr>
        <p:spPr/>
        <p:txBody>
          <a:bodyPr>
            <a:normAutofit fontScale="92500" lnSpcReduction="10000"/>
          </a:bodyPr>
          <a:lstStyle/>
          <a:p>
            <a:r>
              <a:rPr lang="en-GB"/>
              <a:t>Evaluation, discussion, comparison and contrast, analysis</a:t>
            </a:r>
          </a:p>
          <a:p>
            <a:pPr>
              <a:buFont typeface="Wingdings" pitchFamily="2" charset="2"/>
              <a:buNone/>
            </a:pPr>
            <a:r>
              <a:rPr lang="en-GB"/>
              <a:t>Look for:</a:t>
            </a:r>
          </a:p>
          <a:p>
            <a:r>
              <a:rPr lang="en-GB"/>
              <a:t>Similarities</a:t>
            </a:r>
          </a:p>
          <a:p>
            <a:r>
              <a:rPr lang="en-GB"/>
              <a:t>Common issues raised</a:t>
            </a:r>
          </a:p>
          <a:p>
            <a:r>
              <a:rPr lang="en-GB"/>
              <a:t>Contradictions (why?)</a:t>
            </a:r>
          </a:p>
          <a:p>
            <a:r>
              <a:rPr lang="en-GB"/>
              <a:t>Criticisms </a:t>
            </a:r>
          </a:p>
          <a:p>
            <a:pPr>
              <a:buFont typeface="Wingdings" pitchFamily="2" charset="2"/>
              <a:buNone/>
            </a:pPr>
            <a:r>
              <a:rPr lang="en-GB"/>
              <a:t>On balance, what is your academic opinion?</a:t>
            </a:r>
          </a:p>
          <a:p>
            <a:endParaRPr lang="en-GB"/>
          </a:p>
          <a:p>
            <a:pPr>
              <a:buFont typeface="Wingdings" pitchFamily="2" charset="2"/>
              <a:buNone/>
            </a:pPr>
            <a:endParaRPr lang="en-GB"/>
          </a:p>
          <a:p>
            <a:pPr>
              <a:buFont typeface="Wingdings" pitchFamily="2" charset="2"/>
              <a:buNone/>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Scholarship</a:t>
            </a:r>
          </a:p>
        </p:txBody>
      </p:sp>
      <p:graphicFrame>
        <p:nvGraphicFramePr>
          <p:cNvPr id="3" name="Table 2"/>
          <p:cNvGraphicFramePr>
            <a:graphicFrameLocks noGrp="1"/>
          </p:cNvGraphicFramePr>
          <p:nvPr/>
        </p:nvGraphicFramePr>
        <p:xfrm>
          <a:off x="714348" y="1357298"/>
          <a:ext cx="8143932" cy="5214950"/>
        </p:xfrm>
        <a:graphic>
          <a:graphicData uri="http://schemas.openxmlformats.org/drawingml/2006/table">
            <a:tbl>
              <a:tblPr/>
              <a:tblGrid>
                <a:gridCol w="474352">
                  <a:extLst>
                    <a:ext uri="{9D8B030D-6E8A-4147-A177-3AD203B41FA5}">
                      <a16:colId xmlns:a16="http://schemas.microsoft.com/office/drawing/2014/main" val="20000"/>
                    </a:ext>
                  </a:extLst>
                </a:gridCol>
                <a:gridCol w="1505669">
                  <a:extLst>
                    <a:ext uri="{9D8B030D-6E8A-4147-A177-3AD203B41FA5}">
                      <a16:colId xmlns:a16="http://schemas.microsoft.com/office/drawing/2014/main" val="20001"/>
                    </a:ext>
                  </a:extLst>
                </a:gridCol>
                <a:gridCol w="1636247">
                  <a:extLst>
                    <a:ext uri="{9D8B030D-6E8A-4147-A177-3AD203B41FA5}">
                      <a16:colId xmlns:a16="http://schemas.microsoft.com/office/drawing/2014/main" val="20002"/>
                    </a:ext>
                  </a:extLst>
                </a:gridCol>
                <a:gridCol w="1763275">
                  <a:extLst>
                    <a:ext uri="{9D8B030D-6E8A-4147-A177-3AD203B41FA5}">
                      <a16:colId xmlns:a16="http://schemas.microsoft.com/office/drawing/2014/main" val="20003"/>
                    </a:ext>
                  </a:extLst>
                </a:gridCol>
                <a:gridCol w="1505669">
                  <a:extLst>
                    <a:ext uri="{9D8B030D-6E8A-4147-A177-3AD203B41FA5}">
                      <a16:colId xmlns:a16="http://schemas.microsoft.com/office/drawing/2014/main" val="20004"/>
                    </a:ext>
                  </a:extLst>
                </a:gridCol>
                <a:gridCol w="1258720">
                  <a:extLst>
                    <a:ext uri="{9D8B030D-6E8A-4147-A177-3AD203B41FA5}">
                      <a16:colId xmlns:a16="http://schemas.microsoft.com/office/drawing/2014/main" val="20005"/>
                    </a:ext>
                  </a:extLst>
                </a:gridCol>
              </a:tblGrid>
              <a:tr h="834393">
                <a:tc>
                  <a:txBody>
                    <a:bodyPr/>
                    <a:lstStyle/>
                    <a:p>
                      <a:pPr>
                        <a:lnSpc>
                          <a:spcPct val="115000"/>
                        </a:lnSpc>
                        <a:spcAft>
                          <a:spcPts val="0"/>
                        </a:spcAft>
                      </a:pPr>
                      <a:endParaRPr lang="en-GB" sz="8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Criticality  - Criticality /  Scholarship / Analysis</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Sources – How these are used in the assignment</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dirty="0">
                          <a:latin typeface="Calibri"/>
                          <a:ea typeface="SimSun"/>
                          <a:cs typeface="Times New Roman"/>
                        </a:rPr>
                        <a:t>Focus – How much the writing focuses on the task</a:t>
                      </a:r>
                      <a:endParaRPr lang="en-GB" sz="1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Structure  - of text and paragraphs</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Language – Whether it is academic and appropriate</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4393">
                <a:tc>
                  <a:txBody>
                    <a:bodyPr/>
                    <a:lstStyle/>
                    <a:p>
                      <a:pPr>
                        <a:lnSpc>
                          <a:spcPct val="115000"/>
                        </a:lnSpc>
                        <a:spcAft>
                          <a:spcPts val="0"/>
                        </a:spcAft>
                      </a:pPr>
                      <a:r>
                        <a:rPr lang="en-GB" sz="800">
                          <a:latin typeface="Calibri"/>
                          <a:ea typeface="SimSun"/>
                          <a:cs typeface="Times New Roman"/>
                        </a:rPr>
                        <a:t>1</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Critical, Justified, Analytical, Original</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Excellent range of sources; balanced, contextualised, and critiqued</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Totally focused on the task, nothing irrelevant</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No changes – nothing to remove, nothing to add</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Totally appropriate, nothing redundant</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4393">
                <a:tc>
                  <a:txBody>
                    <a:bodyPr/>
                    <a:lstStyle/>
                    <a:p>
                      <a:pPr>
                        <a:lnSpc>
                          <a:spcPct val="115000"/>
                        </a:lnSpc>
                        <a:spcAft>
                          <a:spcPts val="0"/>
                        </a:spcAft>
                      </a:pPr>
                      <a:r>
                        <a:rPr lang="en-GB" sz="800">
                          <a:latin typeface="Calibri"/>
                          <a:ea typeface="SimSun"/>
                          <a:cs typeface="Times New Roman"/>
                        </a:rPr>
                        <a:t>2</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Critical, Justified, Analytical</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Excellent range of sources; balanced and contextualised</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Almost totally focused on the task and very little irrelevant.</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All parts exist – some parts could be fuller / some could be removed</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Almost totally appropriate / very little redundant</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4393">
                <a:tc>
                  <a:txBody>
                    <a:bodyPr/>
                    <a:lstStyle/>
                    <a:p>
                      <a:pPr>
                        <a:lnSpc>
                          <a:spcPct val="115000"/>
                        </a:lnSpc>
                        <a:spcAft>
                          <a:spcPts val="0"/>
                        </a:spcAft>
                      </a:pPr>
                      <a:r>
                        <a:rPr lang="en-GB" sz="800">
                          <a:latin typeface="Calibri"/>
                          <a:ea typeface="SimSun"/>
                          <a:cs typeface="Times New Roman"/>
                        </a:rPr>
                        <a:t>3</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Critical, not always justified, not enough analysis</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Very good range of sources</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Mostly relevant</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All parts exist, some should be fuller / some should be removed</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Mostly appropriate</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5793">
                <a:tc>
                  <a:txBody>
                    <a:bodyPr/>
                    <a:lstStyle/>
                    <a:p>
                      <a:pPr>
                        <a:lnSpc>
                          <a:spcPct val="115000"/>
                        </a:lnSpc>
                        <a:spcAft>
                          <a:spcPts val="0"/>
                        </a:spcAft>
                      </a:pPr>
                      <a:r>
                        <a:rPr lang="en-GB" sz="800">
                          <a:latin typeface="Calibri"/>
                          <a:ea typeface="SimSun"/>
                          <a:cs typeface="Times New Roman"/>
                        </a:rPr>
                        <a:t>4</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Sometimes critical, not always justified, not always analytical</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Good range of sources</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dirty="0">
                          <a:latin typeface="Calibri"/>
                          <a:ea typeface="SimSun"/>
                          <a:cs typeface="Times New Roman"/>
                        </a:rPr>
                        <a:t>Much relevance, much irrelevance, much absence</a:t>
                      </a:r>
                      <a:endParaRPr lang="en-GB" sz="1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All parts exist, some very incomplete, some redundant</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Generally appropriate</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7195">
                <a:tc>
                  <a:txBody>
                    <a:bodyPr/>
                    <a:lstStyle/>
                    <a:p>
                      <a:pPr>
                        <a:lnSpc>
                          <a:spcPct val="115000"/>
                        </a:lnSpc>
                        <a:spcAft>
                          <a:spcPts val="0"/>
                        </a:spcAft>
                      </a:pPr>
                      <a:r>
                        <a:rPr lang="en-GB" sz="800">
                          <a:latin typeface="Calibri"/>
                          <a:ea typeface="SimSun"/>
                          <a:cs typeface="Times New Roman"/>
                        </a:rPr>
                        <a:t>5</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Very little criticality – mostly narrative</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Some sources used </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dirty="0">
                          <a:latin typeface="Calibri"/>
                          <a:ea typeface="SimSun"/>
                          <a:cs typeface="Times New Roman"/>
                        </a:rPr>
                        <a:t>Often irrelevant</a:t>
                      </a:r>
                      <a:endParaRPr lang="en-GB" sz="1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Some parts missing</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Often inappropriate</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7195">
                <a:tc>
                  <a:txBody>
                    <a:bodyPr/>
                    <a:lstStyle/>
                    <a:p>
                      <a:pPr>
                        <a:lnSpc>
                          <a:spcPct val="115000"/>
                        </a:lnSpc>
                        <a:spcAft>
                          <a:spcPts val="0"/>
                        </a:spcAft>
                      </a:pPr>
                      <a:r>
                        <a:rPr lang="en-GB" sz="800">
                          <a:latin typeface="Calibri"/>
                          <a:ea typeface="SimSun"/>
                          <a:cs typeface="Times New Roman"/>
                        </a:rPr>
                        <a:t>6</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No criticality – all narrative</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Very few sources</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Highly irrelevant</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Many parts missing</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Highly inappropriate</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7195">
                <a:tc>
                  <a:txBody>
                    <a:bodyPr/>
                    <a:lstStyle/>
                    <a:p>
                      <a:pPr>
                        <a:lnSpc>
                          <a:spcPct val="115000"/>
                        </a:lnSpc>
                        <a:spcAft>
                          <a:spcPts val="0"/>
                        </a:spcAft>
                      </a:pPr>
                      <a:r>
                        <a:rPr lang="en-GB" sz="800">
                          <a:latin typeface="Calibri"/>
                          <a:ea typeface="SimSun"/>
                          <a:cs typeface="Times New Roman"/>
                        </a:rPr>
                        <a:t>7</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No criticality – all narrative</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None used / danger of plagiarism</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Totally irrelevant</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a:latin typeface="Calibri"/>
                          <a:ea typeface="SimSun"/>
                          <a:cs typeface="Times New Roman"/>
                        </a:rPr>
                        <a:t>Non-existent</a:t>
                      </a:r>
                      <a:endParaRPr lang="en-GB" sz="1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800" dirty="0">
                          <a:latin typeface="Calibri"/>
                          <a:ea typeface="SimSun"/>
                          <a:cs typeface="Times New Roman"/>
                        </a:rPr>
                        <a:t>Totally inappropriate</a:t>
                      </a:r>
                      <a:endParaRPr lang="en-GB" sz="1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4745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a:ln>
                  <a:noFill/>
                </a:ln>
                <a:solidFill>
                  <a:schemeClr val="tx1"/>
                </a:solidFill>
                <a:effectLst/>
                <a:latin typeface="Calibri" pitchFamily="34" charset="0"/>
                <a:ea typeface="SimSun" pitchFamily="2" charset="-122"/>
                <a:cs typeface="Times New Roman" pitchFamily="18" charset="0"/>
              </a:rPr>
              <a:t>Significance:</a:t>
            </a:r>
            <a:endParaRPr kumimoji="0" lang="en-GB"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paper:</a:t>
            </a:r>
          </a:p>
        </p:txBody>
      </p:sp>
      <p:sp>
        <p:nvSpPr>
          <p:cNvPr id="3" name="Content Placeholder 2"/>
          <p:cNvSpPr>
            <a:spLocks noGrp="1"/>
          </p:cNvSpPr>
          <p:nvPr>
            <p:ph idx="1"/>
          </p:nvPr>
        </p:nvSpPr>
        <p:spPr/>
        <p:txBody>
          <a:bodyPr/>
          <a:lstStyle/>
          <a:p>
            <a:r>
              <a:rPr lang="en-GB" dirty="0">
                <a:hlinkClick r:id="rId2" action="ppaction://hlinkfile"/>
              </a:rPr>
              <a:t>Document</a:t>
            </a:r>
            <a:endParaRPr lang="en-GB"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17525" y="546104"/>
            <a:ext cx="8596313" cy="754053"/>
          </a:xfrm>
        </p:spPr>
        <p:txBody>
          <a:bodyPr/>
          <a:lstStyle/>
          <a:p>
            <a:r>
              <a:rPr lang="en-GB" dirty="0"/>
              <a:t>Look at any article:</a:t>
            </a:r>
          </a:p>
        </p:txBody>
      </p:sp>
      <p:sp>
        <p:nvSpPr>
          <p:cNvPr id="23555" name="Rectangle 3"/>
          <p:cNvSpPr>
            <a:spLocks noGrp="1" noChangeArrowheads="1"/>
          </p:cNvSpPr>
          <p:nvPr>
            <p:ph idx="1"/>
          </p:nvPr>
        </p:nvSpPr>
        <p:spPr/>
        <p:txBody>
          <a:bodyPr>
            <a:normAutofit lnSpcReduction="10000"/>
          </a:bodyPr>
          <a:lstStyle/>
          <a:p>
            <a:pPr>
              <a:lnSpc>
                <a:spcPct val="90000"/>
              </a:lnSpc>
            </a:pPr>
            <a:r>
              <a:rPr lang="en-GB" dirty="0"/>
              <a:t>Skim the article</a:t>
            </a:r>
          </a:p>
          <a:p>
            <a:pPr>
              <a:lnSpc>
                <a:spcPct val="90000"/>
              </a:lnSpc>
            </a:pPr>
            <a:r>
              <a:rPr lang="en-GB" dirty="0"/>
              <a:t>Anything stand out?</a:t>
            </a:r>
          </a:p>
          <a:p>
            <a:pPr>
              <a:lnSpc>
                <a:spcPct val="90000"/>
              </a:lnSpc>
            </a:pPr>
            <a:r>
              <a:rPr lang="en-GB" dirty="0"/>
              <a:t>Think of any lectures you might have had that relate</a:t>
            </a:r>
          </a:p>
          <a:p>
            <a:pPr>
              <a:lnSpc>
                <a:spcPct val="90000"/>
              </a:lnSpc>
            </a:pPr>
            <a:r>
              <a:rPr lang="en-GB" dirty="0"/>
              <a:t>Use the grid system to identify key concepts/themes/arguments</a:t>
            </a:r>
          </a:p>
          <a:p>
            <a:pPr>
              <a:lnSpc>
                <a:spcPct val="90000"/>
              </a:lnSpc>
            </a:pPr>
            <a:r>
              <a:rPr lang="en-GB" dirty="0"/>
              <a:t>Make some bullet points</a:t>
            </a:r>
          </a:p>
          <a:p>
            <a:pPr>
              <a:lnSpc>
                <a:spcPct val="90000"/>
              </a:lnSpc>
            </a:pPr>
            <a:r>
              <a:rPr lang="en-GB" dirty="0"/>
              <a:t>Write an analytical summary of the article with references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Computing?</a:t>
            </a:r>
          </a:p>
        </p:txBody>
      </p:sp>
      <p:sp>
        <p:nvSpPr>
          <p:cNvPr id="74755" name="Rectangle 3"/>
          <p:cNvSpPr>
            <a:spLocks noGrp="1" noChangeArrowheads="1"/>
          </p:cNvSpPr>
          <p:nvPr>
            <p:ph type="body" idx="1"/>
          </p:nvPr>
        </p:nvSpPr>
        <p:spPr/>
        <p:txBody>
          <a:bodyPr/>
          <a:lstStyle/>
          <a:p>
            <a:r>
              <a:rPr lang="en-GB" sz="2800" dirty="0"/>
              <a:t>Different Programming languages, analysis of strategies, software etc</a:t>
            </a:r>
          </a:p>
          <a:p>
            <a:r>
              <a:rPr lang="en-GB" sz="2800" dirty="0"/>
              <a:t>Object Oriented Language and toolkits: similarities and differences</a:t>
            </a:r>
          </a:p>
          <a:p>
            <a:r>
              <a:rPr lang="en-GB" sz="2800" dirty="0"/>
              <a:t>Operating systems: subtleties of how processes are handled</a:t>
            </a:r>
          </a:p>
          <a:p>
            <a:r>
              <a:rPr lang="en-GB" sz="2800" dirty="0"/>
              <a:t>Artificial Intelligence: assumptions</a:t>
            </a:r>
          </a:p>
          <a:p>
            <a:r>
              <a:rPr lang="en-GB" sz="2800" dirty="0"/>
              <a:t>Programming: what is to be accomplished? How are the objectives determined? What steps are to be taken?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a:t>Reduced to three components</a:t>
            </a:r>
          </a:p>
        </p:txBody>
      </p:sp>
      <p:sp>
        <p:nvSpPr>
          <p:cNvPr id="71683" name="Rectangle 3"/>
          <p:cNvSpPr>
            <a:spLocks noGrp="1" noChangeArrowheads="1"/>
          </p:cNvSpPr>
          <p:nvPr>
            <p:ph type="body" idx="1"/>
          </p:nvPr>
        </p:nvSpPr>
        <p:spPr/>
        <p:txBody>
          <a:bodyPr/>
          <a:lstStyle/>
          <a:p>
            <a:pPr marL="571500" indent="-571500">
              <a:buFont typeface="Wingdings" pitchFamily="2" charset="2"/>
              <a:buAutoNum type="arabicPeriod"/>
            </a:pPr>
            <a:r>
              <a:rPr lang="en-GB" dirty="0"/>
              <a:t>Clarity</a:t>
            </a:r>
          </a:p>
          <a:p>
            <a:pPr marL="571500" indent="-571500">
              <a:buFont typeface="Wingdings" pitchFamily="2" charset="2"/>
              <a:buAutoNum type="arabicPeriod"/>
            </a:pPr>
            <a:r>
              <a:rPr lang="en-GB" dirty="0"/>
              <a:t>Accuracy</a:t>
            </a:r>
          </a:p>
          <a:p>
            <a:pPr marL="571500" indent="-571500">
              <a:buFont typeface="Wingdings" pitchFamily="2" charset="2"/>
              <a:buAutoNum type="arabicPeriod"/>
            </a:pPr>
            <a:r>
              <a:rPr lang="en-GB" dirty="0"/>
              <a:t>Relevance</a:t>
            </a:r>
          </a:p>
          <a:p>
            <a:pPr marL="571500" indent="-571500">
              <a:buFont typeface="Wingdings" pitchFamily="2" charset="2"/>
              <a:buAutoNum type="arabicPeriod"/>
            </a:pPr>
            <a:r>
              <a:rPr lang="en-GB" dirty="0"/>
              <a:t>And perhaps ethics.</a:t>
            </a:r>
          </a:p>
          <a:p>
            <a:pPr marL="571500" indent="-571500">
              <a:buFont typeface="Wingdings" pitchFamily="2" charset="2"/>
              <a:buNone/>
            </a:pPr>
            <a:r>
              <a:rPr lang="en-GB" dirty="0"/>
              <a:t>Critical thinkers are sceptical.</a:t>
            </a:r>
          </a:p>
          <a:p>
            <a:pPr marL="571500" indent="-571500">
              <a:buFontTx/>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I do this?</a:t>
            </a:r>
          </a:p>
        </p:txBody>
      </p:sp>
      <p:sp>
        <p:nvSpPr>
          <p:cNvPr id="3" name="Content Placeholder 2"/>
          <p:cNvSpPr>
            <a:spLocks noGrp="1"/>
          </p:cNvSpPr>
          <p:nvPr>
            <p:ph idx="1"/>
          </p:nvPr>
        </p:nvSpPr>
        <p:spPr/>
        <p:txBody>
          <a:bodyPr/>
          <a:lstStyle/>
          <a:p>
            <a:r>
              <a:rPr lang="en-GB" dirty="0"/>
              <a:t>Note making not note taking</a:t>
            </a:r>
          </a:p>
          <a:p>
            <a:r>
              <a:rPr lang="en-GB" dirty="0"/>
              <a:t>Synthesis</a:t>
            </a:r>
          </a:p>
          <a:p>
            <a:r>
              <a:rPr lang="en-GB" dirty="0"/>
              <a:t>Analysis interpretation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17525" y="220663"/>
            <a:ext cx="8596313" cy="1403350"/>
          </a:xfrm>
        </p:spPr>
        <p:txBody>
          <a:bodyPr/>
          <a:lstStyle/>
          <a:p>
            <a:r>
              <a:rPr lang="en-GB"/>
              <a:t>Undergraduates Undertake a Project To:</a:t>
            </a:r>
          </a:p>
        </p:txBody>
      </p:sp>
      <p:sp>
        <p:nvSpPr>
          <p:cNvPr id="4099" name="Rectangle 3"/>
          <p:cNvSpPr>
            <a:spLocks noGrp="1" noChangeArrowheads="1"/>
          </p:cNvSpPr>
          <p:nvPr>
            <p:ph type="body" idx="1"/>
          </p:nvPr>
        </p:nvSpPr>
        <p:spPr/>
        <p:txBody>
          <a:bodyPr/>
          <a:lstStyle/>
          <a:p>
            <a:r>
              <a:rPr lang="en-GB"/>
              <a:t>Develop techniques required to tackle computing problems rigorously</a:t>
            </a:r>
          </a:p>
          <a:p>
            <a:r>
              <a:rPr lang="en-GB"/>
              <a:t>Investigate, design and evaluate a problem</a:t>
            </a:r>
          </a:p>
          <a:p>
            <a:r>
              <a:rPr lang="en-GB"/>
              <a:t>Demonstrate ability to tackle computing problems</a:t>
            </a:r>
          </a:p>
        </p:txBody>
      </p:sp>
      <p:pic>
        <p:nvPicPr>
          <p:cNvPr id="4100" name="Picture 4" descr="dalek"/>
          <p:cNvPicPr>
            <a:picLocks noChangeAspect="1" noChangeArrowheads="1"/>
          </p:cNvPicPr>
          <p:nvPr/>
        </p:nvPicPr>
        <p:blipFill>
          <a:blip r:embed="rId2" cstate="print"/>
          <a:srcRect/>
          <a:stretch>
            <a:fillRect/>
          </a:stretch>
        </p:blipFill>
        <p:spPr bwMode="auto">
          <a:xfrm>
            <a:off x="5562600" y="4724400"/>
            <a:ext cx="2647950" cy="1695450"/>
          </a:xfrm>
          <a:prstGeom prst="rect">
            <a:avLst/>
          </a:prstGeom>
          <a:noFill/>
        </p:spPr>
      </p:pic>
      <p:pic>
        <p:nvPicPr>
          <p:cNvPr id="4101" name="Picture 5" descr="examine"/>
          <p:cNvPicPr>
            <a:picLocks noChangeAspect="1" noChangeArrowheads="1"/>
          </p:cNvPicPr>
          <p:nvPr/>
        </p:nvPicPr>
        <p:blipFill>
          <a:blip r:embed="rId3" cstate="print"/>
          <a:srcRect/>
          <a:stretch>
            <a:fillRect/>
          </a:stretch>
        </p:blipFill>
        <p:spPr bwMode="auto">
          <a:xfrm>
            <a:off x="7391400" y="838200"/>
            <a:ext cx="1600200" cy="1206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GB" sz="3800"/>
              <a:t>The five ‘R’ s in note taking/making</a:t>
            </a:r>
          </a:p>
        </p:txBody>
      </p:sp>
      <p:sp>
        <p:nvSpPr>
          <p:cNvPr id="26627" name="Rectangle 3"/>
          <p:cNvSpPr>
            <a:spLocks noGrp="1" noChangeArrowheads="1"/>
          </p:cNvSpPr>
          <p:nvPr>
            <p:ph type="body" idx="1"/>
          </p:nvPr>
        </p:nvSpPr>
        <p:spPr/>
        <p:txBody>
          <a:bodyPr/>
          <a:lstStyle/>
          <a:p>
            <a:pPr marL="533400" indent="-533400" eaLnBrk="1" hangingPunct="1">
              <a:lnSpc>
                <a:spcPct val="80000"/>
              </a:lnSpc>
              <a:buFont typeface="Wingdings" pitchFamily="2" charset="2"/>
              <a:buAutoNum type="arabicPeriod"/>
            </a:pPr>
            <a:r>
              <a:rPr lang="en-GB" sz="2600"/>
              <a:t>Record- during lecture, reading</a:t>
            </a:r>
          </a:p>
          <a:p>
            <a:pPr marL="533400" indent="-533400" eaLnBrk="1" hangingPunct="1">
              <a:lnSpc>
                <a:spcPct val="80000"/>
              </a:lnSpc>
              <a:buFont typeface="Wingdings" pitchFamily="2" charset="2"/>
              <a:buAutoNum type="arabicPeriod"/>
            </a:pPr>
            <a:r>
              <a:rPr lang="en-GB" sz="2600"/>
              <a:t>Reduce- as soon after as possible, summarise ideas/concepts. Summarising clarifies meanings and relationships and strengthens memory</a:t>
            </a:r>
          </a:p>
          <a:p>
            <a:pPr marL="533400" indent="-533400" eaLnBrk="1" hangingPunct="1">
              <a:lnSpc>
                <a:spcPct val="80000"/>
              </a:lnSpc>
              <a:buFont typeface="Wingdings" pitchFamily="2" charset="2"/>
              <a:buAutoNum type="arabicPeriod"/>
            </a:pPr>
            <a:r>
              <a:rPr lang="en-GB" sz="2600"/>
              <a:t>Recite- cover notes and use only cues and maps to help recall content in your own words</a:t>
            </a:r>
          </a:p>
          <a:p>
            <a:pPr marL="533400" indent="-533400" eaLnBrk="1" hangingPunct="1">
              <a:lnSpc>
                <a:spcPct val="80000"/>
              </a:lnSpc>
              <a:buFont typeface="Wingdings" pitchFamily="2" charset="2"/>
              <a:buAutoNum type="arabicPeriod"/>
            </a:pPr>
            <a:r>
              <a:rPr lang="en-GB" sz="2600"/>
              <a:t>Reflect- reflective students question/compare/contrast/evaluate. Unless ideas are reflected on and used they become stale and inert.</a:t>
            </a:r>
          </a:p>
          <a:p>
            <a:pPr marL="533400" indent="-533400" eaLnBrk="1" hangingPunct="1">
              <a:lnSpc>
                <a:spcPct val="80000"/>
              </a:lnSpc>
              <a:buFont typeface="Wingdings" pitchFamily="2" charset="2"/>
              <a:buAutoNum type="arabicPeriod"/>
            </a:pPr>
            <a:r>
              <a:rPr lang="en-GB" sz="2600"/>
              <a:t>Review- 10 minutes each week for a quick review will help retain knowledge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Use Grids to plan writing.</a:t>
            </a:r>
          </a:p>
        </p:txBody>
      </p:sp>
      <p:graphicFrame>
        <p:nvGraphicFramePr>
          <p:cNvPr id="40991" name="Group 31"/>
          <p:cNvGraphicFramePr>
            <a:graphicFrameLocks noGrp="1"/>
          </p:cNvGraphicFramePr>
          <p:nvPr>
            <p:ph type="tbl" idx="1"/>
          </p:nvPr>
        </p:nvGraphicFramePr>
        <p:xfrm>
          <a:off x="457200" y="1600200"/>
          <a:ext cx="8229600" cy="4530726"/>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133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1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3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31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0993" name="Text Box 33"/>
          <p:cNvSpPr txBox="1">
            <a:spLocks noChangeArrowheads="1"/>
          </p:cNvSpPr>
          <p:nvPr/>
        </p:nvSpPr>
        <p:spPr bwMode="auto">
          <a:xfrm rot="16200000">
            <a:off x="-710476" y="2463284"/>
            <a:ext cx="1787669" cy="369332"/>
          </a:xfrm>
          <a:prstGeom prst="rect">
            <a:avLst/>
          </a:prstGeom>
          <a:noFill/>
          <a:ln w="9525">
            <a:noFill/>
            <a:miter lim="800000"/>
            <a:headEnd/>
            <a:tailEnd/>
          </a:ln>
          <a:effectLst/>
        </p:spPr>
        <p:txBody>
          <a:bodyPr wrap="none">
            <a:spAutoFit/>
          </a:bodyPr>
          <a:lstStyle/>
          <a:p>
            <a:r>
              <a:rPr lang="en-GB" dirty="0"/>
              <a:t>Report sections</a:t>
            </a:r>
          </a:p>
        </p:txBody>
      </p:sp>
      <p:sp>
        <p:nvSpPr>
          <p:cNvPr id="40994" name="Text Box 34"/>
          <p:cNvSpPr txBox="1">
            <a:spLocks noChangeArrowheads="1"/>
          </p:cNvSpPr>
          <p:nvPr/>
        </p:nvSpPr>
        <p:spPr bwMode="auto">
          <a:xfrm>
            <a:off x="2843213" y="1052513"/>
            <a:ext cx="3912161" cy="369332"/>
          </a:xfrm>
          <a:prstGeom prst="rect">
            <a:avLst/>
          </a:prstGeom>
          <a:noFill/>
          <a:ln w="9525">
            <a:noFill/>
            <a:miter lim="800000"/>
            <a:headEnd/>
            <a:tailEnd/>
          </a:ln>
          <a:effectLst/>
        </p:spPr>
        <p:txBody>
          <a:bodyPr wrap="none">
            <a:spAutoFit/>
          </a:bodyPr>
          <a:lstStyle/>
          <a:p>
            <a:r>
              <a:rPr lang="en-GB" dirty="0"/>
              <a:t>Planning, activity, results, discussion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76706" y="764704"/>
          <a:ext cx="8912034" cy="5400600"/>
        </p:xfrm>
        <a:graphic>
          <a:graphicData uri="http://schemas.openxmlformats.org/presentationml/2006/ole">
            <mc:AlternateContent xmlns:mc="http://schemas.openxmlformats.org/markup-compatibility/2006">
              <mc:Choice xmlns:v="urn:schemas-microsoft-com:vml" Requires="v">
                <p:oleObj spid="_x0000_s118787" name="Document" r:id="rId4" imgW="10592703" imgH="6419284" progId="Word.Document.12">
                  <p:embed/>
                </p:oleObj>
              </mc:Choice>
              <mc:Fallback>
                <p:oleObj name="Document" r:id="rId4" imgW="10592703" imgH="6419284" progId="Word.Document.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706" y="764704"/>
                        <a:ext cx="8912034"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1" name="Object 3"/>
          <p:cNvGraphicFramePr>
            <a:graphicFrameLocks noChangeAspect="1"/>
          </p:cNvGraphicFramePr>
          <p:nvPr/>
        </p:nvGraphicFramePr>
        <p:xfrm>
          <a:off x="196539" y="836712"/>
          <a:ext cx="8888279" cy="5256584"/>
        </p:xfrm>
        <a:graphic>
          <a:graphicData uri="http://schemas.openxmlformats.org/presentationml/2006/ole">
            <mc:AlternateContent xmlns:mc="http://schemas.openxmlformats.org/markup-compatibility/2006">
              <mc:Choice xmlns:v="urn:schemas-microsoft-com:vml" Requires="v">
                <p:oleObj spid="_x0000_s119811" name="Document" r:id="rId4" imgW="10592703" imgH="6263785" progId="Word.Document.12">
                  <p:embed/>
                </p:oleObj>
              </mc:Choice>
              <mc:Fallback>
                <p:oleObj name="Document" r:id="rId4" imgW="10592703" imgH="6263785" progId="Word.Document.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39" y="836712"/>
                        <a:ext cx="8888279"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kingkong"/>
          <p:cNvPicPr>
            <a:picLocks noChangeAspect="1" noChangeArrowheads="1"/>
          </p:cNvPicPr>
          <p:nvPr/>
        </p:nvPicPr>
        <p:blipFill>
          <a:blip r:embed="rId3" cstate="print"/>
          <a:srcRect/>
          <a:stretch>
            <a:fillRect/>
          </a:stretch>
        </p:blipFill>
        <p:spPr bwMode="auto">
          <a:xfrm>
            <a:off x="971550" y="1052513"/>
            <a:ext cx="7191375" cy="4733925"/>
          </a:xfrm>
          <a:prstGeom prst="rect">
            <a:avLst/>
          </a:prstGeom>
          <a:noFill/>
          <a:ln w="9525">
            <a:solidFill>
              <a:srgbClr val="FF0000"/>
            </a:solidFill>
            <a:miter lim="800000"/>
            <a:headEnd/>
            <a:tailEnd/>
          </a:ln>
        </p:spPr>
      </p:pic>
      <p:sp>
        <p:nvSpPr>
          <p:cNvPr id="35843" name="Rectangle 3"/>
          <p:cNvSpPr>
            <a:spLocks noGrp="1" noChangeArrowheads="1"/>
          </p:cNvSpPr>
          <p:nvPr>
            <p:ph type="title"/>
          </p:nvPr>
        </p:nvSpPr>
        <p:spPr>
          <a:xfrm>
            <a:off x="250825" y="0"/>
            <a:ext cx="8229600" cy="1143000"/>
          </a:xfrm>
        </p:spPr>
        <p:txBody>
          <a:bodyPr/>
          <a:lstStyle/>
          <a:p>
            <a:pPr eaLnBrk="1" hangingPunct="1"/>
            <a:r>
              <a:rPr lang="en-GB"/>
              <a:t>The attack of Koursework Kong</a:t>
            </a:r>
          </a:p>
        </p:txBody>
      </p:sp>
      <p:sp>
        <p:nvSpPr>
          <p:cNvPr id="35844" name="Text Box 4"/>
          <p:cNvSpPr txBox="1">
            <a:spLocks noChangeArrowheads="1"/>
          </p:cNvSpPr>
          <p:nvPr/>
        </p:nvSpPr>
        <p:spPr bwMode="auto">
          <a:xfrm rot="1208107">
            <a:off x="1401763" y="2635250"/>
            <a:ext cx="795337" cy="304800"/>
          </a:xfrm>
          <a:prstGeom prst="rect">
            <a:avLst/>
          </a:prstGeom>
          <a:noFill/>
          <a:ln w="9525">
            <a:noFill/>
            <a:miter lim="800000"/>
            <a:headEnd/>
            <a:tailEnd/>
          </a:ln>
        </p:spPr>
        <p:txBody>
          <a:bodyPr wrap="none">
            <a:spAutoFit/>
          </a:bodyPr>
          <a:lstStyle/>
          <a:p>
            <a:r>
              <a:rPr lang="en-GB" sz="1400" b="1">
                <a:solidFill>
                  <a:srgbClr val="000099"/>
                </a:solidFill>
              </a:rPr>
              <a:t>Essays</a:t>
            </a:r>
          </a:p>
        </p:txBody>
      </p:sp>
      <p:sp>
        <p:nvSpPr>
          <p:cNvPr id="35845" name="Text Box 5"/>
          <p:cNvSpPr txBox="1">
            <a:spLocks noChangeArrowheads="1"/>
          </p:cNvSpPr>
          <p:nvPr/>
        </p:nvSpPr>
        <p:spPr bwMode="auto">
          <a:xfrm rot="8161884">
            <a:off x="2555875" y="1700213"/>
            <a:ext cx="757238" cy="304800"/>
          </a:xfrm>
          <a:prstGeom prst="rect">
            <a:avLst/>
          </a:prstGeom>
          <a:noFill/>
          <a:ln w="9525">
            <a:noFill/>
            <a:miter lim="800000"/>
            <a:headEnd/>
            <a:tailEnd/>
          </a:ln>
        </p:spPr>
        <p:txBody>
          <a:bodyPr wrap="none">
            <a:spAutoFit/>
          </a:bodyPr>
          <a:lstStyle/>
          <a:p>
            <a:r>
              <a:rPr lang="en-GB" sz="1400" b="1">
                <a:solidFill>
                  <a:srgbClr val="000099"/>
                </a:solidFill>
              </a:rPr>
              <a:t>Exams</a:t>
            </a:r>
          </a:p>
        </p:txBody>
      </p:sp>
      <p:sp>
        <p:nvSpPr>
          <p:cNvPr id="35846" name="Text Box 6"/>
          <p:cNvSpPr txBox="1">
            <a:spLocks noChangeArrowheads="1"/>
          </p:cNvSpPr>
          <p:nvPr/>
        </p:nvSpPr>
        <p:spPr bwMode="auto">
          <a:xfrm rot="4893917">
            <a:off x="6890544" y="3207544"/>
            <a:ext cx="1741488" cy="304800"/>
          </a:xfrm>
          <a:prstGeom prst="rect">
            <a:avLst/>
          </a:prstGeom>
          <a:noFill/>
          <a:ln w="9525">
            <a:noFill/>
            <a:miter lim="800000"/>
            <a:headEnd/>
            <a:tailEnd/>
          </a:ln>
        </p:spPr>
        <p:txBody>
          <a:bodyPr wrap="none">
            <a:spAutoFit/>
          </a:bodyPr>
          <a:lstStyle/>
          <a:p>
            <a:r>
              <a:rPr lang="en-GB" sz="1400" b="1">
                <a:solidFill>
                  <a:srgbClr val="000099"/>
                </a:solidFill>
              </a:rPr>
              <a:t>Time management</a:t>
            </a:r>
          </a:p>
        </p:txBody>
      </p:sp>
      <p:sp>
        <p:nvSpPr>
          <p:cNvPr id="35847" name="Text Box 7"/>
          <p:cNvSpPr txBox="1">
            <a:spLocks noChangeArrowheads="1"/>
          </p:cNvSpPr>
          <p:nvPr/>
        </p:nvSpPr>
        <p:spPr bwMode="auto">
          <a:xfrm rot="-1166201">
            <a:off x="6084888" y="1484313"/>
            <a:ext cx="1865312" cy="304800"/>
          </a:xfrm>
          <a:prstGeom prst="rect">
            <a:avLst/>
          </a:prstGeom>
          <a:noFill/>
          <a:ln w="9525">
            <a:noFill/>
            <a:miter lim="800000"/>
            <a:headEnd/>
            <a:tailEnd/>
          </a:ln>
        </p:spPr>
        <p:txBody>
          <a:bodyPr wrap="none">
            <a:spAutoFit/>
          </a:bodyPr>
          <a:lstStyle/>
          <a:p>
            <a:r>
              <a:rPr lang="en-GB" sz="1400" b="1">
                <a:solidFill>
                  <a:srgbClr val="000099"/>
                </a:solidFill>
              </a:rPr>
              <a:t>Lectures/notetaking</a:t>
            </a:r>
          </a:p>
        </p:txBody>
      </p:sp>
      <p:sp>
        <p:nvSpPr>
          <p:cNvPr id="35848" name="Text Box 8"/>
          <p:cNvSpPr txBox="1">
            <a:spLocks noChangeArrowheads="1"/>
          </p:cNvSpPr>
          <p:nvPr/>
        </p:nvSpPr>
        <p:spPr bwMode="auto">
          <a:xfrm>
            <a:off x="1311275" y="3859213"/>
            <a:ext cx="1344613" cy="304800"/>
          </a:xfrm>
          <a:prstGeom prst="rect">
            <a:avLst/>
          </a:prstGeom>
          <a:noFill/>
          <a:ln w="9525">
            <a:noFill/>
            <a:miter lim="800000"/>
            <a:headEnd/>
            <a:tailEnd/>
          </a:ln>
        </p:spPr>
        <p:txBody>
          <a:bodyPr wrap="none">
            <a:spAutoFit/>
          </a:bodyPr>
          <a:lstStyle/>
          <a:p>
            <a:r>
              <a:rPr lang="en-GB" sz="1400" b="1">
                <a:solidFill>
                  <a:srgbClr val="000099"/>
                </a:solidFill>
              </a:rPr>
              <a:t>presentations</a:t>
            </a:r>
          </a:p>
        </p:txBody>
      </p:sp>
      <p:sp>
        <p:nvSpPr>
          <p:cNvPr id="35849" name="Line 9"/>
          <p:cNvSpPr>
            <a:spLocks noChangeShapeType="1"/>
          </p:cNvSpPr>
          <p:nvPr/>
        </p:nvSpPr>
        <p:spPr bwMode="auto">
          <a:xfrm>
            <a:off x="2411413" y="4005263"/>
            <a:ext cx="1439862" cy="144462"/>
          </a:xfrm>
          <a:prstGeom prst="line">
            <a:avLst/>
          </a:prstGeom>
          <a:noFill/>
          <a:ln w="9525">
            <a:solidFill>
              <a:srgbClr val="FF0000"/>
            </a:solidFill>
            <a:round/>
            <a:headEnd/>
            <a:tailEnd/>
          </a:ln>
        </p:spPr>
        <p:txBody>
          <a:bodyPr/>
          <a:lstStyle/>
          <a:p>
            <a:endParaRPr lang="en-GB"/>
          </a:p>
        </p:txBody>
      </p:sp>
      <p:sp>
        <p:nvSpPr>
          <p:cNvPr id="35850" name="Line 10"/>
          <p:cNvSpPr>
            <a:spLocks noChangeShapeType="1"/>
          </p:cNvSpPr>
          <p:nvPr/>
        </p:nvSpPr>
        <p:spPr bwMode="auto">
          <a:xfrm>
            <a:off x="1979613" y="2852738"/>
            <a:ext cx="431800" cy="144462"/>
          </a:xfrm>
          <a:prstGeom prst="line">
            <a:avLst/>
          </a:prstGeom>
          <a:noFill/>
          <a:ln w="9525">
            <a:solidFill>
              <a:srgbClr val="FF0000"/>
            </a:solidFill>
            <a:round/>
            <a:headEnd/>
            <a:tailEnd/>
          </a:ln>
        </p:spPr>
        <p:txBody>
          <a:bodyPr/>
          <a:lstStyle/>
          <a:p>
            <a:endParaRPr lang="en-GB"/>
          </a:p>
        </p:txBody>
      </p:sp>
      <p:sp>
        <p:nvSpPr>
          <p:cNvPr id="35851" name="Line 11"/>
          <p:cNvSpPr>
            <a:spLocks noChangeShapeType="1"/>
          </p:cNvSpPr>
          <p:nvPr/>
        </p:nvSpPr>
        <p:spPr bwMode="auto">
          <a:xfrm flipV="1">
            <a:off x="2339975" y="2060575"/>
            <a:ext cx="360363" cy="431800"/>
          </a:xfrm>
          <a:prstGeom prst="line">
            <a:avLst/>
          </a:prstGeom>
          <a:noFill/>
          <a:ln w="9525">
            <a:solidFill>
              <a:srgbClr val="FF0000"/>
            </a:solidFill>
            <a:round/>
            <a:headEnd/>
            <a:tailEnd/>
          </a:ln>
        </p:spPr>
        <p:txBody>
          <a:bodyPr/>
          <a:lstStyle/>
          <a:p>
            <a:endParaRPr lang="en-GB"/>
          </a:p>
        </p:txBody>
      </p:sp>
      <p:sp>
        <p:nvSpPr>
          <p:cNvPr id="35852" name="Line 12"/>
          <p:cNvSpPr>
            <a:spLocks noChangeShapeType="1"/>
          </p:cNvSpPr>
          <p:nvPr/>
        </p:nvSpPr>
        <p:spPr bwMode="auto">
          <a:xfrm>
            <a:off x="7308850" y="1989138"/>
            <a:ext cx="287338" cy="719137"/>
          </a:xfrm>
          <a:prstGeom prst="line">
            <a:avLst/>
          </a:prstGeom>
          <a:noFill/>
          <a:ln w="9525">
            <a:solidFill>
              <a:srgbClr val="FF0000"/>
            </a:solidFill>
            <a:round/>
            <a:headEnd/>
            <a:tailEnd/>
          </a:ln>
        </p:spPr>
        <p:txBody>
          <a:bodyPr/>
          <a:lstStyle/>
          <a:p>
            <a:endParaRPr lang="en-GB"/>
          </a:p>
        </p:txBody>
      </p:sp>
      <p:sp>
        <p:nvSpPr>
          <p:cNvPr id="35853" name="Text Box 13"/>
          <p:cNvSpPr txBox="1">
            <a:spLocks noChangeArrowheads="1"/>
          </p:cNvSpPr>
          <p:nvPr/>
        </p:nvSpPr>
        <p:spPr bwMode="auto">
          <a:xfrm>
            <a:off x="519113" y="5908675"/>
            <a:ext cx="7693025" cy="1190625"/>
          </a:xfrm>
          <a:prstGeom prst="rect">
            <a:avLst/>
          </a:prstGeom>
          <a:noFill/>
          <a:ln w="9525">
            <a:noFill/>
            <a:miter lim="800000"/>
            <a:headEnd/>
            <a:tailEnd/>
          </a:ln>
        </p:spPr>
        <p:txBody>
          <a:bodyPr wrap="none">
            <a:spAutoFit/>
          </a:bodyPr>
          <a:lstStyle/>
          <a:p>
            <a:r>
              <a:rPr lang="en-GB" b="1" dirty="0">
                <a:latin typeface="Castellar" pitchFamily="18" charset="0"/>
              </a:rPr>
              <a:t>Your Academic Support Adviser can save you yet…..</a:t>
            </a:r>
          </a:p>
          <a:p>
            <a:r>
              <a:rPr lang="en-GB" b="1" dirty="0">
                <a:solidFill>
                  <a:srgbClr val="000099"/>
                </a:solidFill>
              </a:rPr>
              <a:t>Kendall Richards: Engineering, Computing &amp; Creative Industries</a:t>
            </a:r>
          </a:p>
          <a:p>
            <a:r>
              <a:rPr lang="en-GB" b="1" dirty="0">
                <a:solidFill>
                  <a:srgbClr val="000099"/>
                </a:solidFill>
              </a:rPr>
              <a:t> </a:t>
            </a:r>
            <a:r>
              <a:rPr lang="en-GB" b="1" dirty="0" err="1">
                <a:solidFill>
                  <a:srgbClr val="000099"/>
                </a:solidFill>
              </a:rPr>
              <a:t>Merchiston</a:t>
            </a:r>
            <a:r>
              <a:rPr lang="en-GB" b="1" dirty="0">
                <a:solidFill>
                  <a:srgbClr val="000099"/>
                </a:solidFill>
              </a:rPr>
              <a:t> C77 x2659      k.richards@napier.ac.uk</a:t>
            </a:r>
          </a:p>
          <a:p>
            <a:endParaRPr lang="en-GB" b="1" dirty="0">
              <a:latin typeface="Castellar" pitchFamily="18" charset="0"/>
            </a:endParaRPr>
          </a:p>
        </p:txBody>
      </p:sp>
      <p:sp>
        <p:nvSpPr>
          <p:cNvPr id="35854" name="Text Box 14"/>
          <p:cNvSpPr txBox="1">
            <a:spLocks noChangeArrowheads="1"/>
          </p:cNvSpPr>
          <p:nvPr/>
        </p:nvSpPr>
        <p:spPr bwMode="auto">
          <a:xfrm rot="-4483392">
            <a:off x="701675" y="2906713"/>
            <a:ext cx="1049338" cy="366712"/>
          </a:xfrm>
          <a:prstGeom prst="rect">
            <a:avLst/>
          </a:prstGeom>
          <a:noFill/>
          <a:ln w="9525">
            <a:noFill/>
            <a:miter lim="800000"/>
            <a:headEnd/>
            <a:tailEnd/>
          </a:ln>
        </p:spPr>
        <p:txBody>
          <a:bodyPr>
            <a:spAutoFit/>
          </a:bodyPr>
          <a:lstStyle/>
          <a:p>
            <a:r>
              <a:rPr lang="en-GB"/>
              <a:t>Coping!</a:t>
            </a:r>
          </a:p>
        </p:txBody>
      </p:sp>
      <p:sp>
        <p:nvSpPr>
          <p:cNvPr id="35855" name="Line 15"/>
          <p:cNvSpPr>
            <a:spLocks noChangeShapeType="1"/>
          </p:cNvSpPr>
          <p:nvPr/>
        </p:nvSpPr>
        <p:spPr bwMode="auto">
          <a:xfrm flipV="1">
            <a:off x="1258888" y="2420938"/>
            <a:ext cx="431800" cy="431800"/>
          </a:xfrm>
          <a:prstGeom prst="line">
            <a:avLst/>
          </a:prstGeom>
          <a:noFill/>
          <a:ln w="9525">
            <a:solidFill>
              <a:srgbClr val="FF0000"/>
            </a:solidFill>
            <a:round/>
            <a:headEnd/>
            <a:tailEnd/>
          </a:ln>
        </p:spPr>
        <p:txBody>
          <a:bodyPr/>
          <a:lstStyle/>
          <a:p>
            <a:endParaRPr lang="en-GB"/>
          </a:p>
        </p:txBody>
      </p:sp>
      <p:pic>
        <p:nvPicPr>
          <p:cNvPr id="35856" name="Picture 16" descr="sunrise">
            <a:hlinkClick r:id="rId4"/>
          </p:cNvPr>
          <p:cNvPicPr>
            <a:picLocks noChangeAspect="1" noChangeArrowheads="1"/>
          </p:cNvPicPr>
          <p:nvPr/>
        </p:nvPicPr>
        <p:blipFill>
          <a:blip r:embed="rId5" cstate="print"/>
          <a:srcRect/>
          <a:stretch>
            <a:fillRect/>
          </a:stretch>
        </p:blipFill>
        <p:spPr bwMode="auto">
          <a:xfrm>
            <a:off x="971550" y="1052513"/>
            <a:ext cx="1085850" cy="819150"/>
          </a:xfrm>
          <a:prstGeom prst="rect">
            <a:avLst/>
          </a:prstGeom>
          <a:noFill/>
          <a:ln w="9525">
            <a:noFill/>
            <a:miter lim="800000"/>
            <a:headEnd/>
            <a:tailEnd/>
          </a:ln>
        </p:spPr>
      </p:pic>
      <p:sp>
        <p:nvSpPr>
          <p:cNvPr id="35857" name="Text Box 17"/>
          <p:cNvSpPr txBox="1">
            <a:spLocks noChangeArrowheads="1"/>
          </p:cNvSpPr>
          <p:nvPr/>
        </p:nvSpPr>
        <p:spPr bwMode="auto">
          <a:xfrm>
            <a:off x="2032000" y="979488"/>
            <a:ext cx="2009775" cy="730250"/>
          </a:xfrm>
          <a:prstGeom prst="rect">
            <a:avLst/>
          </a:prstGeom>
          <a:noFill/>
          <a:ln w="9525">
            <a:noFill/>
            <a:miter lim="800000"/>
            <a:headEnd/>
            <a:tailEnd/>
          </a:ln>
        </p:spPr>
        <p:txBody>
          <a:bodyPr wrap="none">
            <a:spAutoFit/>
          </a:bodyPr>
          <a:lstStyle/>
          <a:p>
            <a:pPr>
              <a:buFontTx/>
              <a:buChar char="•"/>
            </a:pPr>
            <a:r>
              <a:rPr lang="en-GB" sz="1400"/>
              <a:t>Advisory sessions</a:t>
            </a:r>
          </a:p>
          <a:p>
            <a:pPr>
              <a:buFontTx/>
              <a:buChar char="•"/>
            </a:pPr>
            <a:r>
              <a:rPr lang="en-GB" sz="1400"/>
              <a:t>One to one</a:t>
            </a:r>
          </a:p>
          <a:p>
            <a:pPr>
              <a:buFontTx/>
              <a:buChar char="•"/>
            </a:pPr>
            <a:r>
              <a:rPr lang="en-GB" sz="1400"/>
              <a:t>Seminars and lectures</a:t>
            </a:r>
          </a:p>
        </p:txBody>
      </p:sp>
      <p:sp>
        <p:nvSpPr>
          <p:cNvPr id="35858" name="Line 18"/>
          <p:cNvSpPr>
            <a:spLocks noChangeShapeType="1"/>
          </p:cNvSpPr>
          <p:nvPr/>
        </p:nvSpPr>
        <p:spPr bwMode="auto">
          <a:xfrm flipH="1">
            <a:off x="5508625" y="1989138"/>
            <a:ext cx="792163" cy="503237"/>
          </a:xfrm>
          <a:prstGeom prst="line">
            <a:avLst/>
          </a:prstGeom>
          <a:noFill/>
          <a:ln w="9525">
            <a:solidFill>
              <a:srgbClr val="FF0000"/>
            </a:solidFill>
            <a:round/>
            <a:headEnd/>
            <a:tailEnd/>
          </a:ln>
        </p:spPr>
        <p:txBody>
          <a:bodyPr/>
          <a:lstStyle/>
          <a:p>
            <a:endParaRPr lang="en-GB"/>
          </a:p>
        </p:txBody>
      </p:sp>
      <p:sp>
        <p:nvSpPr>
          <p:cNvPr id="35859" name="Text Box 19"/>
          <p:cNvSpPr txBox="1">
            <a:spLocks noChangeArrowheads="1"/>
          </p:cNvSpPr>
          <p:nvPr/>
        </p:nvSpPr>
        <p:spPr bwMode="auto">
          <a:xfrm rot="-1329981">
            <a:off x="6227763" y="1052513"/>
            <a:ext cx="1181100" cy="274637"/>
          </a:xfrm>
          <a:prstGeom prst="rect">
            <a:avLst/>
          </a:prstGeom>
          <a:noFill/>
          <a:ln w="9525">
            <a:noFill/>
            <a:miter lim="800000"/>
            <a:headEnd/>
            <a:tailEnd/>
          </a:ln>
        </p:spPr>
        <p:txBody>
          <a:bodyPr wrap="none">
            <a:spAutoFit/>
          </a:bodyPr>
          <a:lstStyle/>
          <a:p>
            <a:r>
              <a:rPr lang="en-GB" sz="1200">
                <a:solidFill>
                  <a:srgbClr val="FF0000"/>
                </a:solidFill>
              </a:rPr>
              <a:t>Group projects</a:t>
            </a:r>
          </a:p>
        </p:txBody>
      </p:sp>
      <p:sp>
        <p:nvSpPr>
          <p:cNvPr id="35860" name="Line 20"/>
          <p:cNvSpPr>
            <a:spLocks noChangeShapeType="1"/>
          </p:cNvSpPr>
          <p:nvPr/>
        </p:nvSpPr>
        <p:spPr bwMode="auto">
          <a:xfrm flipH="1">
            <a:off x="6084888" y="1341438"/>
            <a:ext cx="287337" cy="0"/>
          </a:xfrm>
          <a:prstGeom prst="line">
            <a:avLst/>
          </a:prstGeom>
          <a:noFill/>
          <a:ln w="9525">
            <a:solidFill>
              <a:srgbClr val="FF0000"/>
            </a:solidFill>
            <a:round/>
            <a:headEnd/>
            <a:tailEnd/>
          </a:ln>
        </p:spPr>
        <p:txBody>
          <a:bodyPr/>
          <a:lstStyle/>
          <a:p>
            <a:endParaRPr lang="en-GB"/>
          </a:p>
        </p:txBody>
      </p:sp>
      <p:pic>
        <p:nvPicPr>
          <p:cNvPr id="35861" name="Picture 21"/>
          <p:cNvPicPr>
            <a:picLocks noChangeAspect="1" noChangeArrowheads="1"/>
          </p:cNvPicPr>
          <p:nvPr/>
        </p:nvPicPr>
        <p:blipFill>
          <a:blip r:embed="rId6" cstate="print"/>
          <a:srcRect/>
          <a:stretch>
            <a:fillRect/>
          </a:stretch>
        </p:blipFill>
        <p:spPr bwMode="auto">
          <a:xfrm>
            <a:off x="7150100" y="4437063"/>
            <a:ext cx="1022350" cy="13462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Grp="1" noChangeAspect="1"/>
          </p:cNvGraphicFramePr>
          <p:nvPr>
            <p:ph/>
          </p:nvPr>
        </p:nvGraphicFramePr>
        <p:xfrm>
          <a:off x="2681288" y="547688"/>
          <a:ext cx="4267200" cy="5624512"/>
        </p:xfrm>
        <a:graphic>
          <a:graphicData uri="http://schemas.openxmlformats.org/presentationml/2006/ole">
            <mc:AlternateContent xmlns:mc="http://schemas.openxmlformats.org/markup-compatibility/2006">
              <mc:Choice xmlns:v="urn:schemas-microsoft-com:vml" Requires="v">
                <p:oleObj spid="_x0000_s23555" name="Document" r:id="rId4" imgW="6517800" imgH="9267840" progId="Word.Document.8">
                  <p:embed/>
                </p:oleObj>
              </mc:Choice>
              <mc:Fallback>
                <p:oleObj name="Document" r:id="rId4" imgW="6517800" imgH="92678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1288" y="547688"/>
                        <a:ext cx="4267200" cy="562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a:t>What do your lecturers have to say?</a:t>
            </a:r>
          </a:p>
        </p:txBody>
      </p:sp>
      <p:sp>
        <p:nvSpPr>
          <p:cNvPr id="3" name="Content Placeholder 2"/>
          <p:cNvSpPr>
            <a:spLocks noGrp="1"/>
          </p:cNvSpPr>
          <p:nvPr>
            <p:ph idx="1"/>
          </p:nvPr>
        </p:nvSpPr>
        <p:spPr/>
        <p:txBody>
          <a:bodyPr/>
          <a:lstStyle/>
          <a:p>
            <a:r>
              <a:rPr lang="en-GB" sz="2400" dirty="0" err="1"/>
              <a:t>Hons</a:t>
            </a:r>
            <a:r>
              <a:rPr lang="en-GB" sz="2400" dirty="0"/>
              <a:t> Year – main issue is the fact that they own and manage their own time to a greater extent and must plan accordingly. Many also realise too late that </a:t>
            </a:r>
            <a:r>
              <a:rPr lang="en-GB" sz="2400" dirty="0" err="1"/>
              <a:t>Hons</a:t>
            </a:r>
            <a:r>
              <a:rPr lang="en-GB" sz="2400" dirty="0"/>
              <a:t> year is a competitive year against the classification and against each other.</a:t>
            </a:r>
          </a:p>
          <a:p>
            <a:r>
              <a:rPr lang="en-GB" sz="2400" dirty="0"/>
              <a:t>Getting students with problems to approach Staff, all a bit shy and reluctant, yet this is when they may need the greatest support.</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t>Current Broad View</a:t>
            </a:r>
          </a:p>
        </p:txBody>
      </p:sp>
      <p:sp>
        <p:nvSpPr>
          <p:cNvPr id="12291" name="Rectangle 3"/>
          <p:cNvSpPr>
            <a:spLocks noGrp="1" noChangeArrowheads="1"/>
          </p:cNvSpPr>
          <p:nvPr>
            <p:ph idx="1"/>
          </p:nvPr>
        </p:nvSpPr>
        <p:spPr/>
        <p:txBody>
          <a:bodyPr/>
          <a:lstStyle/>
          <a:p>
            <a:r>
              <a:rPr lang="en-GB" dirty="0"/>
              <a:t>What are you investigating?</a:t>
            </a:r>
          </a:p>
          <a:p>
            <a:r>
              <a:rPr lang="en-GB" dirty="0"/>
              <a:t>Why are you investigating this?</a:t>
            </a:r>
          </a:p>
          <a:p>
            <a:r>
              <a:rPr lang="en-GB" dirty="0"/>
              <a:t>How do you intend investigating this?</a:t>
            </a:r>
          </a:p>
        </p:txBody>
      </p:sp>
      <p:pic>
        <p:nvPicPr>
          <p:cNvPr id="12292" name="Picture 4" descr="fight"/>
          <p:cNvPicPr>
            <a:picLocks noChangeAspect="1" noChangeArrowheads="1"/>
          </p:cNvPicPr>
          <p:nvPr/>
        </p:nvPicPr>
        <p:blipFill>
          <a:blip r:embed="rId2" cstate="print"/>
          <a:srcRect/>
          <a:stretch>
            <a:fillRect/>
          </a:stretch>
        </p:blipFill>
        <p:spPr bwMode="auto">
          <a:xfrm>
            <a:off x="7010400" y="1219200"/>
            <a:ext cx="1714500" cy="1428750"/>
          </a:xfrm>
          <a:prstGeom prst="rect">
            <a:avLst/>
          </a:prstGeom>
          <a:noFill/>
        </p:spPr>
      </p:pic>
      <p:pic>
        <p:nvPicPr>
          <p:cNvPr id="12293" name="Picture 5" descr="lecture"/>
          <p:cNvPicPr>
            <a:picLocks noChangeAspect="1" noChangeArrowheads="1"/>
          </p:cNvPicPr>
          <p:nvPr/>
        </p:nvPicPr>
        <p:blipFill>
          <a:blip r:embed="rId3" cstate="print"/>
          <a:srcRect/>
          <a:stretch>
            <a:fillRect/>
          </a:stretch>
        </p:blipFill>
        <p:spPr bwMode="auto">
          <a:xfrm>
            <a:off x="4419600" y="4191000"/>
            <a:ext cx="1714500" cy="13033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theme/theme1.xml><?xml version="1.0" encoding="utf-8"?>
<a:theme xmlns:a="http://schemas.openxmlformats.org/drawingml/2006/main" name="Gesture">
  <a:themeElements>
    <a:clrScheme name="Gesture 1">
      <a:dk1>
        <a:srgbClr val="000000"/>
      </a:dk1>
      <a:lt1>
        <a:srgbClr val="FFFFFF"/>
      </a:lt1>
      <a:dk2>
        <a:srgbClr val="000000"/>
      </a:dk2>
      <a:lt2>
        <a:srgbClr val="892D5B"/>
      </a:lt2>
      <a:accent1>
        <a:srgbClr val="CC9B10"/>
      </a:accent1>
      <a:accent2>
        <a:srgbClr val="C6CB65"/>
      </a:accent2>
      <a:accent3>
        <a:srgbClr val="FFFFFF"/>
      </a:accent3>
      <a:accent4>
        <a:srgbClr val="000000"/>
      </a:accent4>
      <a:accent5>
        <a:srgbClr val="E2CBAA"/>
      </a:accent5>
      <a:accent6>
        <a:srgbClr val="B3B85B"/>
      </a:accent6>
      <a:hlink>
        <a:srgbClr val="9F83BD"/>
      </a:hlink>
      <a:folHlink>
        <a:srgbClr val="F8CB0A"/>
      </a:folHlink>
    </a:clrScheme>
    <a:fontScheme name="Gesture">
      <a:majorFont>
        <a:latin typeface="Comic Sans MS"/>
        <a:ea typeface=""/>
        <a:cs typeface="Times New Roman"/>
      </a:majorFont>
      <a:minorFont>
        <a:latin typeface="Comic Sans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Comic Sans MS" pitchFamily="66" charset="0"/>
            <a:cs typeface="Times New Roman" pitchFamily="18" charset="0"/>
          </a:defRPr>
        </a:defPPr>
      </a:lstStyle>
    </a:lnDef>
  </a:objectDefaults>
  <a:extraClrSchemeLst>
    <a:extraClrScheme>
      <a:clrScheme name="Gesture 1">
        <a:dk1>
          <a:srgbClr val="000000"/>
        </a:dk1>
        <a:lt1>
          <a:srgbClr val="FFFFFF"/>
        </a:lt1>
        <a:dk2>
          <a:srgbClr val="000000"/>
        </a:dk2>
        <a:lt2>
          <a:srgbClr val="892D5B"/>
        </a:lt2>
        <a:accent1>
          <a:srgbClr val="CC9B10"/>
        </a:accent1>
        <a:accent2>
          <a:srgbClr val="C6CB65"/>
        </a:accent2>
        <a:accent3>
          <a:srgbClr val="FFFFFF"/>
        </a:accent3>
        <a:accent4>
          <a:srgbClr val="000000"/>
        </a:accent4>
        <a:accent5>
          <a:srgbClr val="E2CBAA"/>
        </a:accent5>
        <a:accent6>
          <a:srgbClr val="B3B85B"/>
        </a:accent6>
        <a:hlink>
          <a:srgbClr val="9F83BD"/>
        </a:hlink>
        <a:folHlink>
          <a:srgbClr val="F8CB0A"/>
        </a:folHlink>
      </a:clrScheme>
      <a:clrMap bg1="lt1" tx1="dk1" bg2="lt2" tx2="dk2" accent1="accent1" accent2="accent2" accent3="accent3" accent4="accent4" accent5="accent5" accent6="accent6" hlink="hlink" folHlink="folHlink"/>
    </a:extraClrScheme>
    <a:extraClrScheme>
      <a:clrScheme name="Gesture 2">
        <a:dk1>
          <a:srgbClr val="000000"/>
        </a:dk1>
        <a:lt1>
          <a:srgbClr val="FFFFFF"/>
        </a:lt1>
        <a:dk2>
          <a:srgbClr val="000000"/>
        </a:dk2>
        <a:lt2>
          <a:srgbClr val="892D5B"/>
        </a:lt2>
        <a:accent1>
          <a:srgbClr val="CC9B10"/>
        </a:accent1>
        <a:accent2>
          <a:srgbClr val="808000"/>
        </a:accent2>
        <a:accent3>
          <a:srgbClr val="FFFFFF"/>
        </a:accent3>
        <a:accent4>
          <a:srgbClr val="000000"/>
        </a:accent4>
        <a:accent5>
          <a:srgbClr val="E2CBAA"/>
        </a:accent5>
        <a:accent6>
          <a:srgbClr val="737300"/>
        </a:accent6>
        <a:hlink>
          <a:srgbClr val="CDCD2B"/>
        </a:hlink>
        <a:folHlink>
          <a:srgbClr val="ECAE00"/>
        </a:folHlink>
      </a:clrScheme>
      <a:clrMap bg1="lt1" tx1="dk1" bg2="lt2" tx2="dk2" accent1="accent1" accent2="accent2" accent3="accent3" accent4="accent4" accent5="accent5" accent6="accent6" hlink="hlink" folHlink="folHlink"/>
    </a:extraClrScheme>
    <a:extraClrScheme>
      <a:clrScheme name="Gesture 3">
        <a:dk1>
          <a:srgbClr val="000000"/>
        </a:dk1>
        <a:lt1>
          <a:srgbClr val="FFFFFF"/>
        </a:lt1>
        <a:dk2>
          <a:srgbClr val="333333"/>
        </a:dk2>
        <a:lt2>
          <a:srgbClr val="333333"/>
        </a:lt2>
        <a:accent1>
          <a:srgbClr val="DDDDDD"/>
        </a:accent1>
        <a:accent2>
          <a:srgbClr val="C0C0C0"/>
        </a:accent2>
        <a:accent3>
          <a:srgbClr val="FFFFFF"/>
        </a:accent3>
        <a:accent4>
          <a:srgbClr val="000000"/>
        </a:accent4>
        <a:accent5>
          <a:srgbClr val="EBEBEB"/>
        </a:accent5>
        <a:accent6>
          <a:srgbClr val="AEAEAE"/>
        </a:accent6>
        <a:hlink>
          <a:srgbClr val="777777"/>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400</TotalTime>
  <Words>3840</Words>
  <Application>Microsoft Office PowerPoint</Application>
  <PresentationFormat>On-screen Show (4:3)</PresentationFormat>
  <Paragraphs>438</Paragraphs>
  <Slides>75</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4" baseType="lpstr">
      <vt:lpstr>SimSun</vt:lpstr>
      <vt:lpstr>Arial</vt:lpstr>
      <vt:lpstr>Calibri</vt:lpstr>
      <vt:lpstr>Castellar</vt:lpstr>
      <vt:lpstr>Comic Sans MS</vt:lpstr>
      <vt:lpstr>Times New Roman</vt:lpstr>
      <vt:lpstr>Wingdings</vt:lpstr>
      <vt:lpstr>Gesture</vt:lpstr>
      <vt:lpstr>Document</vt:lpstr>
      <vt:lpstr>Kendall Richards</vt:lpstr>
      <vt:lpstr>Project Management: general issues</vt:lpstr>
      <vt:lpstr>Main problems? You tell me:</vt:lpstr>
      <vt:lpstr>Key Skills?</vt:lpstr>
      <vt:lpstr>Why are we asking you to do a project?</vt:lpstr>
      <vt:lpstr>Purpose of a Dissertation?</vt:lpstr>
      <vt:lpstr>Undergraduates Undertake a Project To:</vt:lpstr>
      <vt:lpstr>What do your lecturers have to say?</vt:lpstr>
      <vt:lpstr>Current Broad View</vt:lpstr>
      <vt:lpstr>Why were you asked?: Because the following have to be answered in the final paper:</vt:lpstr>
      <vt:lpstr>Deliverables: Objectives and summary</vt:lpstr>
      <vt:lpstr>Take some time to do a mind map of ideas for your project:</vt:lpstr>
      <vt:lpstr>Identifying a Topic</vt:lpstr>
      <vt:lpstr>What are you looking at?</vt:lpstr>
      <vt:lpstr>Getting Started: Search</vt:lpstr>
      <vt:lpstr>Databases? Which ones?</vt:lpstr>
      <vt:lpstr>Found some sources?</vt:lpstr>
      <vt:lpstr>How about these that you were asked to look at?</vt:lpstr>
      <vt:lpstr>Reliability</vt:lpstr>
      <vt:lpstr>Authority</vt:lpstr>
      <vt:lpstr>Objectivity</vt:lpstr>
      <vt:lpstr>Relevance</vt:lpstr>
      <vt:lpstr>Brainstorm time.</vt:lpstr>
      <vt:lpstr>Principles of Academic Communication</vt:lpstr>
      <vt:lpstr>Academic writing: Structure?</vt:lpstr>
      <vt:lpstr>Style?</vt:lpstr>
      <vt:lpstr>Style questions?</vt:lpstr>
      <vt:lpstr>Academic phrasebank</vt:lpstr>
      <vt:lpstr>Contents</vt:lpstr>
      <vt:lpstr>Abstract</vt:lpstr>
      <vt:lpstr>Introduction</vt:lpstr>
      <vt:lpstr>Literature review</vt:lpstr>
      <vt:lpstr>Main body</vt:lpstr>
      <vt:lpstr>Conclusion </vt:lpstr>
      <vt:lpstr>Define plagiarism.</vt:lpstr>
      <vt:lpstr>What Is Plagiarism?</vt:lpstr>
      <vt:lpstr>Is this plagiarism?</vt:lpstr>
      <vt:lpstr>Is this plagiarism?</vt:lpstr>
      <vt:lpstr>Forms of Plagiarism</vt:lpstr>
      <vt:lpstr>Forms of Plagiarism (Continued)</vt:lpstr>
      <vt:lpstr>Three Main Rules</vt:lpstr>
      <vt:lpstr>Benefits of good referencing </vt:lpstr>
      <vt:lpstr>PowerPoint Presentation</vt:lpstr>
      <vt:lpstr>PowerPoint Presentation</vt:lpstr>
      <vt:lpstr>PowerPoint Presentation</vt:lpstr>
      <vt:lpstr>In-text citations – author-date (Harvard)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worldcat</vt:lpstr>
      <vt:lpstr>Time Management: Control of your Environment</vt:lpstr>
      <vt:lpstr>Points to Ponder</vt:lpstr>
      <vt:lpstr>Little Things Can Sneak up on You!</vt:lpstr>
      <vt:lpstr>What is critical thinking and analysis?</vt:lpstr>
      <vt:lpstr>How might Critical Thinking be applied to other disciplines?</vt:lpstr>
      <vt:lpstr>How do I do this?</vt:lpstr>
      <vt:lpstr>Critical Thinking reduced to three components</vt:lpstr>
      <vt:lpstr>It is not:</vt:lpstr>
      <vt:lpstr>It is</vt:lpstr>
      <vt:lpstr>Scholarship</vt:lpstr>
      <vt:lpstr>Model paper:</vt:lpstr>
      <vt:lpstr>Look at any article:</vt:lpstr>
      <vt:lpstr>Computing?</vt:lpstr>
      <vt:lpstr>Reduced to three components</vt:lpstr>
      <vt:lpstr>How do I do this?</vt:lpstr>
      <vt:lpstr>The five ‘R’ s in note taking/making</vt:lpstr>
      <vt:lpstr>Use Grids to plan writing.</vt:lpstr>
      <vt:lpstr>PowerPoint Presentation</vt:lpstr>
      <vt:lpstr>PowerPoint Presentation</vt:lpstr>
      <vt:lpstr>The attack of Koursework Kong</vt:lpstr>
      <vt:lpstr>PowerPoint Presentation</vt:lpstr>
    </vt:vector>
  </TitlesOfParts>
  <Company>Napier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Kendall Richards</dc:title>
  <dc:creator>Napier University</dc:creator>
  <cp:lastModifiedBy>Jonathan Mitchell</cp:lastModifiedBy>
  <cp:revision>36</cp:revision>
  <dcterms:created xsi:type="dcterms:W3CDTF">2005-10-10T14:47:53Z</dcterms:created>
  <dcterms:modified xsi:type="dcterms:W3CDTF">2018-05-23T13:57:29Z</dcterms:modified>
</cp:coreProperties>
</file>