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350" r:id="rId2"/>
    <p:sldId id="439" r:id="rId3"/>
    <p:sldId id="425" r:id="rId4"/>
    <p:sldId id="368" r:id="rId5"/>
    <p:sldId id="370" r:id="rId6"/>
    <p:sldId id="435" r:id="rId7"/>
    <p:sldId id="442" r:id="rId8"/>
    <p:sldId id="434" r:id="rId9"/>
    <p:sldId id="444" r:id="rId10"/>
    <p:sldId id="427" r:id="rId11"/>
    <p:sldId id="445" r:id="rId12"/>
    <p:sldId id="428" r:id="rId13"/>
    <p:sldId id="356" r:id="rId14"/>
    <p:sldId id="440" r:id="rId15"/>
    <p:sldId id="441" r:id="rId16"/>
  </p:sldIdLst>
  <p:sldSz cx="9144000" cy="6858000" type="screen4x3"/>
  <p:notesSz cx="6854825" cy="9750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003366"/>
    <a:srgbClr val="CC0000"/>
    <a:srgbClr val="AD1E43"/>
    <a:srgbClr val="0066FF"/>
    <a:srgbClr val="CBCBCB"/>
    <a:srgbClr val="96969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46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696" y="1140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2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1.w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13" tIns="0" rIns="18313" bIns="0" numCol="1" anchor="t" anchorCtr="0" compatLnSpc="1">
            <a:prstTxWarp prst="textNoShape">
              <a:avLst/>
            </a:prstTxWarp>
          </a:bodyPr>
          <a:lstStyle>
            <a:lvl1pPr defTabSz="9509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-1588"/>
            <a:ext cx="2971800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13" tIns="0" rIns="18313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38188"/>
            <a:ext cx="4854575" cy="3641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2325"/>
            <a:ext cx="50260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4" tIns="45782" rIns="91564" bIns="45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13" tIns="0" rIns="18313" bIns="0" numCol="1" anchor="b" anchorCtr="0" compatLnSpc="1">
            <a:prstTxWarp prst="textNoShape">
              <a:avLst/>
            </a:prstTxWarp>
          </a:bodyPr>
          <a:lstStyle>
            <a:lvl1pPr defTabSz="9509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13" tIns="0" rIns="18313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7D0EAB-8FCF-450D-9CE5-92482A2F1F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6632" name="Object 8"/>
          <p:cNvGraphicFramePr>
            <a:graphicFrameLocks/>
          </p:cNvGraphicFramePr>
          <p:nvPr/>
        </p:nvGraphicFramePr>
        <p:xfrm>
          <a:off x="1090613" y="3355975"/>
          <a:ext cx="4678362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Document" r:id="rId3" imgW="4776788" imgH="3195638" progId="Word.Document.8">
                  <p:embed/>
                </p:oleObj>
              </mc:Choice>
              <mc:Fallback>
                <p:oleObj name="Document" r:id="rId3" imgW="4776788" imgH="3195638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355975"/>
                        <a:ext cx="4678362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98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90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74663" algn="l" defTabSz="9890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50913" algn="l" defTabSz="9890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425575" algn="l" defTabSz="9890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901825" algn="l" defTabSz="9890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 defTabSz="950913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fld id="{4F383239-3663-455B-9E64-62AB445B46CC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GB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</a:rPr>
              <a:t>The aim of this session is to remind you of </a:t>
            </a:r>
          </a:p>
          <a:p>
            <a:pPr lvl="1" eaLnBrk="1" hangingPunct="1">
              <a:buFontTx/>
              <a:buChar char="•"/>
            </a:pPr>
            <a:r>
              <a:rPr lang="en-GB" dirty="0">
                <a:latin typeface="Arial" charset="0"/>
              </a:rPr>
              <a:t>the key elements involved in literature searching, </a:t>
            </a:r>
          </a:p>
          <a:p>
            <a:pPr lvl="1" eaLnBrk="1" hangingPunct="1">
              <a:buFontTx/>
              <a:buChar char="•"/>
            </a:pPr>
            <a:r>
              <a:rPr lang="en-GB" dirty="0">
                <a:latin typeface="Arial" charset="0"/>
              </a:rPr>
              <a:t>the level of material you should be looking for</a:t>
            </a:r>
          </a:p>
          <a:p>
            <a:pPr lvl="1" eaLnBrk="1" hangingPunct="1">
              <a:buFontTx/>
              <a:buChar char="•"/>
            </a:pPr>
            <a:r>
              <a:rPr lang="en-GB" dirty="0">
                <a:latin typeface="Arial" charset="0"/>
              </a:rPr>
              <a:t>the electronic services available to assist you</a:t>
            </a:r>
          </a:p>
          <a:p>
            <a:pPr lvl="1" eaLnBrk="1" hangingPunct="1">
              <a:buFontTx/>
              <a:buChar char="•"/>
            </a:pPr>
            <a:r>
              <a:rPr lang="en-GB" dirty="0">
                <a:latin typeface="Arial" charset="0"/>
              </a:rPr>
              <a:t>how to obtain the full-text of items you identify.</a:t>
            </a:r>
          </a:p>
        </p:txBody>
      </p:sp>
    </p:spTree>
    <p:extLst>
      <p:ext uri="{BB962C8B-B14F-4D97-AF65-F5344CB8AC3E}">
        <p14:creationId xmlns:p14="http://schemas.microsoft.com/office/powerpoint/2010/main" val="3447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7D0EAB-8FCF-450D-9CE5-92482A2F1F1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 defTabSz="950913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fld id="{DECCB504-BB05-441D-A97E-F28CA93403E5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GB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 defTabSz="950913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fld id="{8E25CB2A-2DBB-4F3E-9D5F-F126ECFEAB1E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GB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 defTabSz="950913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fld id="{00BAF095-B885-45F9-AF9A-D9F0EA019340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GB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 defTabSz="950913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 defTabSz="950913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fld id="{18C5F38F-4FA8-4F09-A54D-75E13AF72F46}" type="slidenum">
              <a:rPr lang="en-GB" sz="10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GB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2A4E7-6F1E-4CC3-8FB7-727373582EA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52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9A8C0-BD5F-47AA-8110-E2DAD3AB4D0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97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2DA88-9100-4468-B7F0-974B3A07949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19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36610-0754-4F4B-B33E-6BCB9F49D94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980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75635-BA46-47EB-9AD5-4BFE8D99CFB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6E95-0A76-4262-8C37-D37A99AC544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69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C4EC8-50FD-4059-AF17-D9606AFB09C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C96D0-6524-4D1E-9A20-B4E0B6F5D75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52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A5879-BCE4-4CED-B25E-D84D6914A7E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8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0CABE-6B5F-4BE1-BE11-D19F03D94BC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891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FA4C8-2968-4698-A60E-9DFBFE112FE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299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611A8-D5B9-41A9-8891-8C076B408CE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29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y.napier.ac.uk/Library/Pages/ill-request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napier.ac.uk/sebe-soc" TargetMode="External"/><Relationship Id="rId2" Type="http://schemas.openxmlformats.org/officeDocument/2006/relationships/hyperlink" Target="http://my.napier.ac.uk/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mailto:library@napier.ac.uk" TargetMode="External"/><Relationship Id="rId4" Type="http://schemas.openxmlformats.org/officeDocument/2006/relationships/hyperlink" Target="http://libguides.napier.ac.uk/litre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search.napier.ac.uk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628800"/>
            <a:ext cx="4870175" cy="2298464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GB" sz="4000" b="1" dirty="0" err="1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SoC</a:t>
            </a:r>
            <a:r>
              <a:rPr lang="en-GB" sz="40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 Honours Project</a:t>
            </a:r>
            <a:br>
              <a:rPr lang="en-GB" sz="40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sz="40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 </a:t>
            </a:r>
            <a:br>
              <a:rPr lang="en-GB" sz="40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sz="40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Information Searching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41176" y="4225450"/>
            <a:ext cx="48965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Titillium" panose="00000500000000000000" pitchFamily="50" charset="0"/>
              </a:rPr>
              <a:t>Jane Haigh</a:t>
            </a:r>
          </a:p>
          <a:p>
            <a:pPr algn="ctr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Titillium" panose="00000500000000000000" pitchFamily="50" charset="0"/>
              </a:rPr>
              <a:t>Librarian for Built Environment, Engineering &amp; Computing</a:t>
            </a:r>
          </a:p>
          <a:p>
            <a:pPr algn="ctr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  <a:latin typeface="Titillium" panose="00000500000000000000" pitchFamily="50" charset="0"/>
              </a:rPr>
              <a:t>(Joyce Templeton)</a:t>
            </a:r>
          </a:p>
          <a:p>
            <a:pPr algn="ctr">
              <a:lnSpc>
                <a:spcPct val="120000"/>
              </a:lnSpc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36096" y="1628800"/>
            <a:ext cx="3253819" cy="4464496"/>
            <a:chOff x="5450527" y="2058811"/>
            <a:chExt cx="3253819" cy="44644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527" y="4357275"/>
              <a:ext cx="3253819" cy="21660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8576" y="2063388"/>
              <a:ext cx="1435770" cy="215725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527" y="3212976"/>
              <a:ext cx="1705239" cy="100766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527" y="2058811"/>
              <a:ext cx="1705239" cy="1017529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2150" y="107783"/>
            <a:ext cx="75438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Database Searching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554184" y="1171190"/>
            <a:ext cx="8504346" cy="529448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000" b="1" dirty="0">
                <a:latin typeface="Titillium" panose="00000500000000000000" pitchFamily="50" charset="0"/>
              </a:rPr>
              <a:t>All databases search slightly differently – use the on screen search tips!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1800" b="1" dirty="0">
              <a:solidFill>
                <a:schemeClr val="accent1"/>
              </a:solidFill>
              <a:latin typeface="Titillium" panose="00000500000000000000" pitchFamily="50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Titillium" panose="00000500000000000000" pitchFamily="50" charset="0"/>
              </a:rPr>
              <a:t>Field to search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title/abstract/author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Titillium" panose="00000500000000000000" pitchFamily="50" charset="0"/>
              </a:rPr>
              <a:t>Boolean</a:t>
            </a:r>
            <a:endParaRPr lang="en-GB" sz="2000" dirty="0">
              <a:latin typeface="Titillium" panose="00000500000000000000" pitchFamily="50" charset="0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GB" sz="2000" dirty="0">
                <a:latin typeface="Titillium" panose="00000500000000000000" pitchFamily="50" charset="0"/>
              </a:rPr>
              <a:t>	</a:t>
            </a:r>
            <a:r>
              <a:rPr lang="en-GB" sz="2000" b="1" i="1" dirty="0">
                <a:latin typeface="Titillium" panose="00000500000000000000" pitchFamily="50" charset="0"/>
              </a:rPr>
              <a:t>and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 =  both terms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	</a:t>
            </a:r>
            <a:r>
              <a:rPr lang="en-GB" sz="2000" b="1" i="1" dirty="0">
                <a:latin typeface="Titillium" panose="00000500000000000000" pitchFamily="50" charset="0"/>
              </a:rPr>
              <a:t>or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    =  either 1st or 2nd term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	</a:t>
            </a:r>
            <a:r>
              <a:rPr lang="en-GB" sz="2000" b="1" i="1" dirty="0">
                <a:latin typeface="Titillium" panose="00000500000000000000" pitchFamily="50" charset="0"/>
              </a:rPr>
              <a:t>not</a:t>
            </a:r>
            <a:r>
              <a:rPr lang="en-GB" sz="2000" b="1" i="1" dirty="0">
                <a:solidFill>
                  <a:srgbClr val="0070C0"/>
                </a:solidFill>
                <a:latin typeface="Titillium" panose="00000500000000000000" pitchFamily="50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 =  find 1st but not 2nd term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Titillium" panose="00000500000000000000" pitchFamily="50" charset="0"/>
              </a:rPr>
              <a:t>Truncation</a:t>
            </a:r>
            <a:r>
              <a:rPr lang="en-GB" sz="2000" dirty="0">
                <a:latin typeface="Titillium" panose="00000500000000000000" pitchFamily="50" charset="0"/>
              </a:rPr>
              <a:t> </a:t>
            </a:r>
            <a:r>
              <a:rPr lang="en-GB" sz="2000" b="1" dirty="0" err="1">
                <a:solidFill>
                  <a:srgbClr val="0070C0"/>
                </a:solidFill>
                <a:latin typeface="Titillium" panose="00000500000000000000" pitchFamily="50" charset="0"/>
              </a:rPr>
              <a:t>comput</a:t>
            </a:r>
            <a:r>
              <a:rPr lang="en-GB" sz="2000" b="1" dirty="0">
                <a:latin typeface="Titillium" panose="00000500000000000000" pitchFamily="50" charset="0"/>
              </a:rPr>
              <a:t>*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(or </a:t>
            </a:r>
            <a:r>
              <a:rPr lang="en-GB" sz="2000" b="1" dirty="0" err="1">
                <a:solidFill>
                  <a:srgbClr val="0070C0"/>
                </a:solidFill>
                <a:latin typeface="Titillium" panose="00000500000000000000" pitchFamily="50" charset="0"/>
              </a:rPr>
              <a:t>comput</a:t>
            </a:r>
            <a:r>
              <a:rPr lang="en-GB" sz="2000" b="1" dirty="0">
                <a:latin typeface="Titillium" panose="00000500000000000000" pitchFamily="50" charset="0"/>
              </a:rPr>
              <a:t>$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) will find computers, computing, computerization…</a:t>
            </a:r>
            <a:endParaRPr lang="en-GB" sz="2000" dirty="0">
              <a:solidFill>
                <a:srgbClr val="0070C0"/>
              </a:solidFill>
              <a:latin typeface="Titillium" panose="00000500000000000000" pitchFamily="50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Titillium" panose="00000500000000000000" pitchFamily="50" charset="0"/>
              </a:rPr>
              <a:t>Wildcard </a:t>
            </a:r>
            <a:r>
              <a:rPr lang="en-GB" sz="2000" b="1" dirty="0" err="1">
                <a:solidFill>
                  <a:srgbClr val="0070C0"/>
                </a:solidFill>
                <a:latin typeface="Titillium" panose="00000500000000000000" pitchFamily="50" charset="0"/>
              </a:rPr>
              <a:t>organi</a:t>
            </a:r>
            <a:r>
              <a:rPr lang="en-GB" sz="2000" b="1" dirty="0" err="1">
                <a:latin typeface="Titillium" panose="00000500000000000000" pitchFamily="50" charset="0"/>
              </a:rPr>
              <a:t>?</a:t>
            </a:r>
            <a:r>
              <a:rPr lang="en-GB" sz="2000" b="1" dirty="0" err="1">
                <a:solidFill>
                  <a:srgbClr val="0070C0"/>
                </a:solidFill>
                <a:latin typeface="Titillium" panose="00000500000000000000" pitchFamily="50" charset="0"/>
              </a:rPr>
              <a:t>ation</a:t>
            </a:r>
            <a:r>
              <a:rPr lang="en-GB" sz="2000" b="1" dirty="0">
                <a:solidFill>
                  <a:schemeClr val="accent1"/>
                </a:solidFill>
                <a:latin typeface="Titillium" panose="00000500000000000000" pitchFamily="50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will find organi</a:t>
            </a:r>
            <a:r>
              <a:rPr lang="en-GB" sz="2000" b="1" dirty="0">
                <a:latin typeface="Titillium" panose="00000500000000000000" pitchFamily="50" charset="0"/>
              </a:rPr>
              <a:t>s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ation</a:t>
            </a:r>
            <a:r>
              <a:rPr lang="en-GB" sz="2000" b="1" dirty="0">
                <a:solidFill>
                  <a:schemeClr val="accent1"/>
                </a:solidFill>
                <a:latin typeface="Titillium" panose="00000500000000000000" pitchFamily="50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and</a:t>
            </a:r>
            <a:r>
              <a:rPr lang="en-GB" sz="2000" b="1" dirty="0">
                <a:solidFill>
                  <a:schemeClr val="accent1"/>
                </a:solidFill>
                <a:latin typeface="Titillium" panose="00000500000000000000" pitchFamily="50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organi</a:t>
            </a:r>
            <a:r>
              <a:rPr lang="en-GB" sz="2000" b="1" dirty="0">
                <a:latin typeface="Titillium" panose="00000500000000000000" pitchFamily="50" charset="0"/>
              </a:rPr>
              <a:t>z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ation etc</a:t>
            </a:r>
            <a:r>
              <a:rPr lang="en-GB" sz="2000" dirty="0">
                <a:solidFill>
                  <a:srgbClr val="0070C0"/>
                </a:solidFill>
                <a:latin typeface="Titillium" panose="00000500000000000000" pitchFamily="50" charset="0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Titillium" panose="00000500000000000000" pitchFamily="50" charset="0"/>
              </a:rPr>
              <a:t>Phrase searching </a:t>
            </a:r>
            <a:r>
              <a:rPr lang="en-GB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“water damage” or (water damage)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7886700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Why LibrarySearch is a better </a:t>
            </a:r>
            <a:br>
              <a:rPr lang="en-GB" sz="3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sz="3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place to start than Google Scholar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1844824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Google/Google Scholar searches: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Don’t cover all academic articles.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Results can depend on previous searches on the specific PC.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Academic &amp; non-academic resources – you </a:t>
            </a:r>
            <a:r>
              <a:rPr lang="en-GB" b="1" dirty="0">
                <a:solidFill>
                  <a:schemeClr val="tx1"/>
                </a:solidFill>
                <a:latin typeface="Titillium" panose="00000500000000000000" pitchFamily="50" charset="0"/>
              </a:rPr>
              <a:t>must</a:t>
            </a: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 evaluate all resources.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You might struggle to get full text, you may be asked to pay.</a:t>
            </a:r>
          </a:p>
          <a:p>
            <a:endParaRPr lang="en-GB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Titillium" panose="00000500000000000000" pitchFamily="50" charset="0"/>
              </a:rPr>
              <a:t>LibrarySearch</a:t>
            </a: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 – good quality professional &amp; academic resources.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Searches everything we buy for you to access.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Gives clear login details. </a:t>
            </a:r>
          </a:p>
        </p:txBody>
      </p:sp>
    </p:spTree>
    <p:extLst>
      <p:ext uri="{BB962C8B-B14F-4D97-AF65-F5344CB8AC3E}">
        <p14:creationId xmlns:p14="http://schemas.microsoft.com/office/powerpoint/2010/main" val="185340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233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Finding the Full-text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4124" y="1628800"/>
            <a:ext cx="8579296" cy="48965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Search LibrarySearch or individual databases.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Sign in to LibrarySearch or a database to see the full text.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Use the </a:t>
            </a:r>
            <a:r>
              <a:rPr lang="en-GB" sz="2400" b="1" dirty="0">
                <a:latin typeface="Titillium" panose="00000500000000000000" pitchFamily="50" charset="0"/>
                <a:cs typeface="Arial" charset="0"/>
              </a:rPr>
              <a:t>Find It 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or </a:t>
            </a:r>
            <a:r>
              <a:rPr lang="en-GB" sz="2400" b="1" dirty="0">
                <a:latin typeface="Titillium" panose="00000500000000000000" pitchFamily="50" charset="0"/>
                <a:cs typeface="Arial" charset="0"/>
              </a:rPr>
              <a:t>View </a:t>
            </a:r>
            <a:r>
              <a:rPr lang="en-GB" sz="2400" b="1" dirty="0" err="1">
                <a:latin typeface="Titillium" panose="00000500000000000000" pitchFamily="50" charset="0"/>
                <a:cs typeface="Arial" charset="0"/>
              </a:rPr>
              <a:t>It@Edinburgh</a:t>
            </a:r>
            <a:r>
              <a:rPr lang="en-GB" sz="2400" b="1" dirty="0">
                <a:latin typeface="Titillium" panose="00000500000000000000" pitchFamily="50" charset="0"/>
                <a:cs typeface="Arial" charset="0"/>
              </a:rPr>
              <a:t> Napier 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button if you see it - this appears in many databases  - sometimes in Google search results.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You might need to search for or use paper journals.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Titillium" panose="00000500000000000000" pitchFamily="50" charset="0"/>
              <a:cs typeface="Arial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15000"/>
              </a:spcBef>
              <a:buNone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Can’t get full text in </a:t>
            </a:r>
            <a:r>
              <a:rPr lang="en-GB" sz="2400" dirty="0" err="1">
                <a:latin typeface="Titillium" panose="00000500000000000000" pitchFamily="50" charset="0"/>
                <a:cs typeface="Arial" charset="0"/>
              </a:rPr>
              <a:t>LibrarySearch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?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Request an Inter-library Loan using the online form: </a:t>
            </a:r>
            <a:r>
              <a:rPr lang="en-GB" sz="2400" dirty="0">
                <a:latin typeface="Titillium" panose="00000500000000000000" pitchFamily="50" charset="0"/>
                <a:cs typeface="Arial" charset="0"/>
                <a:hlinkClick r:id="rId2"/>
              </a:rPr>
              <a:t>http://my.napier.ac.uk/Library/Pages/ill-request.aspx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 (Article may be sent as PDF via email or in paper format – at busy times it can take up to 2 weeks or more….)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0333"/>
            <a:ext cx="8066856" cy="914400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GB" sz="3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EVALUATE your information </a:t>
            </a:r>
            <a:br>
              <a:rPr lang="en-GB" sz="3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sz="1800" dirty="0">
                <a:latin typeface="Titillium" panose="00000500000000000000" pitchFamily="50" charset="0"/>
              </a:rPr>
              <a:t>(external markers often check resources for quality)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537080" cy="540094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tillium" panose="00000500000000000000" pitchFamily="50" charset="0"/>
                <a:cs typeface="Arial" charset="0"/>
              </a:rPr>
              <a:t>Evaluate all information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: web; book; academic journal – everything!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Relevance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 –meet the needs of assignment? New information? Right type/level of information?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tillium" panose="00000500000000000000" pitchFamily="50" charset="0"/>
                <a:cs typeface="Arial" charset="0"/>
              </a:rPr>
              <a:t>Currency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 - date of publication ok for your assignment? Can you find a date? Online resources – last up-dated?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Reliability</a:t>
            </a:r>
            <a:r>
              <a:rPr lang="en-GB" sz="2400" b="1" dirty="0">
                <a:latin typeface="Titillium" panose="00000500000000000000" pitchFamily="50" charset="0"/>
                <a:cs typeface="Arial" charset="0"/>
              </a:rPr>
              <a:t> 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– author? Information reviewed by experts? Online resource – do links work?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tillium" panose="00000500000000000000" pitchFamily="50" charset="0"/>
                <a:cs typeface="Arial" charset="0"/>
              </a:rPr>
              <a:t>Accuracy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 – is there a chance of bias? Statistics from reliable sources? Is there an accurate list of references?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>
              <a:latin typeface="Titillium" panose="00000500000000000000" pitchFamily="50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latin typeface="Titillium" panose="00000500000000000000" pitchFamily="50" charset="0"/>
                <a:cs typeface="Arial" charset="0"/>
              </a:rPr>
              <a:t>QUALITY</a:t>
            </a:r>
            <a:r>
              <a:rPr lang="en-GB" sz="2000" dirty="0">
                <a:latin typeface="Titillium" panose="00000500000000000000" pitchFamily="50" charset="0"/>
                <a:cs typeface="Arial" charset="0"/>
              </a:rPr>
              <a:t> information: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Titillium" panose="00000500000000000000" pitchFamily="50" charset="0"/>
                <a:cs typeface="Arial" charset="0"/>
              </a:rPr>
              <a:t>Journals -  peer reviewed/editorial board.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Titillium" panose="00000500000000000000" pitchFamily="50" charset="0"/>
                <a:cs typeface="Arial" charset="0"/>
              </a:rPr>
              <a:t>Conference papers – always try to get original paper.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latin typeface="Titillium" panose="00000500000000000000" pitchFamily="50" charset="0"/>
                <a:cs typeface="Arial" charset="0"/>
              </a:rPr>
              <a:t>Primary sources of information are best– written by the actual researchers.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GB" dirty="0"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6202"/>
            <a:ext cx="7543800" cy="9826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Keep Notes of References!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536" y="1484313"/>
            <a:ext cx="8640960" cy="52562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2200" dirty="0">
                <a:latin typeface="Titillium" panose="00000500000000000000" pitchFamily="50" charset="0"/>
                <a:cs typeface="Arial" charset="0"/>
              </a:rPr>
              <a:t>Details of ALL material you consult in the process of your project.</a:t>
            </a:r>
          </a:p>
          <a:p>
            <a:pPr eaLnBrk="1" hangingPunct="1">
              <a:buFont typeface="Wingdings" pitchFamily="2" charset="2"/>
              <a:buNone/>
            </a:pPr>
            <a:endParaRPr lang="en-GB" sz="2200" dirty="0">
              <a:latin typeface="Titillium" panose="00000500000000000000" pitchFamily="50" charset="0"/>
              <a:cs typeface="Arial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ENDNOTE</a:t>
            </a:r>
            <a:r>
              <a:rPr lang="en-GB" sz="2200" dirty="0">
                <a:latin typeface="Titillium" panose="00000500000000000000" pitchFamily="50" charset="0"/>
                <a:cs typeface="Arial" charset="0"/>
              </a:rPr>
              <a:t> (reference management tool) available on the network, and a smaller web version is also available. See IT </a:t>
            </a:r>
            <a:r>
              <a:rPr lang="en-GB" sz="2200" dirty="0" err="1">
                <a:latin typeface="Titillium" panose="00000500000000000000" pitchFamily="50" charset="0"/>
                <a:cs typeface="Arial" charset="0"/>
              </a:rPr>
              <a:t>myNapier</a:t>
            </a:r>
            <a:r>
              <a:rPr lang="en-GB" sz="2200" dirty="0">
                <a:latin typeface="Titillium" panose="00000500000000000000" pitchFamily="50" charset="0"/>
                <a:cs typeface="Arial" charset="0"/>
              </a:rPr>
              <a:t> for details. User guides on </a:t>
            </a:r>
            <a:r>
              <a:rPr lang="en-GB" sz="2200" dirty="0" err="1">
                <a:latin typeface="Titillium" panose="00000500000000000000" pitchFamily="50" charset="0"/>
                <a:cs typeface="Arial" charset="0"/>
              </a:rPr>
              <a:t>myNapier</a:t>
            </a:r>
            <a:r>
              <a:rPr lang="en-GB" sz="2200" dirty="0">
                <a:latin typeface="Titillium" panose="00000500000000000000" pitchFamily="50" charset="0"/>
                <a:cs typeface="Arial" charset="0"/>
              </a:rPr>
              <a:t> Library pages.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200" b="1" dirty="0" err="1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Mendeley</a:t>
            </a:r>
            <a:r>
              <a:rPr lang="en-GB" sz="2200" dirty="0">
                <a:latin typeface="Titillium" panose="00000500000000000000" pitchFamily="50" charset="0"/>
                <a:cs typeface="Arial" charset="0"/>
              </a:rPr>
              <a:t> – free version on the web.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Microsoft Word </a:t>
            </a:r>
            <a:r>
              <a:rPr lang="en-GB" sz="2200" dirty="0">
                <a:latin typeface="Titillium" panose="00000500000000000000" pitchFamily="50" charset="0"/>
                <a:cs typeface="Arial" charset="0"/>
              </a:rPr>
              <a:t>also has a referencing tool – quite basic.</a:t>
            </a:r>
          </a:p>
          <a:p>
            <a:pPr eaLnBrk="1" hangingPunct="1">
              <a:buFont typeface="Wingdings" pitchFamily="2" charset="2"/>
              <a:buNone/>
            </a:pPr>
            <a:endParaRPr lang="en-GB" sz="2200" dirty="0">
              <a:latin typeface="Titillium" panose="00000500000000000000" pitchFamily="50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200" b="1" dirty="0">
                <a:latin typeface="Titillium" panose="00000500000000000000" pitchFamily="50" charset="0"/>
                <a:cs typeface="Arial" charset="0"/>
              </a:rPr>
              <a:t>Purpose of references:</a:t>
            </a:r>
          </a:p>
          <a:p>
            <a:pPr eaLnBrk="1" hangingPunct="1"/>
            <a:r>
              <a:rPr lang="en-GB" sz="2200" dirty="0">
                <a:latin typeface="Titillium" panose="00000500000000000000" pitchFamily="50" charset="0"/>
                <a:cs typeface="Arial" charset="0"/>
              </a:rPr>
              <a:t>To acknowledge the sources consulted (avoid plagiarism).</a:t>
            </a:r>
          </a:p>
          <a:p>
            <a:pPr eaLnBrk="1" hangingPunct="1"/>
            <a:r>
              <a:rPr lang="en-GB" sz="2200" dirty="0">
                <a:latin typeface="Titillium" panose="00000500000000000000" pitchFamily="50" charset="0"/>
                <a:cs typeface="Arial" charset="0"/>
              </a:rPr>
              <a:t>To enable other readers to access the material themselves.</a:t>
            </a:r>
          </a:p>
          <a:p>
            <a:pPr eaLnBrk="1" hangingPunct="1"/>
            <a:r>
              <a:rPr lang="en-GB" sz="2200" dirty="0">
                <a:latin typeface="Titillium" panose="00000500000000000000" pitchFamily="50" charset="0"/>
                <a:cs typeface="Arial" charset="0"/>
              </a:rPr>
              <a:t>To provide a list of the literature relating to the topic.</a:t>
            </a:r>
          </a:p>
          <a:p>
            <a:pPr eaLnBrk="1" hangingPunct="1"/>
            <a:endParaRPr lang="en-GB" sz="2200" dirty="0">
              <a:latin typeface="Titillium" panose="00000500000000000000" pitchFamily="50" charset="0"/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GB" sz="22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SO…REMEMBER TO KEEP GOOD REFERENCES/NOTES WHEN SEARCHING!!!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142" y="303532"/>
            <a:ext cx="7543800" cy="786482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How can I get help?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458066" y="1700808"/>
            <a:ext cx="8569242" cy="468052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Staff at the library desk are there to help.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Information on </a:t>
            </a:r>
            <a:r>
              <a:rPr lang="en-GB" sz="2400" dirty="0" err="1">
                <a:latin typeface="Titillium" panose="00000500000000000000" pitchFamily="50" charset="0"/>
                <a:cs typeface="Arial" panose="020B0604020202020204" pitchFamily="34" charset="0"/>
              </a:rPr>
              <a:t>myNapier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Library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  <a:hlinkClick r:id="rId2"/>
              </a:rPr>
              <a:t>http://my.napier.ac.uk/Library</a:t>
            </a:r>
            <a:endParaRPr lang="en-GB" sz="2400" dirty="0">
              <a:latin typeface="Titillium" panose="00000500000000000000" pitchFamily="50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Subject guide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  <a:hlinkClick r:id="rId3"/>
              </a:rPr>
              <a:t>http://libguides.napier.ac.uk/sebe-soc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Literature Review guide: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  <a:hlinkClick r:id="rId4"/>
              </a:rPr>
              <a:t>http://libguides.napier.ac.uk/litrev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General enquiries: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  <a:hlinkClick r:id="rId5"/>
              </a:rPr>
              <a:t>library@napier.ac.uk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Titillium" panose="00000500000000000000" pitchFamily="50" charset="0"/>
                <a:cs typeface="Arial" panose="020B0604020202020204" pitchFamily="34" charset="0"/>
              </a:rPr>
              <a:t>E.g. Using LibrarySearch, problems finding a particular article.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Titillium" panose="00000500000000000000" pitchFamily="50" charset="0"/>
                <a:cs typeface="Arial" panose="020B0604020202020204" pitchFamily="34" charset="0"/>
              </a:rPr>
              <a:t>Problem accessing resource? Give us lots of details – article title; journal title; what database are you trying to use; are you on or off campus?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If you have problems finding information for your final project, make an appointment: </a:t>
            </a: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j.haigh@napier.ac.uk 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Why do an Information Search?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5608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tillium" panose="00000500000000000000" pitchFamily="50" charset="0"/>
                <a:cs typeface="Arial" charset="0"/>
              </a:rPr>
              <a:t>Projects/dissertations require a demonstration of your subject knowledge -the literature review.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GB" sz="2800" dirty="0">
              <a:latin typeface="Titillium" panose="00000500000000000000" pitchFamily="50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tillium" panose="00000500000000000000" pitchFamily="50" charset="0"/>
                <a:cs typeface="Arial" charset="0"/>
              </a:rPr>
              <a:t>You need to show evidence of: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tillium" panose="00000500000000000000" pitchFamily="50" charset="0"/>
                <a:cs typeface="Arial" charset="0"/>
              </a:rPr>
              <a:t>Reading around the problem/issue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tillium" panose="00000500000000000000" pitchFamily="50" charset="0"/>
                <a:cs typeface="Arial" charset="0"/>
              </a:rPr>
              <a:t>Comparing your ideas with other solutions that have been considered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tillium" panose="00000500000000000000" pitchFamily="50" charset="0"/>
                <a:cs typeface="Arial" charset="0"/>
              </a:rPr>
              <a:t>Reflecting on your work – is there another approach/methodology that you could have used to tackle the problem?</a:t>
            </a:r>
          </a:p>
          <a:p>
            <a:pPr eaLnBrk="1" hangingPunct="1">
              <a:lnSpc>
                <a:spcPct val="80000"/>
              </a:lnSpc>
            </a:pPr>
            <a:endParaRPr lang="en-GB" sz="2800" dirty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3744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Searching Cycle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2133600" y="1219200"/>
            <a:ext cx="424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 b="1" dirty="0">
                <a:solidFill>
                  <a:schemeClr val="tx2"/>
                </a:solidFill>
                <a:latin typeface="Titillium" panose="00000500000000000000" pitchFamily="50" charset="0"/>
              </a:rPr>
              <a:t>Concept Clarification</a:t>
            </a:r>
            <a:endParaRPr lang="en-GB" sz="3600" b="1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5410200" y="2055813"/>
            <a:ext cx="376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 dirty="0">
                <a:solidFill>
                  <a:schemeClr val="tx1"/>
                </a:solidFill>
                <a:latin typeface="Titillium" panose="00000500000000000000" pitchFamily="50" charset="0"/>
              </a:rPr>
              <a:t>Search statement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5670550" y="2970213"/>
            <a:ext cx="3028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/>
            <a:r>
              <a:rPr lang="en-GB" sz="3600">
                <a:solidFill>
                  <a:schemeClr val="tx1"/>
                </a:solidFill>
                <a:latin typeface="Titillium" panose="00000500000000000000" pitchFamily="50" charset="0"/>
              </a:rPr>
              <a:t>Where to find </a:t>
            </a:r>
          </a:p>
          <a:p>
            <a:pPr algn="ctr"/>
            <a:r>
              <a:rPr lang="en-GB" sz="3600">
                <a:solidFill>
                  <a:schemeClr val="tx1"/>
                </a:solidFill>
                <a:latin typeface="Titillium" panose="00000500000000000000" pitchFamily="50" charset="0"/>
              </a:rPr>
              <a:t>information</a:t>
            </a:r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5562600" y="4646613"/>
            <a:ext cx="3258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>
                <a:solidFill>
                  <a:schemeClr val="tx1"/>
                </a:solidFill>
                <a:latin typeface="Titillium" panose="00000500000000000000" pitchFamily="50" charset="0"/>
              </a:rPr>
              <a:t>Search Strategy</a:t>
            </a:r>
          </a:p>
        </p:txBody>
      </p:sp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2438400" y="5334000"/>
            <a:ext cx="18165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 b="1">
                <a:solidFill>
                  <a:schemeClr val="tx2"/>
                </a:solidFill>
                <a:latin typeface="Titillium" panose="00000500000000000000" pitchFamily="50" charset="0"/>
              </a:rPr>
              <a:t>SEARCH</a:t>
            </a:r>
            <a:endParaRPr lang="en-GB" sz="360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533400" y="3733800"/>
            <a:ext cx="1962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>
                <a:solidFill>
                  <a:schemeClr val="tx1"/>
                </a:solidFill>
                <a:latin typeface="Titillium" panose="00000500000000000000" pitchFamily="50" charset="0"/>
              </a:rPr>
              <a:t>Review </a:t>
            </a:r>
          </a:p>
          <a:p>
            <a:r>
              <a:rPr lang="en-GB" sz="3600">
                <a:solidFill>
                  <a:schemeClr val="tx1"/>
                </a:solidFill>
                <a:latin typeface="Titillium" panose="00000500000000000000" pitchFamily="50" charset="0"/>
              </a:rPr>
              <a:t>&amp; Modify</a:t>
            </a:r>
          </a:p>
        </p:txBody>
      </p:sp>
      <p:sp>
        <p:nvSpPr>
          <p:cNvPr id="305161" name="Text Box 9"/>
          <p:cNvSpPr txBox="1">
            <a:spLocks noChangeArrowheads="1"/>
          </p:cNvSpPr>
          <p:nvPr/>
        </p:nvSpPr>
        <p:spPr bwMode="auto">
          <a:xfrm>
            <a:off x="838200" y="2513013"/>
            <a:ext cx="1862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GB" sz="3600" dirty="0">
                <a:solidFill>
                  <a:schemeClr val="tx1"/>
                </a:solidFill>
                <a:latin typeface="Titillium" panose="00000500000000000000" pitchFamily="50" charset="0"/>
              </a:rPr>
              <a:t>Evaluate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0" y="1600200"/>
            <a:ext cx="457200" cy="609600"/>
            <a:chOff x="4224" y="1008"/>
            <a:chExt cx="288" cy="384"/>
          </a:xfrm>
        </p:grpSpPr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4512" y="100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</p:grpSp>
      <p:sp>
        <p:nvSpPr>
          <p:cNvPr id="305165" name="Line 13"/>
          <p:cNvSpPr>
            <a:spLocks noChangeShapeType="1"/>
          </p:cNvSpPr>
          <p:nvPr/>
        </p:nvSpPr>
        <p:spPr bwMode="auto">
          <a:xfrm>
            <a:off x="7315200" y="2590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latin typeface="Titillium" panose="00000500000000000000" pitchFamily="50" charset="0"/>
            </a:endParaRPr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7315200" y="4114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latin typeface="Titillium" panose="00000500000000000000" pitchFamily="50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495800" y="5257800"/>
            <a:ext cx="2819400" cy="457200"/>
            <a:chOff x="2880" y="3312"/>
            <a:chExt cx="1632" cy="288"/>
          </a:xfrm>
        </p:grpSpPr>
        <p:sp>
          <p:nvSpPr>
            <p:cNvPr id="11287" name="Line 16"/>
            <p:cNvSpPr>
              <a:spLocks noChangeShapeType="1"/>
            </p:cNvSpPr>
            <p:nvPr/>
          </p:nvSpPr>
          <p:spPr bwMode="auto">
            <a:xfrm>
              <a:off x="4512" y="331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 flipH="1">
              <a:off x="2880" y="3600"/>
              <a:ext cx="16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71600" y="4876800"/>
            <a:ext cx="990600" cy="838200"/>
            <a:chOff x="1008" y="2928"/>
            <a:chExt cx="432" cy="672"/>
          </a:xfrm>
        </p:grpSpPr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 flipH="1">
              <a:off x="1008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V="1">
              <a:off x="1008" y="2928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</p:grpSp>
      <p:sp>
        <p:nvSpPr>
          <p:cNvPr id="305173" name="Line 21"/>
          <p:cNvSpPr>
            <a:spLocks noChangeShapeType="1"/>
          </p:cNvSpPr>
          <p:nvPr/>
        </p:nvSpPr>
        <p:spPr bwMode="auto">
          <a:xfrm>
            <a:off x="2628900" y="3167063"/>
            <a:ext cx="1514475" cy="22098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latin typeface="Titillium" panose="00000500000000000000" pitchFamily="50" charset="0"/>
            </a:endParaRPr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 flipV="1">
            <a:off x="1371600" y="3124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latin typeface="Titillium" panose="00000500000000000000" pitchFamily="50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371600" y="1600200"/>
            <a:ext cx="762000" cy="990600"/>
            <a:chOff x="864" y="1008"/>
            <a:chExt cx="480" cy="624"/>
          </a:xfrm>
        </p:grpSpPr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V="1">
              <a:off x="864" y="1008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>
              <a:off x="864" y="10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latin typeface="Titillium" panose="00000500000000000000" pitchFamily="50" charset="0"/>
              </a:endParaRPr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362200" y="4329113"/>
            <a:ext cx="3200400" cy="7000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latin typeface="Titillium" panose="00000500000000000000" pitchFamily="50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6" grpId="0" autoUpdateAnimBg="0"/>
      <p:bldP spid="305157" grpId="0" autoUpdateAnimBg="0"/>
      <p:bldP spid="305158" grpId="0" autoUpdateAnimBg="0"/>
      <p:bldP spid="305159" grpId="0" autoUpdateAnimBg="0"/>
      <p:bldP spid="305160" grpId="0" autoUpdateAnimBg="0"/>
      <p:bldP spid="305161" grpId="0" autoUpdateAnimBg="0"/>
      <p:bldP spid="305165" grpId="0" animBg="1"/>
      <p:bldP spid="305166" grpId="0" animBg="1"/>
      <p:bldP spid="305173" grpId="0" animBg="1"/>
      <p:bldP spid="30517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7783"/>
            <a:ext cx="75438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Search Statement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93875"/>
            <a:ext cx="7772400" cy="1558925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A case study on the user-centred design of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an interactive information retrieval system.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44196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chemeClr val="tx1"/>
                </a:solidFill>
                <a:latin typeface="Titillium" panose="00000500000000000000" pitchFamily="50" charset="0"/>
                <a:cs typeface="Arial" charset="0"/>
              </a:rPr>
              <a:t>Break down topic into components</a:t>
            </a:r>
            <a:endParaRPr lang="en-GB" sz="1900" dirty="0">
              <a:solidFill>
                <a:schemeClr val="tx1"/>
              </a:solidFill>
              <a:latin typeface="Titillium" panose="00000500000000000000" pitchFamily="50" charset="0"/>
              <a:cs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chemeClr val="tx1"/>
                </a:solidFill>
                <a:latin typeface="Titillium" panose="00000500000000000000" pitchFamily="50" charset="0"/>
                <a:cs typeface="Arial" charset="0"/>
              </a:rPr>
              <a:t>Identify keywords, synonyms, alternative spelling and related terms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chemeClr val="tx1"/>
                </a:solidFill>
                <a:latin typeface="Titillium" panose="00000500000000000000" pitchFamily="50" charset="0"/>
                <a:cs typeface="Arial" charset="0"/>
              </a:rPr>
              <a:t>List any relevant subheadings</a:t>
            </a:r>
            <a:endParaRPr lang="en-GB" sz="3900" dirty="0">
              <a:solidFill>
                <a:schemeClr val="tx1"/>
              </a:solidFill>
              <a:latin typeface="Titillium" panose="00000500000000000000" pitchFamily="50" charset="0"/>
              <a:cs typeface="Arial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76200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2075" tIns="46038" rIns="92075" bIns="46038" anchor="ctr"/>
          <a:lstStyle/>
          <a:p>
            <a:pPr algn="ctr" eaLnBrk="1" hangingPunct="1"/>
            <a:r>
              <a:rPr lang="en-GB" sz="2800" b="1" dirty="0">
                <a:solidFill>
                  <a:schemeClr val="bg1"/>
                </a:solidFill>
                <a:latin typeface="Titillium" panose="00000500000000000000" pitchFamily="50" charset="0"/>
                <a:cs typeface="Arial" charset="0"/>
              </a:rPr>
              <a:t>Selecting relevant KEYWORDS or CONCEPTS</a:t>
            </a:r>
            <a:endParaRPr lang="en-GB" sz="4000" dirty="0">
              <a:solidFill>
                <a:schemeClr val="bg1"/>
              </a:solidFill>
              <a:latin typeface="Titillium" panose="00000500000000000000" pitchFamily="50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0970"/>
            <a:ext cx="7543800" cy="1150937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Key terms and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70198" y="1208272"/>
            <a:ext cx="8390732" cy="54610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Key terms: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Interactive information retrieval systems (IIRS)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Human computer interaction (HCI)</a:t>
            </a:r>
          </a:p>
          <a:p>
            <a:pPr marL="14478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user centred interface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Interface design, user satisfaction, cognitive psychology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system implementation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‘evaluation research’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Information search process/decision making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graphical user interface (GUI)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Titillium" panose="00000500000000000000" pitchFamily="50" charset="0"/>
              <a:cs typeface="Arial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Related terms: 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artificial intelligence, software design, anthropology, applications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7964"/>
            <a:ext cx="7772400" cy="719137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Finding books &amp; e-journals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353425" cy="5256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1484784"/>
            <a:ext cx="8321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Use </a:t>
            </a:r>
            <a:r>
              <a:rPr lang="en-GB" dirty="0" err="1">
                <a:solidFill>
                  <a:schemeClr val="tx1"/>
                </a:solidFill>
                <a:latin typeface="Titillium" panose="00000500000000000000" pitchFamily="50" charset="0"/>
              </a:rPr>
              <a:t>LibrarySearch</a:t>
            </a: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  <a:hlinkClick r:id="rId3"/>
              </a:rPr>
              <a:t>http://librarysearch.napier.ac.uk</a:t>
            </a: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Sign in to get full results.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Search using title &amp; author surname &gt; results contain everything. Use ‘Tweak my results’ on right of the screen to refine your results.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E-journals (‘Journal Search’ on top menu bar)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Every journal we can access online.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Journals of good academic quality.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Search by journal title.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itillium" panose="00000500000000000000" pitchFamily="50" charset="0"/>
              </a:rPr>
              <a:t>We don’t buy access to every journal. Use the free Inter-Library Loan service to get articles from other libraries.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9552" y="85257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How do I access </a:t>
            </a:r>
            <a:br>
              <a:rPr lang="en-GB" sz="36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sz="3600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electronic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31114"/>
            <a:ext cx="8321378" cy="435133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Titillium" panose="00000500000000000000" pitchFamily="50" charset="0"/>
                <a:cs typeface="Arial" panose="020B0604020202020204" pitchFamily="34" charset="0"/>
              </a:rPr>
              <a:t>LibrarySearch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and e-books - </a:t>
            </a: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university login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Most e-journals and databases - </a:t>
            </a: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university login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2100" dirty="0">
                <a:latin typeface="Titillium" panose="00000500000000000000" pitchFamily="50" charset="0"/>
                <a:cs typeface="Arial" panose="020B0604020202020204" pitchFamily="34" charset="0"/>
              </a:rPr>
              <a:t>a few use a different login – details via LibrarySearch or Library website.</a:t>
            </a:r>
            <a:endParaRPr lang="en-GB" sz="2400" b="1" dirty="0">
              <a:latin typeface="Titillium" panose="00000500000000000000" pitchFamily="50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On campus &amp; off campus – sign in to </a:t>
            </a:r>
            <a:r>
              <a:rPr lang="en-GB" sz="2400" dirty="0" err="1">
                <a:latin typeface="Titillium" panose="00000500000000000000" pitchFamily="50" charset="0"/>
                <a:cs typeface="Arial" panose="020B0604020202020204" pitchFamily="34" charset="0"/>
              </a:rPr>
              <a:t>LibrarySearch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.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Links to articles from Google etc. may take you to confusing log-in screens that might ask you for money. 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Asked to pay for an article? Check </a:t>
            </a:r>
            <a:r>
              <a:rPr lang="en-GB" sz="2400" dirty="0" err="1">
                <a:latin typeface="Titillium" panose="00000500000000000000" pitchFamily="50" charset="0"/>
                <a:cs typeface="Arial" panose="020B0604020202020204" pitchFamily="34" charset="0"/>
              </a:rPr>
              <a:t>LibrarySearch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– you might get free access because the library buys access for you.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856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Finding articles, reports and </a:t>
            </a:r>
            <a:b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</a:br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conference papers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Arial" charset="0"/>
                <a:cs typeface="Arial" charset="0"/>
              </a:rPr>
              <a:t> </a:t>
            </a:r>
            <a:r>
              <a:rPr lang="en-GB" sz="2400" dirty="0">
                <a:latin typeface="Titillium" panose="00000500000000000000" pitchFamily="50" charset="0"/>
                <a:cs typeface="Arial" charset="0"/>
              </a:rPr>
              <a:t>Use LibrarySearch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Good quality resources.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Link through to full text if available.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Indicates if a paper copy is available.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Keywords – text books/encyclopaedias; use thesaurus or dictionary in databases.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Refine your search using ‘Tweak my results’ on the right: Subject, Author/Creator, Publication Date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Use quotation marks “ “  to denote a phrase.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tillium" panose="00000500000000000000" pitchFamily="50" charset="0"/>
                <a:cs typeface="Arial" charset="0"/>
              </a:rPr>
              <a:t>Use different combinations of words/phrases.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28650" y="-15249"/>
            <a:ext cx="78867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Titillium" panose="00000500000000000000" pitchFamily="50" charset="0"/>
                <a:cs typeface="Arial" charset="0"/>
              </a:rPr>
              <a:t>Simple Search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228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Break it down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– Separate out different themes, or questions within your topic.</a:t>
            </a:r>
          </a:p>
          <a:p>
            <a:pPr marL="457200" indent="-457200">
              <a:buAutoNum type="arabicPeriod"/>
              <a:defRPr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Search terms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– Single or multiple words or phrases. Are there words to omit? Different spellings etc.</a:t>
            </a:r>
          </a:p>
          <a:p>
            <a:pPr marL="457200" indent="-457200">
              <a:buAutoNum type="arabicPeriod"/>
              <a:defRPr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Where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 – </a:t>
            </a:r>
            <a:r>
              <a:rPr lang="en-GB" sz="2400" dirty="0" err="1">
                <a:latin typeface="Titillium" panose="00000500000000000000" pitchFamily="50" charset="0"/>
                <a:cs typeface="Arial" panose="020B0604020202020204" pitchFamily="34" charset="0"/>
              </a:rPr>
              <a:t>LibrarySearch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, databases, government websites, company websites etc.</a:t>
            </a:r>
          </a:p>
          <a:p>
            <a:pPr marL="457200" indent="-457200">
              <a:buAutoNum type="arabicPeriod"/>
              <a:defRPr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Appropriate search options/limits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– All fields, article titles, author etc. Able to limit to particular year, type of material or limit to full text only?</a:t>
            </a:r>
          </a:p>
          <a:p>
            <a:pPr marL="457200" indent="-457200">
              <a:buAutoNum type="arabicPeriod"/>
              <a:defRPr/>
            </a:pPr>
            <a:r>
              <a:rPr lang="en-GB" sz="2400" b="1" dirty="0">
                <a:solidFill>
                  <a:srgbClr val="0070C0"/>
                </a:solidFill>
                <a:latin typeface="Titillium" panose="00000500000000000000" pitchFamily="50" charset="0"/>
                <a:cs typeface="Arial" panose="020B0604020202020204" pitchFamily="34" charset="0"/>
              </a:rPr>
              <a:t>Refine searches </a:t>
            </a:r>
            <a:r>
              <a:rPr lang="en-GB" sz="2400" dirty="0">
                <a:latin typeface="Titillium" panose="00000500000000000000" pitchFamily="50" charset="0"/>
                <a:cs typeface="Arial" panose="020B0604020202020204" pitchFamily="34" charset="0"/>
              </a:rPr>
              <a:t>– change words used for searching, combine different words, change limits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052"/>
            <a:ext cx="2272706" cy="696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8637</TotalTime>
  <Words>1224</Words>
  <Application>Microsoft Office PowerPoint</Application>
  <PresentationFormat>On-screen Show (4:3)</PresentationFormat>
  <Paragraphs>147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Titillium</vt:lpstr>
      <vt:lpstr>Wingdings</vt:lpstr>
      <vt:lpstr>Office Theme</vt:lpstr>
      <vt:lpstr>Document</vt:lpstr>
      <vt:lpstr>SoC Honours Project   Information Searching</vt:lpstr>
      <vt:lpstr>Why do an Information Search?</vt:lpstr>
      <vt:lpstr>Searching Cycle</vt:lpstr>
      <vt:lpstr>Search Statement</vt:lpstr>
      <vt:lpstr>Key terms and concepts</vt:lpstr>
      <vt:lpstr>Finding books &amp; e-journals</vt:lpstr>
      <vt:lpstr>How do I access  electronic resources?</vt:lpstr>
      <vt:lpstr>Finding articles, reports and  conference papers</vt:lpstr>
      <vt:lpstr>Simple Search Strategy </vt:lpstr>
      <vt:lpstr>Database Searching</vt:lpstr>
      <vt:lpstr>Why LibrarySearch is a better  place to start than Google Scholar</vt:lpstr>
      <vt:lpstr>Finding the Full-text</vt:lpstr>
      <vt:lpstr>EVALUATE your information  (external markers often check resources for quality)</vt:lpstr>
      <vt:lpstr>Keep Notes of References!</vt:lpstr>
      <vt:lpstr>How can I get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Computing Service Unit</dc:creator>
  <cp:lastModifiedBy>Jonathan Mitchell</cp:lastModifiedBy>
  <cp:revision>505</cp:revision>
  <cp:lastPrinted>1999-12-17T14:19:01Z</cp:lastPrinted>
  <dcterms:created xsi:type="dcterms:W3CDTF">1995-06-17T23:31:02Z</dcterms:created>
  <dcterms:modified xsi:type="dcterms:W3CDTF">2018-05-23T14:11:37Z</dcterms:modified>
</cp:coreProperties>
</file>