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D61C78-BC65-4CF9-80E8-88FA7BB7253A}">
  <a:tblStyle styleId="{D1D61C78-BC65-4CF9-80E8-88FA7BB725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Social Determinants of Health affect an individual’s health status. There are 5 domains.  Economic Stability, Education Access and Quality, Healthcare Access and Quality, Neighborhood, and Built Environment, Social and Community Access.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The Five Domains for the Social Determinants of Health were used as the framework. They are matched with the outputs from the Georgia Data file.</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rPr lang="en">
                <a:solidFill>
                  <a:schemeClr val="dk1"/>
                </a:solidFill>
                <a:latin typeface="Calibri"/>
                <a:ea typeface="Calibri"/>
                <a:cs typeface="Calibri"/>
                <a:sym typeface="Calibri"/>
              </a:rPr>
              <a:t>Our Research question: What are the differences in the social determinants of health in three counties surrounding Atlanta?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a8237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a8237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The first SDOH domain is Economic Stability.</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noted that the scores are lower or in the median for Macon-Bibb County.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College entrance is higher in Dekalb, where there is more income equality.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 relationship exists between children in poverty and income inequality and single parents. DeKalb has fewer children in poverty and more high school completion and entrance into college. While The unemployment rate is low in Decatur, they graduated second in high school.</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Recommendations for further analysis: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Explore why the unemployment rate in Decatur is lower than in Dekalb since Dekalb is highly educated.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Explore the income inequality to see how it fits with the results in the other categories.</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1200"/>
              </a:spcAft>
              <a:buNone/>
            </a:pPr>
            <a:r>
              <a:t/>
            </a:r>
            <a:endParaRPr>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aa823757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aa823757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EEFF41"/>
                </a:highlight>
              </a:rPr>
              <a:t>The gap in funding for dekalb schools needed for student was lower than the funding gap with the other two counties.   </a:t>
            </a:r>
            <a:r>
              <a:rPr lang="en" sz="1400">
                <a:solidFill>
                  <a:schemeClr val="dk1"/>
                </a:solidFill>
              </a:rPr>
              <a:t>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EEFF41"/>
                </a:highlight>
              </a:rPr>
              <a:t>Math and </a:t>
            </a:r>
            <a:r>
              <a:rPr lang="en" sz="1400">
                <a:solidFill>
                  <a:schemeClr val="dk1"/>
                </a:solidFill>
                <a:highlight>
                  <a:srgbClr val="EEFF41"/>
                </a:highlight>
              </a:rPr>
              <a:t>reading</a:t>
            </a:r>
            <a:r>
              <a:rPr lang="en" sz="1400">
                <a:solidFill>
                  <a:schemeClr val="dk1"/>
                </a:solidFill>
                <a:highlight>
                  <a:srgbClr val="EEFF41"/>
                </a:highlight>
              </a:rPr>
              <a:t> scores are based on a 3rd level, so a score of 3.0 means students is performed on grade level</a:t>
            </a:r>
            <a:endParaRPr sz="1400">
              <a:solidFill>
                <a:schemeClr val="dk1"/>
              </a:solidFill>
              <a:highlight>
                <a:srgbClr val="EEFF41"/>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Potentially, the segregation brings children with different support and opportunities for reading and math together.</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Some children will be more uncomfortable the with differences.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Recommendations: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Explore the linking between economic stability and education access in Macon -Bibb</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Explore the relationship between school segregation and children eligible for free lunch</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Potentially school funding should provide remedial support for reading and math scores</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a823757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aa823757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we look at this data of the three counties Decatur, Macon, and Dekalb, the data is generally similar. We can clearly see the </a:t>
            </a:r>
            <a:r>
              <a:rPr lang="en">
                <a:solidFill>
                  <a:schemeClr val="dk1"/>
                </a:solidFill>
              </a:rPr>
              <a:t>outstanding data, Dekalb has no water violations. The </a:t>
            </a:r>
            <a:r>
              <a:rPr lang="en">
                <a:solidFill>
                  <a:schemeClr val="dk1"/>
                </a:solidFill>
              </a:rPr>
              <a:t>percentage of the population is highest in long commute and lowest in driving alone to work in Dekalb relative to the other counties.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7916"/>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7916"/>
              </a:lnSpc>
              <a:spcBef>
                <a:spcPts val="0"/>
              </a:spcBef>
              <a:spcAft>
                <a:spcPts val="0"/>
              </a:spcAft>
              <a:buClr>
                <a:schemeClr val="dk1"/>
              </a:buClr>
              <a:buSzPts val="1100"/>
              <a:buFont typeface="Arial"/>
              <a:buNone/>
            </a:pPr>
            <a:r>
              <a:rPr lang="en">
                <a:solidFill>
                  <a:schemeClr val="dk1"/>
                </a:solidFill>
              </a:rPr>
              <a:t>Recommendations: </a:t>
            </a:r>
            <a:endParaRPr>
              <a:solidFill>
                <a:schemeClr val="dk1"/>
              </a:solidFill>
            </a:endParaRPr>
          </a:p>
          <a:p>
            <a:pPr indent="0" lvl="0" marL="0" rtl="0" algn="l">
              <a:lnSpc>
                <a:spcPct val="107916"/>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Explore why Dekalb has no drinking water violations while the other counties had them.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Notes: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Severe housing problems and air pollution were the same across the all three counties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DeKalb with higher income </a:t>
            </a:r>
            <a:r>
              <a:rPr lang="en" sz="1400">
                <a:solidFill>
                  <a:schemeClr val="dk1"/>
                </a:solidFill>
                <a:highlight>
                  <a:srgbClr val="EEFF41"/>
                </a:highlight>
              </a:rPr>
              <a:t>(?) </a:t>
            </a:r>
            <a:r>
              <a:rPr lang="en" sz="1400">
                <a:solidFill>
                  <a:schemeClr val="dk1"/>
                </a:solidFill>
              </a:rPr>
              <a:t> has a longer commute to work, as compared to the other counties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Explore why there are no violations with the drinking water within DeKalb, are the infrastructure updated?</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DeKalb has a longer commute time but a lower driving alone, explore why? Could it be related to mass transportation?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More carpools or public transportation could be linked to lower wellbeing, aka mental and physical health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aa82375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aa82375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400">
                <a:solidFill>
                  <a:schemeClr val="dk1"/>
                </a:solidFill>
              </a:rPr>
              <a:t>The results in Dekalb are better than the results in Decatur and Macon-Bibb. In Dekalb, the higher exercise opportunities result illustrates why the county has less inactivity and less obesity. We recommend taking a deeper look into the opportunities for exercise in the other counties Macon and Decatur. </a:t>
            </a:r>
            <a:endParaRPr sz="14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400">
                <a:solidFill>
                  <a:schemeClr val="dk1"/>
                </a:solidFill>
              </a:rPr>
              <a:t>Sexually transmitted infections are twice as high in Decatur.</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recommend exploring why the sexually transmitted infections are higher in Decatur. </a:t>
            </a:r>
            <a:endParaRPr sz="14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aa82375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aa82375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see the poor or fair health percentage result in Macon is low, premature death rate is low, and uninsured individuals are low.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data in Macon is most inferior.</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recommend to look into why macon suffers from such low rates when regarding health access, and well being</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also would recommend taking a deep look into why dekalb has the greater results.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aa82375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aa82375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595959"/>
                </a:solidFill>
              </a:rPr>
              <a:t>The data is similar between the counties, which are located near each other</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However we do see the differences specifically in injury deaths and mental health providers.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Dekalb has the least injury deaths </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Macon and Decatur have an over 1,000 to 1 ratio for mental health providers.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Recommendations: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rgbClr val="595959"/>
                </a:solidFill>
              </a:rPr>
              <a:t>Explore why Dekalb has less injury deaths compared to the other counties.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Explore why the mental health providers rate is higher in Macon and Decatur.</a:t>
            </a:r>
            <a:endParaRPr sz="15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900">
              <a:highlight>
                <a:srgbClr val="EEFF4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abdeca5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abdeca5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Takeaway: </a:t>
            </a:r>
            <a:r>
              <a:rPr lang="en" sz="1400">
                <a:solidFill>
                  <a:srgbClr val="1F1F1F"/>
                </a:solidFill>
                <a:latin typeface="Calibri"/>
                <a:ea typeface="Calibri"/>
                <a:cs typeface="Calibri"/>
                <a:sym typeface="Calibri"/>
              </a:rPr>
              <a:t>Based on the results, individuals living in DeKalb county seem to have an overall healthier well-being, as compared to the other two counties. </a:t>
            </a:r>
            <a:endParaRPr sz="1400">
              <a:solidFill>
                <a:srgbClr val="1F1F1F"/>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236733" y="451625"/>
            <a:ext cx="8520600" cy="2052600"/>
          </a:xfrm>
          <a:prstGeom prst="rect">
            <a:avLst/>
          </a:prstGeom>
        </p:spPr>
        <p:txBody>
          <a:bodyPr anchorCtr="0" anchor="ctr"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3000">
                <a:highlight>
                  <a:srgbClr val="FFFFFF"/>
                </a:highlight>
                <a:latin typeface="Calibri"/>
                <a:ea typeface="Calibri"/>
                <a:cs typeface="Calibri"/>
                <a:sym typeface="Calibri"/>
              </a:rPr>
              <a:t>Comparing the Social Determinants of Health in Three Counties in Georgia</a:t>
            </a:r>
            <a:r>
              <a:rPr b="1" lang="en" sz="3000">
                <a:latin typeface="Calibri"/>
                <a:ea typeface="Calibri"/>
                <a:cs typeface="Calibri"/>
                <a:sym typeface="Calibri"/>
              </a:rPr>
              <a:t> </a:t>
            </a:r>
            <a:endParaRPr b="1" sz="3000">
              <a:latin typeface="Calibri"/>
              <a:ea typeface="Calibri"/>
              <a:cs typeface="Calibri"/>
              <a:sym typeface="Calibri"/>
            </a:endParaRPr>
          </a:p>
          <a:p>
            <a:pPr indent="0" lvl="0" marL="0" rtl="0" algn="ctr">
              <a:lnSpc>
                <a:spcPct val="107916"/>
              </a:lnSpc>
              <a:spcBef>
                <a:spcPts val="800"/>
              </a:spcBef>
              <a:spcAft>
                <a:spcPts val="800"/>
              </a:spcAft>
              <a:buNone/>
            </a:pPr>
            <a:r>
              <a:rPr lang="en" sz="2000">
                <a:solidFill>
                  <a:srgbClr val="000000"/>
                </a:solidFill>
                <a:latin typeface="Calibri"/>
                <a:ea typeface="Calibri"/>
                <a:cs typeface="Calibri"/>
                <a:sym typeface="Calibri"/>
              </a:rPr>
              <a:t>Jalen Artis, Peter Spann II, and Xavier Smith</a:t>
            </a:r>
            <a:endParaRPr sz="3600"/>
          </a:p>
        </p:txBody>
      </p:sp>
      <p:pic>
        <p:nvPicPr>
          <p:cNvPr id="129" name="Google Shape;129;p13"/>
          <p:cNvPicPr preferRelativeResize="0"/>
          <p:nvPr/>
        </p:nvPicPr>
        <p:blipFill>
          <a:blip r:embed="rId3">
            <a:alphaModFix/>
          </a:blip>
          <a:stretch>
            <a:fillRect/>
          </a:stretch>
        </p:blipFill>
        <p:spPr>
          <a:xfrm>
            <a:off x="1707701" y="2350500"/>
            <a:ext cx="5578638" cy="2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81650"/>
            <a:ext cx="8520600" cy="1064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22"/>
              <a:t>Economic Stability</a:t>
            </a:r>
            <a:r>
              <a:rPr lang="en" sz="3222">
                <a:solidFill>
                  <a:schemeClr val="dk2"/>
                </a:solidFill>
              </a:rPr>
              <a:t> </a:t>
            </a:r>
            <a:r>
              <a:rPr lang="en" sz="5000">
                <a:solidFill>
                  <a:schemeClr val="dk2"/>
                </a:solidFill>
              </a:rPr>
              <a:t>		</a:t>
            </a:r>
            <a:endParaRPr/>
          </a:p>
        </p:txBody>
      </p:sp>
      <p:sp>
        <p:nvSpPr>
          <p:cNvPr id="135" name="Google Shape;135;p14"/>
          <p:cNvSpPr txBox="1"/>
          <p:nvPr>
            <p:ph idx="1" type="body"/>
          </p:nvPr>
        </p:nvSpPr>
        <p:spPr>
          <a:xfrm>
            <a:off x="150450" y="1141713"/>
            <a:ext cx="88431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		</a:t>
            </a:r>
            <a:endParaRPr sz="3400"/>
          </a:p>
          <a:p>
            <a:pPr indent="0" lvl="0" marL="0" rtl="0" algn="l">
              <a:spcBef>
                <a:spcPts val="1200"/>
              </a:spcBef>
              <a:spcAft>
                <a:spcPts val="0"/>
              </a:spcAft>
              <a:buNone/>
            </a:pPr>
            <a:r>
              <a:rPr lang="en" sz="3400"/>
              <a:t>							</a:t>
            </a:r>
            <a:endParaRPr sz="3400"/>
          </a:p>
          <a:p>
            <a:pPr indent="0" lvl="0" marL="0" rtl="0" algn="l">
              <a:spcBef>
                <a:spcPts val="1200"/>
              </a:spcBef>
              <a:spcAft>
                <a:spcPts val="0"/>
              </a:spcAft>
              <a:buNone/>
            </a:pPr>
            <a:r>
              <a:rPr lang="en" sz="3400"/>
              <a:t>	</a:t>
            </a:r>
            <a:r>
              <a:rPr lang="en"/>
              <a:t>				</a:t>
            </a:r>
            <a:endParaRPr/>
          </a:p>
          <a:p>
            <a:pPr indent="0" lvl="0" marL="0" rtl="0" algn="l">
              <a:spcBef>
                <a:spcPts val="1200"/>
              </a:spcBef>
              <a:spcAft>
                <a:spcPts val="1200"/>
              </a:spcAft>
              <a:buNone/>
            </a:pPr>
            <a:r>
              <a:rPr lang="en"/>
              <a:t>							</a:t>
            </a:r>
            <a:endParaRPr/>
          </a:p>
        </p:txBody>
      </p:sp>
      <p:graphicFrame>
        <p:nvGraphicFramePr>
          <p:cNvPr id="136" name="Google Shape;136;p14"/>
          <p:cNvGraphicFramePr/>
          <p:nvPr/>
        </p:nvGraphicFramePr>
        <p:xfrm>
          <a:off x="378975" y="1141713"/>
          <a:ext cx="3000000" cy="3000000"/>
        </p:xfrm>
        <a:graphic>
          <a:graphicData uri="http://schemas.openxmlformats.org/drawingml/2006/table">
            <a:tbl>
              <a:tblPr>
                <a:noFill/>
                <a:tableStyleId>{D1D61C78-BC65-4CF9-80E8-88FA7BB7253A}</a:tableStyleId>
              </a:tblPr>
              <a:tblGrid>
                <a:gridCol w="1784950"/>
                <a:gridCol w="1784950"/>
                <a:gridCol w="1878600"/>
                <a:gridCol w="1691275"/>
              </a:tblGrid>
              <a:tr h="396200">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ctr">
                        <a:spcBef>
                          <a:spcPts val="0"/>
                        </a:spcBef>
                        <a:spcAft>
                          <a:spcPts val="0"/>
                        </a:spcAft>
                        <a:buNone/>
                      </a:pPr>
                      <a:r>
                        <a:rPr b="1" lang="en"/>
                        <a:t>Decatur</a:t>
                      </a:r>
                      <a:endParaRPr b="1"/>
                    </a:p>
                  </a:txBody>
                  <a:tcPr marT="91425" marB="91425" marR="91425" marL="91425"/>
                </a:tc>
                <a:tc>
                  <a:txBody>
                    <a:bodyPr/>
                    <a:lstStyle/>
                    <a:p>
                      <a:pPr indent="0" lvl="0" marL="0" rtl="0" algn="ctr">
                        <a:spcBef>
                          <a:spcPts val="0"/>
                        </a:spcBef>
                        <a:spcAft>
                          <a:spcPts val="0"/>
                        </a:spcAft>
                        <a:buNone/>
                      </a:pPr>
                      <a:r>
                        <a:rPr b="1" lang="en"/>
                        <a:t>Macon-Bibb</a:t>
                      </a:r>
                      <a:endParaRPr b="1"/>
                    </a:p>
                  </a:txBody>
                  <a:tcPr marT="91425" marB="91425" marR="91425" marL="91425"/>
                </a:tc>
                <a:tc>
                  <a:txBody>
                    <a:bodyPr/>
                    <a:lstStyle/>
                    <a:p>
                      <a:pPr indent="0" lvl="0" marL="0" rtl="0" algn="ctr">
                        <a:spcBef>
                          <a:spcPts val="0"/>
                        </a:spcBef>
                        <a:spcAft>
                          <a:spcPts val="0"/>
                        </a:spcAft>
                        <a:buNone/>
                      </a:pPr>
                      <a:r>
                        <a:rPr b="1" lang="en"/>
                        <a:t>DeKalb</a:t>
                      </a:r>
                      <a:endParaRPr b="1"/>
                    </a:p>
                  </a:txBody>
                  <a:tcPr marT="91425" marB="91425" marR="91425" marL="91425"/>
                </a:tc>
              </a:tr>
              <a:tr h="537625">
                <a:tc>
                  <a:txBody>
                    <a:bodyPr/>
                    <a:lstStyle/>
                    <a:p>
                      <a:pPr indent="0" lvl="0" marL="0" rtl="0" algn="l">
                        <a:spcBef>
                          <a:spcPts val="0"/>
                        </a:spcBef>
                        <a:spcAft>
                          <a:spcPts val="0"/>
                        </a:spcAft>
                        <a:buNone/>
                      </a:pPr>
                      <a:r>
                        <a:rPr lang="en"/>
                        <a:t>High School Completion</a:t>
                      </a:r>
                      <a:endParaRPr/>
                    </a:p>
                  </a:txBody>
                  <a:tcPr marT="91425" marB="91425" marR="91425" marL="91425"/>
                </a:tc>
                <a:tc>
                  <a:txBody>
                    <a:bodyPr/>
                    <a:lstStyle/>
                    <a:p>
                      <a:pPr indent="0" lvl="0" marL="0" rtl="0" algn="ctr">
                        <a:spcBef>
                          <a:spcPts val="0"/>
                        </a:spcBef>
                        <a:spcAft>
                          <a:spcPts val="0"/>
                        </a:spcAft>
                        <a:buNone/>
                      </a:pPr>
                      <a:r>
                        <a:rPr lang="en"/>
                        <a:t>84%</a:t>
                      </a:r>
                      <a:endParaRPr/>
                    </a:p>
                  </a:txBody>
                  <a:tcPr marT="91425" marB="91425" marR="91425" marL="91425"/>
                </a:tc>
                <a:tc>
                  <a:txBody>
                    <a:bodyPr/>
                    <a:lstStyle/>
                    <a:p>
                      <a:pPr indent="0" lvl="0" marL="0" rtl="0" algn="ctr">
                        <a:spcBef>
                          <a:spcPts val="0"/>
                        </a:spcBef>
                        <a:spcAft>
                          <a:spcPts val="0"/>
                        </a:spcAft>
                        <a:buNone/>
                      </a:pPr>
                      <a:r>
                        <a:rPr lang="en"/>
                        <a:t>73%</a:t>
                      </a:r>
                      <a:endParaRPr/>
                    </a:p>
                  </a:txBody>
                  <a:tcPr marT="91425" marB="91425" marR="91425" marL="91425"/>
                </a:tc>
                <a:tc>
                  <a:txBody>
                    <a:bodyPr/>
                    <a:lstStyle/>
                    <a:p>
                      <a:pPr indent="0" lvl="0" marL="0" rtl="0" algn="ctr">
                        <a:spcBef>
                          <a:spcPts val="0"/>
                        </a:spcBef>
                        <a:spcAft>
                          <a:spcPts val="0"/>
                        </a:spcAft>
                        <a:buNone/>
                      </a:pPr>
                      <a:r>
                        <a:rPr lang="en"/>
                        <a:t>91%</a:t>
                      </a:r>
                      <a:endParaRPr/>
                    </a:p>
                  </a:txBody>
                  <a:tcPr marT="91425" marB="91425" marR="91425" marL="91425"/>
                </a:tc>
              </a:tr>
              <a:tr h="485425">
                <a:tc>
                  <a:txBody>
                    <a:bodyPr/>
                    <a:lstStyle/>
                    <a:p>
                      <a:pPr indent="0" lvl="0" marL="0" rtl="0" algn="l">
                        <a:spcBef>
                          <a:spcPts val="0"/>
                        </a:spcBef>
                        <a:spcAft>
                          <a:spcPts val="0"/>
                        </a:spcAft>
                        <a:buNone/>
                      </a:pPr>
                      <a:r>
                        <a:rPr lang="en"/>
                        <a:t>Some College</a:t>
                      </a:r>
                      <a:endParaRPr/>
                    </a:p>
                  </a:txBody>
                  <a:tcPr marT="91425" marB="91425" marR="91425" marL="91425"/>
                </a:tc>
                <a:tc>
                  <a:txBody>
                    <a:bodyPr/>
                    <a:lstStyle/>
                    <a:p>
                      <a:pPr indent="0" lvl="0" marL="0" rtl="0" algn="ctr">
                        <a:spcBef>
                          <a:spcPts val="0"/>
                        </a:spcBef>
                        <a:spcAft>
                          <a:spcPts val="0"/>
                        </a:spcAft>
                        <a:buNone/>
                      </a:pPr>
                      <a:r>
                        <a:rPr lang="en"/>
                        <a:t>51%</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c>
                  <a:txBody>
                    <a:bodyPr/>
                    <a:lstStyle/>
                    <a:p>
                      <a:pPr indent="0" lvl="0" marL="0" rtl="0" algn="ctr">
                        <a:spcBef>
                          <a:spcPts val="0"/>
                        </a:spcBef>
                        <a:spcAft>
                          <a:spcPts val="0"/>
                        </a:spcAft>
                        <a:buNone/>
                      </a:pPr>
                      <a:r>
                        <a:rPr lang="en"/>
                        <a:t>73%</a:t>
                      </a:r>
                      <a:endParaRPr/>
                    </a:p>
                  </a:txBody>
                  <a:tcPr marT="91425" marB="91425" marR="91425" marL="91425"/>
                </a:tc>
              </a:tr>
              <a:tr h="491925">
                <a:tc>
                  <a:txBody>
                    <a:bodyPr/>
                    <a:lstStyle/>
                    <a:p>
                      <a:pPr indent="0" lvl="0" marL="0" rtl="0" algn="l">
                        <a:spcBef>
                          <a:spcPts val="0"/>
                        </a:spcBef>
                        <a:spcAft>
                          <a:spcPts val="0"/>
                        </a:spcAft>
                        <a:buNone/>
                      </a:pPr>
                      <a:r>
                        <a:rPr lang="en"/>
                        <a:t>Unemployment</a:t>
                      </a:r>
                      <a:endParaRPr/>
                    </a:p>
                  </a:txBody>
                  <a:tcPr marT="91425" marB="91425" marR="91425" marL="91425"/>
                </a:tc>
                <a:tc>
                  <a:txBody>
                    <a:bodyPr/>
                    <a:lstStyle/>
                    <a:p>
                      <a:pPr indent="0" lvl="0" marL="0" rtl="0" algn="ctr">
                        <a:spcBef>
                          <a:spcPts val="0"/>
                        </a:spcBef>
                        <a:spcAft>
                          <a:spcPts val="0"/>
                        </a:spcAft>
                        <a:buNone/>
                      </a:pPr>
                      <a:r>
                        <a:rPr lang="en"/>
                        <a:t>3.70%</a:t>
                      </a:r>
                      <a:endParaRPr/>
                    </a:p>
                  </a:txBody>
                  <a:tcPr marT="91425" marB="91425" marR="91425" marL="91425"/>
                </a:tc>
                <a:tc>
                  <a:txBody>
                    <a:bodyPr/>
                    <a:lstStyle/>
                    <a:p>
                      <a:pPr indent="0" lvl="0" marL="0" rtl="0" algn="ctr">
                        <a:spcBef>
                          <a:spcPts val="0"/>
                        </a:spcBef>
                        <a:spcAft>
                          <a:spcPts val="0"/>
                        </a:spcAft>
                        <a:buNone/>
                      </a:pPr>
                      <a:r>
                        <a:rPr lang="en"/>
                        <a:t>6.30%</a:t>
                      </a:r>
                      <a:endParaRPr/>
                    </a:p>
                  </a:txBody>
                  <a:tcPr marT="91425" marB="91425" marR="91425" marL="91425"/>
                </a:tc>
                <a:tc>
                  <a:txBody>
                    <a:bodyPr/>
                    <a:lstStyle/>
                    <a:p>
                      <a:pPr indent="0" lvl="0" marL="0" rtl="0" algn="ctr">
                        <a:spcBef>
                          <a:spcPts val="0"/>
                        </a:spcBef>
                        <a:spcAft>
                          <a:spcPts val="0"/>
                        </a:spcAft>
                        <a:buNone/>
                      </a:pPr>
                      <a:r>
                        <a:rPr lang="en"/>
                        <a:t>4.60%</a:t>
                      </a:r>
                      <a:endParaRPr/>
                    </a:p>
                  </a:txBody>
                  <a:tcPr marT="91425" marB="91425" marR="91425" marL="91425"/>
                </a:tc>
              </a:tr>
              <a:tr h="552075">
                <a:tc>
                  <a:txBody>
                    <a:bodyPr/>
                    <a:lstStyle/>
                    <a:p>
                      <a:pPr indent="0" lvl="0" marL="0" rtl="0" algn="l">
                        <a:spcBef>
                          <a:spcPts val="0"/>
                        </a:spcBef>
                        <a:spcAft>
                          <a:spcPts val="0"/>
                        </a:spcAft>
                        <a:buNone/>
                      </a:pPr>
                      <a:r>
                        <a:rPr lang="en"/>
                        <a:t>Children in Poverty</a:t>
                      </a:r>
                      <a:endParaRPr/>
                    </a:p>
                  </a:txBody>
                  <a:tcPr marT="91425" marB="91425" marR="91425" marL="91425"/>
                </a:tc>
                <a:tc>
                  <a:txBody>
                    <a:bodyPr/>
                    <a:lstStyle/>
                    <a:p>
                      <a:pPr indent="0" lvl="0" marL="0" rtl="0" algn="ctr">
                        <a:spcBef>
                          <a:spcPts val="0"/>
                        </a:spcBef>
                        <a:spcAft>
                          <a:spcPts val="0"/>
                        </a:spcAft>
                        <a:buNone/>
                      </a:pPr>
                      <a:r>
                        <a:rPr lang="en"/>
                        <a:t>36%</a:t>
                      </a:r>
                      <a:endParaRPr/>
                    </a:p>
                  </a:txBody>
                  <a:tcPr marT="91425" marB="91425" marR="91425" marL="91425"/>
                </a:tc>
                <a:tc>
                  <a:txBody>
                    <a:bodyPr/>
                    <a:lstStyle/>
                    <a:p>
                      <a:pPr indent="0" lvl="0" marL="0" rtl="0" algn="ctr">
                        <a:spcBef>
                          <a:spcPts val="0"/>
                        </a:spcBef>
                        <a:spcAft>
                          <a:spcPts val="0"/>
                        </a:spcAft>
                        <a:buNone/>
                      </a:pPr>
                      <a:r>
                        <a:rPr lang="en"/>
                        <a:t>38%</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tc>
              </a:tr>
              <a:tr h="609575">
                <a:tc>
                  <a:txBody>
                    <a:bodyPr/>
                    <a:lstStyle/>
                    <a:p>
                      <a:pPr indent="0" lvl="0" marL="0" rtl="0" algn="l">
                        <a:spcBef>
                          <a:spcPts val="0"/>
                        </a:spcBef>
                        <a:spcAft>
                          <a:spcPts val="0"/>
                        </a:spcAft>
                        <a:buNone/>
                      </a:pPr>
                      <a:r>
                        <a:rPr lang="en"/>
                        <a:t>Income Inequality</a:t>
                      </a:r>
                      <a:endParaRPr/>
                    </a:p>
                  </a:txBody>
                  <a:tcPr marT="91425" marB="91425" marR="91425" marL="91425"/>
                </a:tc>
                <a:tc>
                  <a:txBody>
                    <a:bodyPr/>
                    <a:lstStyle/>
                    <a:p>
                      <a:pPr indent="0" lvl="0" marL="0" rtl="0" algn="ctr">
                        <a:spcBef>
                          <a:spcPts val="0"/>
                        </a:spcBef>
                        <a:spcAft>
                          <a:spcPts val="0"/>
                        </a:spcAft>
                        <a:buNone/>
                      </a:pPr>
                      <a:r>
                        <a:rPr lang="en"/>
                        <a:t>5.5%</a:t>
                      </a:r>
                      <a:endParaRPr/>
                    </a:p>
                  </a:txBody>
                  <a:tcPr marT="91425" marB="91425" marR="91425" marL="91425"/>
                </a:tc>
                <a:tc>
                  <a:txBody>
                    <a:bodyPr/>
                    <a:lstStyle/>
                    <a:p>
                      <a:pPr indent="0" lvl="0" marL="0" rtl="0" algn="ctr">
                        <a:spcBef>
                          <a:spcPts val="0"/>
                        </a:spcBef>
                        <a:spcAft>
                          <a:spcPts val="0"/>
                        </a:spcAft>
                        <a:buNone/>
                      </a:pPr>
                      <a:r>
                        <a:rPr lang="en"/>
                        <a:t>6.8%</a:t>
                      </a:r>
                      <a:endParaRPr/>
                    </a:p>
                  </a:txBody>
                  <a:tcPr marT="91425" marB="91425" marR="91425" marL="91425"/>
                </a:tc>
                <a:tc>
                  <a:txBody>
                    <a:bodyPr/>
                    <a:lstStyle/>
                    <a:p>
                      <a:pPr indent="0" lvl="0" marL="0" rtl="0" algn="ctr">
                        <a:spcBef>
                          <a:spcPts val="0"/>
                        </a:spcBef>
                        <a:spcAft>
                          <a:spcPts val="0"/>
                        </a:spcAft>
                        <a:buNone/>
                      </a:pPr>
                      <a:r>
                        <a:rPr lang="en"/>
                        <a:t>4.80%</a:t>
                      </a:r>
                      <a:endParaRPr/>
                    </a:p>
                  </a:txBody>
                  <a:tcPr marT="91425" marB="91425" marR="91425" marL="91425"/>
                </a:tc>
              </a:tr>
              <a:tr h="822925">
                <a:tc>
                  <a:txBody>
                    <a:bodyPr/>
                    <a:lstStyle/>
                    <a:p>
                      <a:pPr indent="0" lvl="0" marL="0" rtl="0" algn="l">
                        <a:spcBef>
                          <a:spcPts val="0"/>
                        </a:spcBef>
                        <a:spcAft>
                          <a:spcPts val="0"/>
                        </a:spcAft>
                        <a:buNone/>
                      </a:pPr>
                      <a:r>
                        <a:rPr lang="en"/>
                        <a:t>Children in Single Parent Households</a:t>
                      </a:r>
                      <a:endParaRPr/>
                    </a:p>
                  </a:txBody>
                  <a:tcPr marT="91425" marB="91425" marR="91425" marL="91425"/>
                </a:tc>
                <a:tc>
                  <a:txBody>
                    <a:bodyPr/>
                    <a:lstStyle/>
                    <a:p>
                      <a:pPr indent="0" lvl="0" marL="0" rtl="0" algn="ctr">
                        <a:spcBef>
                          <a:spcPts val="0"/>
                        </a:spcBef>
                        <a:spcAft>
                          <a:spcPts val="0"/>
                        </a:spcAft>
                        <a:buNone/>
                      </a:pPr>
                      <a:r>
                        <a:rPr lang="en"/>
                        <a:t>38%</a:t>
                      </a:r>
                      <a:endParaRPr/>
                    </a:p>
                  </a:txBody>
                  <a:tcPr marT="91425" marB="91425" marR="91425" marL="91425"/>
                </a:tc>
                <a:tc>
                  <a:txBody>
                    <a:bodyPr/>
                    <a:lstStyle/>
                    <a:p>
                      <a:pPr indent="0" lvl="0" marL="0" rtl="0" algn="ctr">
                        <a:spcBef>
                          <a:spcPts val="0"/>
                        </a:spcBef>
                        <a:spcAft>
                          <a:spcPts val="0"/>
                        </a:spcAft>
                        <a:buNone/>
                      </a:pPr>
                      <a:r>
                        <a:rPr lang="en"/>
                        <a:t>58%</a:t>
                      </a:r>
                      <a:endParaRPr/>
                    </a:p>
                  </a:txBody>
                  <a:tcPr marT="91425" marB="91425" marR="91425" marL="91425"/>
                </a:tc>
                <a:tc>
                  <a:txBody>
                    <a:bodyPr/>
                    <a:lstStyle/>
                    <a:p>
                      <a:pPr indent="0" lvl="0" marL="0" rtl="0" algn="ctr">
                        <a:spcBef>
                          <a:spcPts val="0"/>
                        </a:spcBef>
                        <a:spcAft>
                          <a:spcPts val="0"/>
                        </a:spcAft>
                        <a:buNone/>
                      </a:pPr>
                      <a:r>
                        <a:rPr lang="en"/>
                        <a:t>36%</a:t>
                      </a:r>
                      <a:endParaRPr/>
                    </a:p>
                  </a:txBody>
                  <a:tcPr marT="91425" marB="91425" marR="91425" marL="91425"/>
                </a:tc>
              </a:tr>
            </a:tbl>
          </a:graphicData>
        </a:graphic>
      </p:graphicFrame>
      <p:pic>
        <p:nvPicPr>
          <p:cNvPr id="137" name="Google Shape;137;p14"/>
          <p:cNvPicPr preferRelativeResize="0"/>
          <p:nvPr/>
        </p:nvPicPr>
        <p:blipFill>
          <a:blip r:embed="rId3">
            <a:alphaModFix/>
          </a:blip>
          <a:stretch>
            <a:fillRect/>
          </a:stretch>
        </p:blipFill>
        <p:spPr>
          <a:xfrm>
            <a:off x="7044125" y="3063675"/>
            <a:ext cx="1949425" cy="194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09150" y="3290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200"/>
              <a:t>Education Access</a:t>
            </a:r>
            <a:r>
              <a:rPr lang="en" sz="3200">
                <a:solidFill>
                  <a:schemeClr val="dk2"/>
                </a:solidFill>
              </a:rPr>
              <a:t> </a:t>
            </a:r>
            <a:endParaRPr sz="3200"/>
          </a:p>
        </p:txBody>
      </p:sp>
      <p:graphicFrame>
        <p:nvGraphicFramePr>
          <p:cNvPr id="143" name="Google Shape;143;p15"/>
          <p:cNvGraphicFramePr/>
          <p:nvPr/>
        </p:nvGraphicFramePr>
        <p:xfrm>
          <a:off x="273200" y="1169763"/>
          <a:ext cx="3000000" cy="3000000"/>
        </p:xfrm>
        <a:graphic>
          <a:graphicData uri="http://schemas.openxmlformats.org/drawingml/2006/table">
            <a:tbl>
              <a:tblPr>
                <a:noFill/>
                <a:tableStyleId>{D1D61C78-BC65-4CF9-80E8-88FA7BB7253A}</a:tableStyleId>
              </a:tblPr>
              <a:tblGrid>
                <a:gridCol w="2121300"/>
                <a:gridCol w="1657650"/>
                <a:gridCol w="1889475"/>
                <a:gridCol w="1889475"/>
              </a:tblGrid>
              <a:tr h="377200">
                <a:tc>
                  <a:txBody>
                    <a:bodyPr/>
                    <a:lstStyle/>
                    <a:p>
                      <a:pPr indent="0" lvl="0" marL="0" rtl="0" algn="l">
                        <a:spcBef>
                          <a:spcPts val="0"/>
                        </a:spcBef>
                        <a:spcAft>
                          <a:spcPts val="0"/>
                        </a:spcAft>
                        <a:buNone/>
                      </a:pPr>
                      <a:r>
                        <a:rPr b="1" lang="en">
                          <a:solidFill>
                            <a:srgbClr val="1F1F1F"/>
                          </a:solidFill>
                        </a:rPr>
                        <a:t>Description</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Decatur</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Macon-Bibb</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DeKalb</a:t>
                      </a:r>
                      <a:endParaRPr b="1">
                        <a:solidFill>
                          <a:srgbClr val="1F1F1F"/>
                        </a:solidFill>
                      </a:endParaRPr>
                    </a:p>
                  </a:txBody>
                  <a:tcPr marT="91425" marB="91425" marR="91425" marL="91425"/>
                </a:tc>
              </a:tr>
              <a:tr h="377200">
                <a:tc>
                  <a:txBody>
                    <a:bodyPr/>
                    <a:lstStyle/>
                    <a:p>
                      <a:pPr indent="0" lvl="0" marL="0" rtl="0" algn="l">
                        <a:spcBef>
                          <a:spcPts val="0"/>
                        </a:spcBef>
                        <a:spcAft>
                          <a:spcPts val="0"/>
                        </a:spcAft>
                        <a:buNone/>
                      </a:pPr>
                      <a:r>
                        <a:rPr lang="en">
                          <a:solidFill>
                            <a:srgbClr val="1F1F1F"/>
                          </a:solidFill>
                        </a:rPr>
                        <a:t>Reading Scores</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2.9</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2.4</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2.8</a:t>
                      </a:r>
                      <a:endParaRPr>
                        <a:solidFill>
                          <a:srgbClr val="1F1F1F"/>
                        </a:solidFill>
                      </a:endParaRPr>
                    </a:p>
                  </a:txBody>
                  <a:tcPr marT="91425" marB="91425" marR="91425" marL="91425"/>
                </a:tc>
              </a:tr>
              <a:tr h="377200">
                <a:tc>
                  <a:txBody>
                    <a:bodyPr/>
                    <a:lstStyle/>
                    <a:p>
                      <a:pPr indent="0" lvl="0" marL="0" rtl="0" algn="l">
                        <a:spcBef>
                          <a:spcPts val="0"/>
                        </a:spcBef>
                        <a:spcAft>
                          <a:spcPts val="0"/>
                        </a:spcAft>
                        <a:buNone/>
                      </a:pPr>
                      <a:r>
                        <a:rPr lang="en">
                          <a:solidFill>
                            <a:srgbClr val="1F1F1F"/>
                          </a:solidFill>
                        </a:rPr>
                        <a:t>Math Scores</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3.0</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2.1</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2.6</a:t>
                      </a:r>
                      <a:endParaRPr>
                        <a:solidFill>
                          <a:srgbClr val="1F1F1F"/>
                        </a:solidFill>
                      </a:endParaRPr>
                    </a:p>
                  </a:txBody>
                  <a:tcPr marT="91425" marB="91425" marR="91425" marL="91425"/>
                </a:tc>
              </a:tr>
              <a:tr h="377200">
                <a:tc>
                  <a:txBody>
                    <a:bodyPr/>
                    <a:lstStyle/>
                    <a:p>
                      <a:pPr indent="0" lvl="0" marL="0" rtl="0" algn="l">
                        <a:spcBef>
                          <a:spcPts val="0"/>
                        </a:spcBef>
                        <a:spcAft>
                          <a:spcPts val="0"/>
                        </a:spcAft>
                        <a:buNone/>
                      </a:pPr>
                      <a:r>
                        <a:rPr lang="en">
                          <a:solidFill>
                            <a:srgbClr val="1F1F1F"/>
                          </a:solidFill>
                        </a:rPr>
                        <a:t>School Segregation</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0.002</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0.001</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0.36</a:t>
                      </a:r>
                      <a:endParaRPr>
                        <a:solidFill>
                          <a:srgbClr val="1F1F1F"/>
                        </a:solidFill>
                      </a:endParaRPr>
                    </a:p>
                  </a:txBody>
                  <a:tcPr marT="91425" marB="91425" marR="91425" marL="91425"/>
                </a:tc>
              </a:tr>
              <a:tr h="580325">
                <a:tc>
                  <a:txBody>
                    <a:bodyPr/>
                    <a:lstStyle/>
                    <a:p>
                      <a:pPr indent="0" lvl="0" marL="0" rtl="0" algn="l">
                        <a:spcBef>
                          <a:spcPts val="0"/>
                        </a:spcBef>
                        <a:spcAft>
                          <a:spcPts val="0"/>
                        </a:spcAft>
                        <a:buNone/>
                      </a:pPr>
                      <a:r>
                        <a:rPr lang="en">
                          <a:solidFill>
                            <a:srgbClr val="1F1F1F"/>
                          </a:solidFill>
                        </a:rPr>
                        <a:t>School Funding Adequacy</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-$7,525</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-$10,238</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-$1,235</a:t>
                      </a:r>
                      <a:endParaRPr>
                        <a:solidFill>
                          <a:srgbClr val="1F1F1F"/>
                        </a:solidFill>
                      </a:endParaRPr>
                    </a:p>
                  </a:txBody>
                  <a:tcPr marT="91425" marB="91425" marR="91425" marL="91425"/>
                </a:tc>
              </a:tr>
              <a:tr h="566075">
                <a:tc>
                  <a:txBody>
                    <a:bodyPr/>
                    <a:lstStyle/>
                    <a:p>
                      <a:pPr indent="0" lvl="0" marL="0" rtl="0" algn="l">
                        <a:spcBef>
                          <a:spcPts val="0"/>
                        </a:spcBef>
                        <a:spcAft>
                          <a:spcPts val="0"/>
                        </a:spcAft>
                        <a:buNone/>
                      </a:pPr>
                      <a:r>
                        <a:rPr lang="en">
                          <a:solidFill>
                            <a:srgbClr val="1F1F1F"/>
                          </a:solidFill>
                        </a:rPr>
                        <a:t>Children Eligible for Free or Reduced Lunch</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97</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100</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64</a:t>
                      </a:r>
                      <a:r>
                        <a:rPr lang="en">
                          <a:solidFill>
                            <a:srgbClr val="1F1F1F"/>
                          </a:solidFill>
                        </a:rPr>
                        <a:t>%</a:t>
                      </a:r>
                      <a:endParaRPr>
                        <a:solidFill>
                          <a:srgbClr val="1F1F1F"/>
                        </a:solidFill>
                      </a:endParaRPr>
                    </a:p>
                  </a:txBody>
                  <a:tcPr marT="91425" marB="91425" marR="91425" marL="91425"/>
                </a:tc>
              </a:tr>
            </a:tbl>
          </a:graphicData>
        </a:graphic>
      </p:graphicFrame>
      <p:pic>
        <p:nvPicPr>
          <p:cNvPr id="144" name="Google Shape;144;p15"/>
          <p:cNvPicPr preferRelativeResize="0"/>
          <p:nvPr/>
        </p:nvPicPr>
        <p:blipFill>
          <a:blip r:embed="rId3">
            <a:alphaModFix/>
          </a:blip>
          <a:stretch>
            <a:fillRect/>
          </a:stretch>
        </p:blipFill>
        <p:spPr>
          <a:xfrm>
            <a:off x="7440108" y="3364175"/>
            <a:ext cx="1489642" cy="15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165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t>Neighborhood and Community </a:t>
            </a:r>
            <a:r>
              <a:rPr lang="en" sz="3000">
                <a:solidFill>
                  <a:schemeClr val="dk2"/>
                </a:solidFill>
              </a:rPr>
              <a:t>	</a:t>
            </a:r>
            <a:endParaRPr sz="3000">
              <a:solidFill>
                <a:schemeClr val="dk2"/>
              </a:solidFill>
            </a:endParaRPr>
          </a:p>
          <a:p>
            <a:pPr indent="0" lvl="0" marL="0" rtl="0" algn="l">
              <a:spcBef>
                <a:spcPts val="1200"/>
              </a:spcBef>
              <a:spcAft>
                <a:spcPts val="0"/>
              </a:spcAft>
              <a:buNone/>
            </a:pPr>
            <a:r>
              <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graphicFrame>
        <p:nvGraphicFramePr>
          <p:cNvPr id="151" name="Google Shape;151;p16"/>
          <p:cNvGraphicFramePr/>
          <p:nvPr/>
        </p:nvGraphicFramePr>
        <p:xfrm>
          <a:off x="380975" y="1000075"/>
          <a:ext cx="3000000" cy="3000000"/>
        </p:xfrm>
        <a:graphic>
          <a:graphicData uri="http://schemas.openxmlformats.org/drawingml/2006/table">
            <a:tbl>
              <a:tblPr>
                <a:noFill/>
                <a:tableStyleId>{D1D61C78-BC65-4CF9-80E8-88FA7BB7253A}</a:tableStyleId>
              </a:tblPr>
              <a:tblGrid>
                <a:gridCol w="1870475"/>
                <a:gridCol w="1870475"/>
                <a:gridCol w="1870475"/>
                <a:gridCol w="1870475"/>
              </a:tblGrid>
              <a:tr h="474575">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ctr">
                        <a:spcBef>
                          <a:spcPts val="0"/>
                        </a:spcBef>
                        <a:spcAft>
                          <a:spcPts val="0"/>
                        </a:spcAft>
                        <a:buNone/>
                      </a:pPr>
                      <a:r>
                        <a:rPr b="1" lang="en"/>
                        <a:t>Decatur</a:t>
                      </a:r>
                      <a:endParaRPr b="1"/>
                    </a:p>
                  </a:txBody>
                  <a:tcPr marT="91425" marB="91425" marR="91425" marL="91425"/>
                </a:tc>
                <a:tc>
                  <a:txBody>
                    <a:bodyPr/>
                    <a:lstStyle/>
                    <a:p>
                      <a:pPr indent="0" lvl="0" marL="0" rtl="0" algn="ctr">
                        <a:spcBef>
                          <a:spcPts val="0"/>
                        </a:spcBef>
                        <a:spcAft>
                          <a:spcPts val="0"/>
                        </a:spcAft>
                        <a:buNone/>
                      </a:pPr>
                      <a:r>
                        <a:rPr b="1" lang="en"/>
                        <a:t>Macon-Bibb</a:t>
                      </a:r>
                      <a:endParaRPr b="1"/>
                    </a:p>
                  </a:txBody>
                  <a:tcPr marT="91425" marB="91425" marR="91425" marL="91425"/>
                </a:tc>
                <a:tc>
                  <a:txBody>
                    <a:bodyPr/>
                    <a:lstStyle/>
                    <a:p>
                      <a:pPr indent="0" lvl="0" marL="0" rtl="0" algn="ctr">
                        <a:spcBef>
                          <a:spcPts val="0"/>
                        </a:spcBef>
                        <a:spcAft>
                          <a:spcPts val="0"/>
                        </a:spcAft>
                        <a:buNone/>
                      </a:pPr>
                      <a:r>
                        <a:rPr b="1" lang="en"/>
                        <a:t>DeKalb</a:t>
                      </a:r>
                      <a:endParaRPr b="1"/>
                    </a:p>
                  </a:txBody>
                  <a:tcPr marT="91425" marB="91425" marR="91425" marL="91425"/>
                </a:tc>
              </a:tr>
              <a:tr h="424625">
                <a:tc>
                  <a:txBody>
                    <a:bodyPr/>
                    <a:lstStyle/>
                    <a:p>
                      <a:pPr indent="0" lvl="0" marL="0" rtl="0" algn="l">
                        <a:spcBef>
                          <a:spcPts val="0"/>
                        </a:spcBef>
                        <a:spcAft>
                          <a:spcPts val="0"/>
                        </a:spcAft>
                        <a:buNone/>
                      </a:pPr>
                      <a:r>
                        <a:rPr lang="en"/>
                        <a:t>Air </a:t>
                      </a:r>
                      <a:r>
                        <a:rPr lang="en"/>
                        <a:t>Pollution</a:t>
                      </a:r>
                      <a:endParaRPr/>
                    </a:p>
                  </a:txBody>
                  <a:tcPr marT="91425" marB="91425" marR="91425" marL="91425"/>
                </a:tc>
                <a:tc>
                  <a:txBody>
                    <a:bodyPr/>
                    <a:lstStyle/>
                    <a:p>
                      <a:pPr indent="0" lvl="0" marL="0" rtl="0" algn="ctr">
                        <a:spcBef>
                          <a:spcPts val="0"/>
                        </a:spcBef>
                        <a:spcAft>
                          <a:spcPts val="0"/>
                        </a:spcAft>
                        <a:buNone/>
                      </a:pPr>
                      <a:r>
                        <a:rPr lang="en"/>
                        <a:t>9.3</a:t>
                      </a:r>
                      <a:endParaRPr/>
                    </a:p>
                  </a:txBody>
                  <a:tcPr marT="91425" marB="91425" marR="91425" marL="91425"/>
                </a:tc>
                <a:tc>
                  <a:txBody>
                    <a:bodyPr/>
                    <a:lstStyle/>
                    <a:p>
                      <a:pPr indent="0" lvl="0" marL="0" rtl="0" algn="ctr">
                        <a:spcBef>
                          <a:spcPts val="0"/>
                        </a:spcBef>
                        <a:spcAft>
                          <a:spcPts val="0"/>
                        </a:spcAft>
                        <a:buNone/>
                      </a:pPr>
                      <a:r>
                        <a:rPr lang="en"/>
                        <a:t>9.7</a:t>
                      </a:r>
                      <a:endParaRPr/>
                    </a:p>
                  </a:txBody>
                  <a:tcPr marT="91425" marB="91425" marR="91425" marL="91425"/>
                </a:tc>
                <a:tc>
                  <a:txBody>
                    <a:bodyPr/>
                    <a:lstStyle/>
                    <a:p>
                      <a:pPr indent="0" lvl="0" marL="0" rtl="0" algn="ctr">
                        <a:spcBef>
                          <a:spcPts val="0"/>
                        </a:spcBef>
                        <a:spcAft>
                          <a:spcPts val="0"/>
                        </a:spcAft>
                        <a:buNone/>
                      </a:pPr>
                      <a:r>
                        <a:rPr lang="en"/>
                        <a:t>9.6</a:t>
                      </a:r>
                      <a:endParaRPr/>
                    </a:p>
                  </a:txBody>
                  <a:tcPr marT="91425" marB="91425" marR="91425" marL="91425"/>
                </a:tc>
              </a:tr>
              <a:tr h="622525">
                <a:tc>
                  <a:txBody>
                    <a:bodyPr/>
                    <a:lstStyle/>
                    <a:p>
                      <a:pPr indent="0" lvl="0" marL="0" rtl="0" algn="l">
                        <a:spcBef>
                          <a:spcPts val="0"/>
                        </a:spcBef>
                        <a:spcAft>
                          <a:spcPts val="0"/>
                        </a:spcAft>
                        <a:buNone/>
                      </a:pPr>
                      <a:r>
                        <a:rPr lang="en"/>
                        <a:t>Drinking Water Violations</a:t>
                      </a:r>
                      <a:endParaRPr/>
                    </a:p>
                  </a:txBody>
                  <a:tcPr marT="91425" marB="91425" marR="91425" marL="91425"/>
                </a:tc>
                <a:tc>
                  <a:txBody>
                    <a:bodyPr/>
                    <a:lstStyle/>
                    <a:p>
                      <a:pPr indent="0" lvl="0" marL="0" rtl="0" algn="ctr">
                        <a:spcBef>
                          <a:spcPts val="0"/>
                        </a:spcBef>
                        <a:spcAft>
                          <a:spcPts val="0"/>
                        </a:spcAft>
                        <a:buNone/>
                      </a:pPr>
                      <a:r>
                        <a:rPr lang="en"/>
                        <a:t>Yes</a:t>
                      </a:r>
                      <a:endParaRPr/>
                    </a:p>
                  </a:txBody>
                  <a:tcPr marT="91425" marB="91425" marR="91425" marL="91425"/>
                </a:tc>
                <a:tc>
                  <a:txBody>
                    <a:bodyPr/>
                    <a:lstStyle/>
                    <a:p>
                      <a:pPr indent="0" lvl="0" marL="0" rtl="0" algn="ctr">
                        <a:spcBef>
                          <a:spcPts val="0"/>
                        </a:spcBef>
                        <a:spcAft>
                          <a:spcPts val="0"/>
                        </a:spcAft>
                        <a:buNone/>
                      </a:pPr>
                      <a:r>
                        <a:rPr lang="en"/>
                        <a:t>Yes</a:t>
                      </a:r>
                      <a:endParaRPr/>
                    </a:p>
                  </a:txBody>
                  <a:tcPr marT="91425" marB="91425" marR="91425" marL="91425"/>
                </a:tc>
                <a:tc>
                  <a:txBody>
                    <a:bodyPr/>
                    <a:lstStyle/>
                    <a:p>
                      <a:pPr indent="0" lvl="0" marL="0" rtl="0" algn="ctr">
                        <a:spcBef>
                          <a:spcPts val="0"/>
                        </a:spcBef>
                        <a:spcAft>
                          <a:spcPts val="0"/>
                        </a:spcAft>
                        <a:buNone/>
                      </a:pPr>
                      <a:r>
                        <a:rPr lang="en"/>
                        <a:t>No</a:t>
                      </a:r>
                      <a:endParaRPr/>
                    </a:p>
                  </a:txBody>
                  <a:tcPr marT="91425" marB="91425" marR="91425" marL="91425"/>
                </a:tc>
              </a:tr>
              <a:tr h="605250">
                <a:tc>
                  <a:txBody>
                    <a:bodyPr/>
                    <a:lstStyle/>
                    <a:p>
                      <a:pPr indent="0" lvl="0" marL="0" rtl="0" algn="l">
                        <a:spcBef>
                          <a:spcPts val="0"/>
                        </a:spcBef>
                        <a:spcAft>
                          <a:spcPts val="0"/>
                        </a:spcAft>
                        <a:buNone/>
                      </a:pPr>
                      <a:r>
                        <a:rPr lang="en"/>
                        <a:t>Severe Housing Problems</a:t>
                      </a:r>
                      <a:endParaRPr/>
                    </a:p>
                  </a:txBody>
                  <a:tcPr marT="91425" marB="91425" marR="91425" marL="91425"/>
                </a:tc>
                <a:tc>
                  <a:txBody>
                    <a:bodyPr/>
                    <a:lstStyle/>
                    <a:p>
                      <a:pPr indent="0" lvl="0" marL="0" rtl="0" algn="ctr">
                        <a:spcBef>
                          <a:spcPts val="0"/>
                        </a:spcBef>
                        <a:spcAft>
                          <a:spcPts val="0"/>
                        </a:spcAft>
                        <a:buNone/>
                      </a:pPr>
                      <a:r>
                        <a:rPr lang="en"/>
                        <a:t>18</a:t>
                      </a:r>
                      <a:r>
                        <a:rPr lang="en"/>
                        <a:t>%</a:t>
                      </a:r>
                      <a:endParaRPr/>
                    </a:p>
                  </a:txBody>
                  <a:tcPr marT="91425" marB="91425" marR="91425" marL="91425"/>
                </a:tc>
                <a:tc>
                  <a:txBody>
                    <a:bodyPr/>
                    <a:lstStyle/>
                    <a:p>
                      <a:pPr indent="0" lvl="0" marL="0" rtl="0" algn="ctr">
                        <a:spcBef>
                          <a:spcPts val="0"/>
                        </a:spcBef>
                        <a:spcAft>
                          <a:spcPts val="0"/>
                        </a:spcAft>
                        <a:buNone/>
                      </a:pPr>
                      <a:r>
                        <a:rPr lang="en"/>
                        <a:t>16</a:t>
                      </a:r>
                      <a:r>
                        <a:rPr lang="en"/>
                        <a:t>%</a:t>
                      </a:r>
                      <a:endParaRPr/>
                    </a:p>
                  </a:txBody>
                  <a:tcPr marT="91425" marB="91425" marR="91425" marL="91425"/>
                </a:tc>
                <a:tc>
                  <a:txBody>
                    <a:bodyPr/>
                    <a:lstStyle/>
                    <a:p>
                      <a:pPr indent="0" lvl="0" marL="0" rtl="0" algn="ctr">
                        <a:spcBef>
                          <a:spcPts val="0"/>
                        </a:spcBef>
                        <a:spcAft>
                          <a:spcPts val="0"/>
                        </a:spcAft>
                        <a:buNone/>
                      </a:pPr>
                      <a:r>
                        <a:rPr lang="en"/>
                        <a:t>18</a:t>
                      </a:r>
                      <a:r>
                        <a:rPr lang="en"/>
                        <a:t>%</a:t>
                      </a:r>
                      <a:endParaRPr/>
                    </a:p>
                  </a:txBody>
                  <a:tcPr marT="91425" marB="91425" marR="91425" marL="91425"/>
                </a:tc>
              </a:tr>
              <a:tr h="605225">
                <a:tc>
                  <a:txBody>
                    <a:bodyPr/>
                    <a:lstStyle/>
                    <a:p>
                      <a:pPr indent="0" lvl="0" marL="0" rtl="0" algn="l">
                        <a:spcBef>
                          <a:spcPts val="0"/>
                        </a:spcBef>
                        <a:spcAft>
                          <a:spcPts val="0"/>
                        </a:spcAft>
                        <a:buNone/>
                      </a:pPr>
                      <a:r>
                        <a:rPr lang="en"/>
                        <a:t>Driving Alone to Work</a:t>
                      </a:r>
                      <a:endParaRPr/>
                    </a:p>
                  </a:txBody>
                  <a:tcPr marT="91425" marB="91425" marR="91425" marL="91425"/>
                </a:tc>
                <a:tc>
                  <a:txBody>
                    <a:bodyPr/>
                    <a:lstStyle/>
                    <a:p>
                      <a:pPr indent="0" lvl="0" marL="0" rtl="0" algn="ctr">
                        <a:spcBef>
                          <a:spcPts val="0"/>
                        </a:spcBef>
                        <a:spcAft>
                          <a:spcPts val="0"/>
                        </a:spcAft>
                        <a:buNone/>
                      </a:pPr>
                      <a:r>
                        <a:rPr lang="en"/>
                        <a:t>84</a:t>
                      </a:r>
                      <a:r>
                        <a:rPr lang="en"/>
                        <a:t>%</a:t>
                      </a:r>
                      <a:endParaRPr/>
                    </a:p>
                  </a:txBody>
                  <a:tcPr marT="91425" marB="91425" marR="91425" marL="91425"/>
                </a:tc>
                <a:tc>
                  <a:txBody>
                    <a:bodyPr/>
                    <a:lstStyle/>
                    <a:p>
                      <a:pPr indent="0" lvl="0" marL="0" rtl="0" algn="ctr">
                        <a:spcBef>
                          <a:spcPts val="0"/>
                        </a:spcBef>
                        <a:spcAft>
                          <a:spcPts val="0"/>
                        </a:spcAft>
                        <a:buNone/>
                      </a:pPr>
                      <a:r>
                        <a:rPr lang="en"/>
                        <a:t>79</a:t>
                      </a:r>
                      <a:r>
                        <a:rPr lang="en"/>
                        <a:t>%</a:t>
                      </a:r>
                      <a:endParaRPr/>
                    </a:p>
                  </a:txBody>
                  <a:tcPr marT="91425" marB="91425" marR="91425" marL="91425"/>
                </a:tc>
                <a:tc>
                  <a:txBody>
                    <a:bodyPr/>
                    <a:lstStyle/>
                    <a:p>
                      <a:pPr indent="0" lvl="0" marL="0" rtl="0" algn="ctr">
                        <a:spcBef>
                          <a:spcPts val="0"/>
                        </a:spcBef>
                        <a:spcAft>
                          <a:spcPts val="0"/>
                        </a:spcAft>
                        <a:buNone/>
                      </a:pPr>
                      <a:r>
                        <a:rPr lang="en"/>
                        <a:t>67</a:t>
                      </a:r>
                      <a:r>
                        <a:rPr lang="en"/>
                        <a:t>%</a:t>
                      </a:r>
                      <a:endParaRPr/>
                    </a:p>
                  </a:txBody>
                  <a:tcPr marT="91425" marB="91425" marR="91425" marL="91425"/>
                </a:tc>
              </a:tr>
              <a:tr h="474575">
                <a:tc>
                  <a:txBody>
                    <a:bodyPr/>
                    <a:lstStyle/>
                    <a:p>
                      <a:pPr indent="0" lvl="0" marL="0" rtl="0" algn="l">
                        <a:spcBef>
                          <a:spcPts val="0"/>
                        </a:spcBef>
                        <a:spcAft>
                          <a:spcPts val="0"/>
                        </a:spcAft>
                        <a:buNone/>
                      </a:pPr>
                      <a:r>
                        <a:rPr lang="en"/>
                        <a:t>Long Commute</a:t>
                      </a:r>
                      <a:endParaRPr/>
                    </a:p>
                  </a:txBody>
                  <a:tcPr marT="91425" marB="91425" marR="91425" marL="91425"/>
                </a:tc>
                <a:tc>
                  <a:txBody>
                    <a:bodyPr/>
                    <a:lstStyle/>
                    <a:p>
                      <a:pPr indent="0" lvl="0" marL="0" rtl="0" algn="ctr">
                        <a:spcBef>
                          <a:spcPts val="0"/>
                        </a:spcBef>
                        <a:spcAft>
                          <a:spcPts val="0"/>
                        </a:spcAft>
                        <a:buNone/>
                      </a:pPr>
                      <a:r>
                        <a:rPr lang="en"/>
                        <a:t>25</a:t>
                      </a:r>
                      <a:r>
                        <a:rPr lang="en"/>
                        <a:t>%</a:t>
                      </a:r>
                      <a:endParaRPr/>
                    </a:p>
                  </a:txBody>
                  <a:tcPr marT="91425" marB="91425" marR="91425" marL="91425"/>
                </a:tc>
                <a:tc>
                  <a:txBody>
                    <a:bodyPr/>
                    <a:lstStyle/>
                    <a:p>
                      <a:pPr indent="0" lvl="0" marL="0" rtl="0" algn="ctr">
                        <a:spcBef>
                          <a:spcPts val="0"/>
                        </a:spcBef>
                        <a:spcAft>
                          <a:spcPts val="0"/>
                        </a:spcAft>
                        <a:buNone/>
                      </a:pPr>
                      <a:r>
                        <a:rPr lang="en"/>
                        <a:t>34</a:t>
                      </a:r>
                      <a:r>
                        <a:rPr lang="en"/>
                        <a:t>%</a:t>
                      </a:r>
                      <a:endParaRPr/>
                    </a:p>
                  </a:txBody>
                  <a:tcPr marT="91425" marB="91425" marR="91425" marL="91425"/>
                </a:tc>
                <a:tc>
                  <a:txBody>
                    <a:bodyPr/>
                    <a:lstStyle/>
                    <a:p>
                      <a:pPr indent="0" lvl="0" marL="0" rtl="0" algn="ctr">
                        <a:spcBef>
                          <a:spcPts val="0"/>
                        </a:spcBef>
                        <a:spcAft>
                          <a:spcPts val="0"/>
                        </a:spcAft>
                        <a:buNone/>
                      </a:pPr>
                      <a:r>
                        <a:rPr lang="en"/>
                        <a:t>50</a:t>
                      </a:r>
                      <a:r>
                        <a:rPr lang="en"/>
                        <a:t>%</a:t>
                      </a:r>
                      <a:endParaRPr/>
                    </a:p>
                  </a:txBody>
                  <a:tcPr marT="91425" marB="91425" marR="91425" marL="91425"/>
                </a:tc>
              </a:tr>
            </a:tbl>
          </a:graphicData>
        </a:graphic>
      </p:graphicFrame>
      <p:pic>
        <p:nvPicPr>
          <p:cNvPr id="152" name="Google Shape;152;p16"/>
          <p:cNvPicPr preferRelativeResize="0"/>
          <p:nvPr/>
        </p:nvPicPr>
        <p:blipFill>
          <a:blip r:embed="rId3">
            <a:alphaModFix/>
          </a:blip>
          <a:stretch>
            <a:fillRect/>
          </a:stretch>
        </p:blipFill>
        <p:spPr>
          <a:xfrm>
            <a:off x="7389575" y="3368400"/>
            <a:ext cx="1528600" cy="156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241800" y="81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3200"/>
              <a:t>Health Care Access	</a:t>
            </a:r>
            <a:endParaRPr sz="3200"/>
          </a:p>
          <a:p>
            <a:pPr indent="0" lvl="0" marL="0" rtl="0" algn="l">
              <a:spcBef>
                <a:spcPts val="1200"/>
              </a:spcBef>
              <a:spcAft>
                <a:spcPts val="0"/>
              </a:spcAft>
              <a:buSzPts val="990"/>
              <a:buNone/>
            </a:pPr>
            <a:r>
              <a:t/>
            </a:r>
            <a:endParaRPr sz="2520"/>
          </a:p>
        </p:txBody>
      </p:sp>
      <p:graphicFrame>
        <p:nvGraphicFramePr>
          <p:cNvPr id="158" name="Google Shape;158;p17"/>
          <p:cNvGraphicFramePr/>
          <p:nvPr/>
        </p:nvGraphicFramePr>
        <p:xfrm>
          <a:off x="310600" y="770235"/>
          <a:ext cx="3000000" cy="3000000"/>
        </p:xfrm>
        <a:graphic>
          <a:graphicData uri="http://schemas.openxmlformats.org/drawingml/2006/table">
            <a:tbl>
              <a:tblPr>
                <a:noFill/>
                <a:tableStyleId>{D1D61C78-BC65-4CF9-80E8-88FA7BB7253A}</a:tableStyleId>
              </a:tblPr>
              <a:tblGrid>
                <a:gridCol w="2130150"/>
                <a:gridCol w="2130150"/>
                <a:gridCol w="2130150"/>
                <a:gridCol w="2130150"/>
              </a:tblGrid>
              <a:tr h="396200">
                <a:tc>
                  <a:txBody>
                    <a:bodyPr/>
                    <a:lstStyle/>
                    <a:p>
                      <a:pPr indent="0" lvl="0" marL="0" rtl="0" algn="l">
                        <a:spcBef>
                          <a:spcPts val="0"/>
                        </a:spcBef>
                        <a:spcAft>
                          <a:spcPts val="0"/>
                        </a:spcAft>
                        <a:buNone/>
                      </a:pPr>
                      <a:r>
                        <a:rPr b="1" lang="en">
                          <a:solidFill>
                            <a:srgbClr val="1F1F1F"/>
                          </a:solidFill>
                        </a:rPr>
                        <a:t>Description</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Decatur</a:t>
                      </a:r>
                      <a:endParaRPr b="1">
                        <a:solidFill>
                          <a:srgbClr val="1F1F1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1F1F"/>
                          </a:solidFill>
                        </a:rPr>
                        <a:t>Mason-Bibb</a:t>
                      </a:r>
                      <a:endParaRPr b="1">
                        <a:solidFill>
                          <a:srgbClr val="1F1F1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1F1F"/>
                          </a:solidFill>
                        </a:rPr>
                        <a:t>DeKalb</a:t>
                      </a:r>
                      <a:endParaRPr b="1">
                        <a:solidFill>
                          <a:srgbClr val="1F1F1F"/>
                        </a:solidFill>
                      </a:endParaRPr>
                    </a:p>
                  </a:txBody>
                  <a:tcPr marT="91425" marB="91425" marR="91425" marL="91425">
                    <a:lnB cap="flat" cmpd="sng" w="9525">
                      <a:solidFill>
                        <a:srgbClr val="000000"/>
                      </a:solidFill>
                      <a:prstDash val="solid"/>
                      <a:round/>
                      <a:headEnd len="sm" w="sm" type="none"/>
                      <a:tailEnd len="sm" w="sm" type="none"/>
                    </a:lnB>
                  </a:tcPr>
                </a:tc>
              </a:tr>
              <a:tr h="505400">
                <a:tc>
                  <a:txBody>
                    <a:bodyPr/>
                    <a:lstStyle/>
                    <a:p>
                      <a:pPr indent="0" lvl="0" marL="0" rtl="0" algn="l">
                        <a:spcBef>
                          <a:spcPts val="0"/>
                        </a:spcBef>
                        <a:spcAft>
                          <a:spcPts val="0"/>
                        </a:spcAft>
                        <a:buNone/>
                      </a:pPr>
                      <a:r>
                        <a:rPr lang="en" sz="1200">
                          <a:solidFill>
                            <a:srgbClr val="1F1F1F"/>
                          </a:solidFill>
                        </a:rPr>
                        <a:t>Sexually Transmitted Infections</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1,041.5</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563.8</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697.2</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solidFill>
                            <a:srgbClr val="1F1F1F"/>
                          </a:solidFill>
                        </a:rPr>
                        <a:t>Teen Births</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49</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47</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24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solidFill>
                            <a:srgbClr val="1F1F1F"/>
                          </a:solidFill>
                        </a:rPr>
                        <a:t>Adult Smoking</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23%</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26%</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14%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solidFill>
                            <a:srgbClr val="1F1F1F"/>
                          </a:solidFill>
                        </a:rPr>
                        <a:t>Adult Obesity</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44%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43%</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30%</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solidFill>
                            <a:srgbClr val="1F1F1F"/>
                          </a:solidFill>
                        </a:rPr>
                        <a:t>Physical Inactivity</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33%</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37%</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24%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200">
                          <a:solidFill>
                            <a:srgbClr val="1F1F1F"/>
                          </a:solidFill>
                        </a:rPr>
                        <a:t>Access to Exercise Opportunities</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58%</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44%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88%</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solidFill>
                            <a:srgbClr val="1F1F1F"/>
                          </a:solidFill>
                        </a:rPr>
                        <a:t>Excessive Drinking</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 sz="1200">
                          <a:solidFill>
                            <a:srgbClr val="1F1F1F"/>
                          </a:solidFill>
                        </a:rPr>
                        <a:t>14%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14%</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16%</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0375">
                <a:tc>
                  <a:txBody>
                    <a:bodyPr/>
                    <a:lstStyle/>
                    <a:p>
                      <a:pPr indent="0" lvl="0" marL="0" rtl="0" algn="l">
                        <a:spcBef>
                          <a:spcPts val="0"/>
                        </a:spcBef>
                        <a:spcAft>
                          <a:spcPts val="0"/>
                        </a:spcAft>
                        <a:buNone/>
                      </a:pPr>
                      <a:r>
                        <a:rPr lang="en" sz="1200">
                          <a:solidFill>
                            <a:srgbClr val="1F1F1F"/>
                          </a:solidFill>
                        </a:rPr>
                        <a:t>Alcohol-Impaired Driving Deaths</a:t>
                      </a:r>
                      <a:endParaRPr sz="1200">
                        <a:solidFill>
                          <a:srgbClr val="1F1F1F"/>
                        </a:solidFill>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rgbClr val="1F1F1F"/>
                          </a:solidFill>
                        </a:rPr>
                        <a:t>32%</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19%</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1F1F"/>
                          </a:solidFill>
                        </a:rPr>
                        <a:t>23%</a:t>
                      </a:r>
                      <a:endParaRPr sz="1200">
                        <a:solidFill>
                          <a:srgbClr val="1F1F1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241800" y="212025"/>
            <a:ext cx="8596200" cy="93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550"/>
              <a:t>Health Care Access: Health Outcome</a:t>
            </a:r>
            <a:r>
              <a:rPr lang="en" sz="3550">
                <a:solidFill>
                  <a:schemeClr val="dk2"/>
                </a:solidFill>
              </a:rPr>
              <a:t>	</a:t>
            </a:r>
            <a:endParaRPr sz="3550">
              <a:solidFill>
                <a:schemeClr val="dk2"/>
              </a:solidFill>
            </a:endParaRPr>
          </a:p>
          <a:p>
            <a:pPr indent="0" lvl="0" marL="0" rtl="0" algn="l">
              <a:spcBef>
                <a:spcPts val="1200"/>
              </a:spcBef>
              <a:spcAft>
                <a:spcPts val="0"/>
              </a:spcAft>
              <a:buNone/>
            </a:pPr>
            <a:r>
              <a:t/>
            </a:r>
            <a:endParaRPr/>
          </a:p>
        </p:txBody>
      </p:sp>
      <p:graphicFrame>
        <p:nvGraphicFramePr>
          <p:cNvPr id="164" name="Google Shape;164;p18"/>
          <p:cNvGraphicFramePr/>
          <p:nvPr/>
        </p:nvGraphicFramePr>
        <p:xfrm>
          <a:off x="438025" y="1255288"/>
          <a:ext cx="3000000" cy="3000000"/>
        </p:xfrm>
        <a:graphic>
          <a:graphicData uri="http://schemas.openxmlformats.org/drawingml/2006/table">
            <a:tbl>
              <a:tblPr>
                <a:noFill/>
                <a:tableStyleId>{D1D61C78-BC65-4CF9-80E8-88FA7BB7253A}</a:tableStyleId>
              </a:tblPr>
              <a:tblGrid>
                <a:gridCol w="2130050"/>
                <a:gridCol w="1891575"/>
                <a:gridCol w="2056425"/>
                <a:gridCol w="1865325"/>
              </a:tblGrid>
              <a:tr h="514525">
                <a:tc>
                  <a:txBody>
                    <a:bodyPr/>
                    <a:lstStyle/>
                    <a:p>
                      <a:pPr indent="0" lvl="0" marL="0" rtl="0" algn="l">
                        <a:spcBef>
                          <a:spcPts val="0"/>
                        </a:spcBef>
                        <a:spcAft>
                          <a:spcPts val="0"/>
                        </a:spcAft>
                        <a:buNone/>
                      </a:pPr>
                      <a:r>
                        <a:rPr b="1" lang="en">
                          <a:solidFill>
                            <a:srgbClr val="1F1F1F"/>
                          </a:solidFill>
                        </a:rPr>
                        <a:t>Description</a:t>
                      </a:r>
                      <a:r>
                        <a:rPr b="1" lang="en">
                          <a:solidFill>
                            <a:srgbClr val="1F1F1F"/>
                          </a:solidFill>
                        </a:rPr>
                        <a:t>:</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Decatur</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Macon-Bibb</a:t>
                      </a:r>
                      <a:endParaRPr b="1">
                        <a:solidFill>
                          <a:srgbClr val="1F1F1F"/>
                        </a:solidFill>
                      </a:endParaRPr>
                    </a:p>
                  </a:txBody>
                  <a:tcPr marT="91425" marB="91425" marR="91425" marL="91425"/>
                </a:tc>
                <a:tc>
                  <a:txBody>
                    <a:bodyPr/>
                    <a:lstStyle/>
                    <a:p>
                      <a:pPr indent="0" lvl="0" marL="0" rtl="0" algn="ctr">
                        <a:spcBef>
                          <a:spcPts val="0"/>
                        </a:spcBef>
                        <a:spcAft>
                          <a:spcPts val="0"/>
                        </a:spcAft>
                        <a:buNone/>
                      </a:pPr>
                      <a:r>
                        <a:rPr b="1" lang="en">
                          <a:solidFill>
                            <a:srgbClr val="1F1F1F"/>
                          </a:solidFill>
                        </a:rPr>
                        <a:t>DeKalb</a:t>
                      </a:r>
                      <a:endParaRPr b="1">
                        <a:solidFill>
                          <a:srgbClr val="1F1F1F"/>
                        </a:solidFill>
                      </a:endParaRPr>
                    </a:p>
                  </a:txBody>
                  <a:tcPr marT="91425" marB="91425" marR="91425" marL="91425"/>
                </a:tc>
              </a:tr>
              <a:tr h="424625">
                <a:tc>
                  <a:txBody>
                    <a:bodyPr/>
                    <a:lstStyle/>
                    <a:p>
                      <a:pPr indent="0" lvl="0" marL="0" rtl="0" algn="l">
                        <a:spcBef>
                          <a:spcPts val="0"/>
                        </a:spcBef>
                        <a:spcAft>
                          <a:spcPts val="0"/>
                        </a:spcAft>
                        <a:buNone/>
                      </a:pPr>
                      <a:r>
                        <a:rPr lang="en">
                          <a:solidFill>
                            <a:srgbClr val="1F1F1F"/>
                          </a:solidFill>
                        </a:rPr>
                        <a:t>Poor or Fair Health</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21</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26</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15</a:t>
                      </a:r>
                      <a:r>
                        <a:rPr lang="en">
                          <a:solidFill>
                            <a:srgbClr val="1F1F1F"/>
                          </a:solidFill>
                        </a:rPr>
                        <a:t>%</a:t>
                      </a:r>
                      <a:endParaRPr>
                        <a:solidFill>
                          <a:srgbClr val="1F1F1F"/>
                        </a:solidFill>
                      </a:endParaRPr>
                    </a:p>
                  </a:txBody>
                  <a:tcPr marT="91425" marB="91425" marR="91425" marL="91425"/>
                </a:tc>
              </a:tr>
              <a:tr h="487025">
                <a:tc>
                  <a:txBody>
                    <a:bodyPr/>
                    <a:lstStyle/>
                    <a:p>
                      <a:pPr indent="0" lvl="0" marL="0" rtl="0" algn="l">
                        <a:spcBef>
                          <a:spcPts val="0"/>
                        </a:spcBef>
                        <a:spcAft>
                          <a:spcPts val="0"/>
                        </a:spcAft>
                        <a:buNone/>
                      </a:pPr>
                      <a:r>
                        <a:rPr lang="en">
                          <a:solidFill>
                            <a:srgbClr val="1F1F1F"/>
                          </a:solidFill>
                        </a:rPr>
                        <a:t>Premature Death</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11,400</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12,000</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7,300</a:t>
                      </a:r>
                      <a:endParaRPr>
                        <a:solidFill>
                          <a:srgbClr val="1F1F1F"/>
                        </a:solidFill>
                      </a:endParaRPr>
                    </a:p>
                  </a:txBody>
                  <a:tcPr marT="91425" marB="91425" marR="91425" marL="91425"/>
                </a:tc>
              </a:tr>
              <a:tr h="480225">
                <a:tc>
                  <a:txBody>
                    <a:bodyPr/>
                    <a:lstStyle/>
                    <a:p>
                      <a:pPr indent="0" lvl="0" marL="0" rtl="0" algn="l">
                        <a:spcBef>
                          <a:spcPts val="0"/>
                        </a:spcBef>
                        <a:spcAft>
                          <a:spcPts val="0"/>
                        </a:spcAft>
                        <a:buNone/>
                      </a:pPr>
                      <a:r>
                        <a:rPr lang="en">
                          <a:solidFill>
                            <a:srgbClr val="1F1F1F"/>
                          </a:solidFill>
                        </a:rPr>
                        <a:t>Uninsured Individuals</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16</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20</a:t>
                      </a:r>
                      <a:r>
                        <a:rPr lang="en">
                          <a:solidFill>
                            <a:srgbClr val="1F1F1F"/>
                          </a:solidFill>
                        </a:rPr>
                        <a:t>%</a:t>
                      </a:r>
                      <a:endParaRPr>
                        <a:solidFill>
                          <a:srgbClr val="1F1F1F"/>
                        </a:solidFill>
                      </a:endParaRPr>
                    </a:p>
                  </a:txBody>
                  <a:tcPr marT="91425" marB="91425" marR="91425" marL="91425"/>
                </a:tc>
                <a:tc>
                  <a:txBody>
                    <a:bodyPr/>
                    <a:lstStyle/>
                    <a:p>
                      <a:pPr indent="0" lvl="0" marL="0" rtl="0" algn="ctr">
                        <a:spcBef>
                          <a:spcPts val="0"/>
                        </a:spcBef>
                        <a:spcAft>
                          <a:spcPts val="0"/>
                        </a:spcAft>
                        <a:buNone/>
                      </a:pPr>
                      <a:r>
                        <a:rPr lang="en">
                          <a:solidFill>
                            <a:srgbClr val="1F1F1F"/>
                          </a:solidFill>
                        </a:rPr>
                        <a:t>14</a:t>
                      </a:r>
                      <a:r>
                        <a:rPr lang="en">
                          <a:solidFill>
                            <a:srgbClr val="1F1F1F"/>
                          </a:solidFill>
                        </a:rPr>
                        <a:t>%</a:t>
                      </a:r>
                      <a:endParaRPr>
                        <a:solidFill>
                          <a:srgbClr val="1F1F1F"/>
                        </a:solidFill>
                      </a:endParaRPr>
                    </a:p>
                  </a:txBody>
                  <a:tcPr marT="91425" marB="91425" marR="91425" marL="91425"/>
                </a:tc>
              </a:tr>
            </a:tbl>
          </a:graphicData>
        </a:graphic>
      </p:graphicFrame>
      <p:pic>
        <p:nvPicPr>
          <p:cNvPr id="165" name="Google Shape;165;p18"/>
          <p:cNvPicPr preferRelativeResize="0"/>
          <p:nvPr/>
        </p:nvPicPr>
        <p:blipFill>
          <a:blip r:embed="rId3">
            <a:alphaModFix/>
          </a:blip>
          <a:stretch>
            <a:fillRect/>
          </a:stretch>
        </p:blipFill>
        <p:spPr>
          <a:xfrm>
            <a:off x="5747822" y="3272275"/>
            <a:ext cx="3158077" cy="164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08500" y="1767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t>Social &amp; Community</a:t>
            </a:r>
            <a:endParaRPr sz="3200"/>
          </a:p>
        </p:txBody>
      </p:sp>
      <p:graphicFrame>
        <p:nvGraphicFramePr>
          <p:cNvPr id="171" name="Google Shape;171;p19"/>
          <p:cNvGraphicFramePr/>
          <p:nvPr/>
        </p:nvGraphicFramePr>
        <p:xfrm>
          <a:off x="445975" y="987500"/>
          <a:ext cx="3000000" cy="3000000"/>
        </p:xfrm>
        <a:graphic>
          <a:graphicData uri="http://schemas.openxmlformats.org/drawingml/2006/table">
            <a:tbl>
              <a:tblPr>
                <a:noFill/>
                <a:tableStyleId>{D1D61C78-BC65-4CF9-80E8-88FA7BB7253A}</a:tableStyleId>
              </a:tblPr>
              <a:tblGrid>
                <a:gridCol w="1977950"/>
                <a:gridCol w="1052050"/>
                <a:gridCol w="1472125"/>
                <a:gridCol w="1199750"/>
                <a:gridCol w="1213900"/>
                <a:gridCol w="1373600"/>
              </a:tblGrid>
              <a:tr h="443300">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ctr">
                        <a:spcBef>
                          <a:spcPts val="0"/>
                        </a:spcBef>
                        <a:spcAft>
                          <a:spcPts val="0"/>
                        </a:spcAft>
                        <a:buNone/>
                      </a:pPr>
                      <a:r>
                        <a:rPr b="1" lang="en"/>
                        <a:t>Decatur</a:t>
                      </a:r>
                      <a:endParaRPr b="1"/>
                    </a:p>
                  </a:txBody>
                  <a:tcPr marT="91425" marB="91425" marR="91425" marL="91425"/>
                </a:tc>
                <a:tc>
                  <a:txBody>
                    <a:bodyPr/>
                    <a:lstStyle/>
                    <a:p>
                      <a:pPr indent="0" lvl="0" marL="0" rtl="0" algn="ctr">
                        <a:spcBef>
                          <a:spcPts val="0"/>
                        </a:spcBef>
                        <a:spcAft>
                          <a:spcPts val="0"/>
                        </a:spcAft>
                        <a:buNone/>
                      </a:pPr>
                      <a:r>
                        <a:rPr b="1" lang="en"/>
                        <a:t>Macon-Bibb</a:t>
                      </a:r>
                      <a:endParaRPr b="1"/>
                    </a:p>
                  </a:txBody>
                  <a:tcPr marT="91425" marB="91425" marR="91425" marL="91425"/>
                </a:tc>
                <a:tc>
                  <a:txBody>
                    <a:bodyPr/>
                    <a:lstStyle/>
                    <a:p>
                      <a:pPr indent="0" lvl="0" marL="0" rtl="0" algn="ctr">
                        <a:spcBef>
                          <a:spcPts val="0"/>
                        </a:spcBef>
                        <a:spcAft>
                          <a:spcPts val="0"/>
                        </a:spcAft>
                        <a:buNone/>
                      </a:pPr>
                      <a:r>
                        <a:rPr b="1" lang="en"/>
                        <a:t>DeKalb</a:t>
                      </a:r>
                      <a:endParaRPr b="1"/>
                    </a:p>
                  </a:txBody>
                  <a:tcPr marT="91425" marB="91425" marR="91425" marL="91425"/>
                </a:tc>
                <a:tc>
                  <a:txBody>
                    <a:bodyPr/>
                    <a:lstStyle/>
                    <a:p>
                      <a:pPr indent="0" lvl="0" marL="0" rtl="0" algn="ctr">
                        <a:spcBef>
                          <a:spcPts val="0"/>
                        </a:spcBef>
                        <a:spcAft>
                          <a:spcPts val="0"/>
                        </a:spcAft>
                        <a:buNone/>
                      </a:pPr>
                      <a:r>
                        <a:rPr b="1" lang="en"/>
                        <a:t>Georgia</a:t>
                      </a:r>
                      <a:endParaRPr b="1"/>
                    </a:p>
                  </a:txBody>
                  <a:tcPr marT="91425" marB="91425" marR="91425" marL="91425"/>
                </a:tc>
                <a:tc>
                  <a:txBody>
                    <a:bodyPr/>
                    <a:lstStyle/>
                    <a:p>
                      <a:pPr indent="0" lvl="0" marL="0" rtl="0" algn="ctr">
                        <a:spcBef>
                          <a:spcPts val="0"/>
                        </a:spcBef>
                        <a:spcAft>
                          <a:spcPts val="0"/>
                        </a:spcAft>
                        <a:buNone/>
                      </a:pPr>
                      <a:r>
                        <a:rPr b="1" lang="en"/>
                        <a:t>United States</a:t>
                      </a:r>
                      <a:endParaRPr b="1"/>
                    </a:p>
                  </a:txBody>
                  <a:tcPr marT="91425" marB="91425" marR="91425" marL="91425"/>
                </a:tc>
              </a:tr>
              <a:tr h="406075">
                <a:tc>
                  <a:txBody>
                    <a:bodyPr/>
                    <a:lstStyle/>
                    <a:p>
                      <a:pPr indent="0" lvl="0" marL="0" rtl="0" algn="l">
                        <a:spcBef>
                          <a:spcPts val="0"/>
                        </a:spcBef>
                        <a:spcAft>
                          <a:spcPts val="0"/>
                        </a:spcAft>
                        <a:buNone/>
                      </a:pPr>
                      <a:r>
                        <a:rPr lang="en"/>
                        <a:t>Social Associations</a:t>
                      </a:r>
                      <a:endParaRPr/>
                    </a:p>
                  </a:txBody>
                  <a:tcPr marT="91425" marB="91425" marR="91425" marL="91425"/>
                </a:tc>
                <a:tc>
                  <a:txBody>
                    <a:bodyPr/>
                    <a:lstStyle/>
                    <a:p>
                      <a:pPr indent="0" lvl="0" marL="0" rtl="0" algn="ctr">
                        <a:spcBef>
                          <a:spcPts val="0"/>
                        </a:spcBef>
                        <a:spcAft>
                          <a:spcPts val="0"/>
                        </a:spcAft>
                        <a:buNone/>
                      </a:pPr>
                      <a:r>
                        <a:rPr lang="en"/>
                        <a:t>10.6</a:t>
                      </a:r>
                      <a:endParaRPr/>
                    </a:p>
                  </a:txBody>
                  <a:tcPr marT="91425" marB="91425" marR="91425" marL="91425"/>
                </a:tc>
                <a:tc>
                  <a:txBody>
                    <a:bodyPr/>
                    <a:lstStyle/>
                    <a:p>
                      <a:pPr indent="0" lvl="0" marL="0" rtl="0" algn="ctr">
                        <a:spcBef>
                          <a:spcPts val="0"/>
                        </a:spcBef>
                        <a:spcAft>
                          <a:spcPts val="0"/>
                        </a:spcAft>
                        <a:buNone/>
                      </a:pPr>
                      <a:r>
                        <a:rPr lang="en"/>
                        <a:t>10.2</a:t>
                      </a:r>
                      <a:endParaRPr/>
                    </a:p>
                  </a:txBody>
                  <a:tcPr marT="91425" marB="91425" marR="91425" marL="91425"/>
                </a:tc>
                <a:tc>
                  <a:txBody>
                    <a:bodyPr/>
                    <a:lstStyle/>
                    <a:p>
                      <a:pPr indent="0" lvl="0" marL="0" rtl="0" algn="ctr">
                        <a:spcBef>
                          <a:spcPts val="0"/>
                        </a:spcBef>
                        <a:spcAft>
                          <a:spcPts val="0"/>
                        </a:spcAft>
                        <a:buNone/>
                      </a:pPr>
                      <a:r>
                        <a:rPr lang="en"/>
                        <a:t>7.1</a:t>
                      </a:r>
                      <a:endParaRPr/>
                    </a:p>
                  </a:txBody>
                  <a:tcPr marT="91425" marB="91425" marR="91425" marL="91425"/>
                </a:tc>
                <a:tc>
                  <a:txBody>
                    <a:bodyPr/>
                    <a:lstStyle/>
                    <a:p>
                      <a:pPr indent="0" lvl="0" marL="0" rtl="0" algn="ctr">
                        <a:spcBef>
                          <a:spcPts val="0"/>
                        </a:spcBef>
                        <a:spcAft>
                          <a:spcPts val="0"/>
                        </a:spcAft>
                        <a:buNone/>
                      </a:pPr>
                      <a:r>
                        <a:rPr lang="en"/>
                        <a:t>8.8</a:t>
                      </a:r>
                      <a:endParaRPr/>
                    </a:p>
                  </a:txBody>
                  <a:tcPr marT="91425" marB="91425" marR="91425" marL="91425"/>
                </a:tc>
                <a:tc>
                  <a:txBody>
                    <a:bodyPr/>
                    <a:lstStyle/>
                    <a:p>
                      <a:pPr indent="0" lvl="0" marL="0" rtl="0" algn="ctr">
                        <a:spcBef>
                          <a:spcPts val="0"/>
                        </a:spcBef>
                        <a:spcAft>
                          <a:spcPts val="0"/>
                        </a:spcAft>
                        <a:buNone/>
                      </a:pPr>
                      <a:r>
                        <a:rPr lang="en"/>
                        <a:t>9.1</a:t>
                      </a:r>
                      <a:endParaRPr/>
                    </a:p>
                  </a:txBody>
                  <a:tcPr marT="91425" marB="91425" marR="91425" marL="91425"/>
                </a:tc>
              </a:tr>
              <a:tr h="443100">
                <a:tc>
                  <a:txBody>
                    <a:bodyPr/>
                    <a:lstStyle/>
                    <a:p>
                      <a:pPr indent="0" lvl="0" marL="0" rtl="0" algn="l">
                        <a:spcBef>
                          <a:spcPts val="0"/>
                        </a:spcBef>
                        <a:spcAft>
                          <a:spcPts val="0"/>
                        </a:spcAft>
                        <a:buNone/>
                      </a:pPr>
                      <a:r>
                        <a:rPr lang="en"/>
                        <a:t>Injury Deaths</a:t>
                      </a:r>
                      <a:endParaRPr/>
                    </a:p>
                  </a:txBody>
                  <a:tcPr marT="91425" marB="91425" marR="91425" marL="91425"/>
                </a:tc>
                <a:tc>
                  <a:txBody>
                    <a:bodyPr/>
                    <a:lstStyle/>
                    <a:p>
                      <a:pPr indent="0" lvl="0" marL="0" rtl="0" algn="ctr">
                        <a:spcBef>
                          <a:spcPts val="0"/>
                        </a:spcBef>
                        <a:spcAft>
                          <a:spcPts val="0"/>
                        </a:spcAft>
                        <a:buNone/>
                      </a:pPr>
                      <a:r>
                        <a:rPr lang="en"/>
                        <a:t>89</a:t>
                      </a:r>
                      <a:endParaRPr/>
                    </a:p>
                  </a:txBody>
                  <a:tcPr marT="91425" marB="91425" marR="91425" marL="91425"/>
                </a:tc>
                <a:tc>
                  <a:txBody>
                    <a:bodyPr/>
                    <a:lstStyle/>
                    <a:p>
                      <a:pPr indent="0" lvl="0" marL="0" rtl="0" algn="ctr">
                        <a:spcBef>
                          <a:spcPts val="0"/>
                        </a:spcBef>
                        <a:spcAft>
                          <a:spcPts val="0"/>
                        </a:spcAft>
                        <a:buNone/>
                      </a:pPr>
                      <a:r>
                        <a:rPr lang="en"/>
                        <a:t>93</a:t>
                      </a:r>
                      <a:endParaRPr/>
                    </a:p>
                  </a:txBody>
                  <a:tcPr marT="91425" marB="91425" marR="91425" marL="91425"/>
                </a:tc>
                <a:tc>
                  <a:txBody>
                    <a:bodyPr/>
                    <a:lstStyle/>
                    <a:p>
                      <a:pPr indent="0" lvl="0" marL="0" rtl="0" algn="ctr">
                        <a:spcBef>
                          <a:spcPts val="0"/>
                        </a:spcBef>
                        <a:spcAft>
                          <a:spcPts val="0"/>
                        </a:spcAft>
                        <a:buNone/>
                      </a:pPr>
                      <a:r>
                        <a:rPr lang="en"/>
                        <a:t>60</a:t>
                      </a:r>
                      <a:endParaRPr/>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c>
                  <a:txBody>
                    <a:bodyPr/>
                    <a:lstStyle/>
                    <a:p>
                      <a:pPr indent="0" lvl="0" marL="0" rtl="0" algn="ctr">
                        <a:spcBef>
                          <a:spcPts val="0"/>
                        </a:spcBef>
                        <a:spcAft>
                          <a:spcPts val="0"/>
                        </a:spcAft>
                        <a:buNone/>
                      </a:pPr>
                      <a:r>
                        <a:rPr lang="en"/>
                        <a:t>76</a:t>
                      </a:r>
                      <a:endParaRPr/>
                    </a:p>
                  </a:txBody>
                  <a:tcPr marT="91425" marB="91425" marR="91425" marL="91425"/>
                </a:tc>
              </a:tr>
              <a:tr h="539025">
                <a:tc>
                  <a:txBody>
                    <a:bodyPr/>
                    <a:lstStyle/>
                    <a:p>
                      <a:pPr indent="0" lvl="0" marL="0" rtl="0" algn="l">
                        <a:spcBef>
                          <a:spcPts val="0"/>
                        </a:spcBef>
                        <a:spcAft>
                          <a:spcPts val="0"/>
                        </a:spcAft>
                        <a:buNone/>
                      </a:pPr>
                      <a:r>
                        <a:rPr lang="en"/>
                        <a:t>Mental Health Providers</a:t>
                      </a:r>
                      <a:endParaRPr/>
                    </a:p>
                  </a:txBody>
                  <a:tcPr marT="91425" marB="91425" marR="91425" marL="91425"/>
                </a:tc>
                <a:tc>
                  <a:txBody>
                    <a:bodyPr/>
                    <a:lstStyle/>
                    <a:p>
                      <a:pPr indent="0" lvl="0" marL="0" rtl="0" algn="ctr">
                        <a:spcBef>
                          <a:spcPts val="0"/>
                        </a:spcBef>
                        <a:spcAft>
                          <a:spcPts val="0"/>
                        </a:spcAft>
                        <a:buNone/>
                      </a:pPr>
                      <a:r>
                        <a:rPr lang="en"/>
                        <a:t>1,610 to 1</a:t>
                      </a:r>
                      <a:endParaRPr/>
                    </a:p>
                  </a:txBody>
                  <a:tcPr marT="91425" marB="91425" marR="91425" marL="91425"/>
                </a:tc>
                <a:tc>
                  <a:txBody>
                    <a:bodyPr/>
                    <a:lstStyle/>
                    <a:p>
                      <a:pPr indent="0" lvl="0" marL="0" rtl="0" algn="ctr">
                        <a:spcBef>
                          <a:spcPts val="0"/>
                        </a:spcBef>
                        <a:spcAft>
                          <a:spcPts val="0"/>
                        </a:spcAft>
                        <a:buNone/>
                      </a:pPr>
                      <a:r>
                        <a:rPr lang="en"/>
                        <a:t>6,000 to 1</a:t>
                      </a:r>
                      <a:endParaRPr/>
                    </a:p>
                  </a:txBody>
                  <a:tcPr marT="91425" marB="91425" marR="91425" marL="91425"/>
                </a:tc>
                <a:tc>
                  <a:txBody>
                    <a:bodyPr/>
                    <a:lstStyle/>
                    <a:p>
                      <a:pPr indent="0" lvl="0" marL="0" rtl="0" algn="ctr">
                        <a:spcBef>
                          <a:spcPts val="0"/>
                        </a:spcBef>
                        <a:spcAft>
                          <a:spcPts val="0"/>
                        </a:spcAft>
                        <a:buNone/>
                      </a:pPr>
                      <a:r>
                        <a:rPr lang="en"/>
                        <a:t>280 to 1</a:t>
                      </a:r>
                      <a:endParaRPr/>
                    </a:p>
                  </a:txBody>
                  <a:tcPr marT="91425" marB="91425" marR="91425" marL="91425"/>
                </a:tc>
                <a:tc>
                  <a:txBody>
                    <a:bodyPr/>
                    <a:lstStyle/>
                    <a:p>
                      <a:pPr indent="0" lvl="0" marL="0" rtl="0" algn="ctr">
                        <a:spcBef>
                          <a:spcPts val="0"/>
                        </a:spcBef>
                        <a:spcAft>
                          <a:spcPts val="0"/>
                        </a:spcAft>
                        <a:buNone/>
                      </a:pPr>
                      <a:r>
                        <a:rPr lang="en"/>
                        <a:t>600 to 1</a:t>
                      </a:r>
                      <a:endParaRPr/>
                    </a:p>
                  </a:txBody>
                  <a:tcPr marT="91425" marB="91425" marR="91425" marL="91425"/>
                </a:tc>
                <a:tc>
                  <a:txBody>
                    <a:bodyPr/>
                    <a:lstStyle/>
                    <a:p>
                      <a:pPr indent="0" lvl="0" marL="0" rtl="0" algn="ctr">
                        <a:spcBef>
                          <a:spcPts val="0"/>
                        </a:spcBef>
                        <a:spcAft>
                          <a:spcPts val="0"/>
                        </a:spcAft>
                        <a:buNone/>
                      </a:pPr>
                      <a:r>
                        <a:rPr lang="en"/>
                        <a:t>340 to 1</a:t>
                      </a:r>
                      <a:endParaRPr/>
                    </a:p>
                  </a:txBody>
                  <a:tcPr marT="91425" marB="91425" marR="91425" marL="91425"/>
                </a:tc>
              </a:tr>
              <a:tr h="613950">
                <a:tc>
                  <a:txBody>
                    <a:bodyPr/>
                    <a:lstStyle/>
                    <a:p>
                      <a:pPr indent="0" lvl="0" marL="0" rtl="0" algn="l">
                        <a:spcBef>
                          <a:spcPts val="0"/>
                        </a:spcBef>
                        <a:spcAft>
                          <a:spcPts val="0"/>
                        </a:spcAft>
                        <a:buNone/>
                      </a:pPr>
                      <a:r>
                        <a:rPr lang="en"/>
                        <a:t>Food Environment Index</a:t>
                      </a:r>
                      <a:endParaRPr/>
                    </a:p>
                  </a:txBody>
                  <a:tcPr marT="91425" marB="91425" marR="91425" marL="91425"/>
                </a:tc>
                <a:tc>
                  <a:txBody>
                    <a:bodyPr/>
                    <a:lstStyle/>
                    <a:p>
                      <a:pPr indent="0" lvl="0" marL="0" rtl="0" algn="ctr">
                        <a:spcBef>
                          <a:spcPts val="0"/>
                        </a:spcBef>
                        <a:spcAft>
                          <a:spcPts val="0"/>
                        </a:spcAft>
                        <a:buNone/>
                      </a:pPr>
                      <a:r>
                        <a:rPr lang="en"/>
                        <a:t>7.2</a:t>
                      </a:r>
                      <a:endParaRPr/>
                    </a:p>
                  </a:txBody>
                  <a:tcPr marT="91425" marB="91425" marR="91425" marL="91425"/>
                </a:tc>
                <a:tc>
                  <a:txBody>
                    <a:bodyPr/>
                    <a:lstStyle/>
                    <a:p>
                      <a:pPr indent="0" lvl="0" marL="0" rtl="0" algn="ctr">
                        <a:spcBef>
                          <a:spcPts val="0"/>
                        </a:spcBef>
                        <a:spcAft>
                          <a:spcPts val="0"/>
                        </a:spcAft>
                        <a:buNone/>
                      </a:pPr>
                      <a:r>
                        <a:rPr lang="en"/>
                        <a:t>7.6</a:t>
                      </a:r>
                      <a:endParaRPr/>
                    </a:p>
                  </a:txBody>
                  <a:tcPr marT="91425" marB="91425" marR="91425" marL="91425"/>
                </a:tc>
                <a:tc>
                  <a:txBody>
                    <a:bodyPr/>
                    <a:lstStyle/>
                    <a:p>
                      <a:pPr indent="0" lvl="0" marL="0" rtl="0" algn="ctr">
                        <a:spcBef>
                          <a:spcPts val="0"/>
                        </a:spcBef>
                        <a:spcAft>
                          <a:spcPts val="0"/>
                        </a:spcAft>
                        <a:buNone/>
                      </a:pPr>
                      <a:r>
                        <a:rPr lang="en"/>
                        <a:t>7.1</a:t>
                      </a:r>
                      <a:endParaRPr/>
                    </a:p>
                  </a:txBody>
                  <a:tcPr marT="91425" marB="91425" marR="91425" marL="91425"/>
                </a:tc>
                <a:tc>
                  <a:txBody>
                    <a:bodyPr/>
                    <a:lstStyle/>
                    <a:p>
                      <a:pPr indent="0" lvl="0" marL="0" rtl="0" algn="ctr">
                        <a:spcBef>
                          <a:spcPts val="0"/>
                        </a:spcBef>
                        <a:spcAft>
                          <a:spcPts val="0"/>
                        </a:spcAft>
                        <a:buNone/>
                      </a:pPr>
                      <a:r>
                        <a:rPr lang="en"/>
                        <a:t>6.1</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r>
            </a:tbl>
          </a:graphicData>
        </a:graphic>
      </p:graphicFrame>
      <p:pic>
        <p:nvPicPr>
          <p:cNvPr id="172" name="Google Shape;172;p19"/>
          <p:cNvPicPr preferRelativeResize="0"/>
          <p:nvPr/>
        </p:nvPicPr>
        <p:blipFill>
          <a:blip r:embed="rId3">
            <a:alphaModFix/>
          </a:blip>
          <a:stretch>
            <a:fillRect/>
          </a:stretch>
        </p:blipFill>
        <p:spPr>
          <a:xfrm>
            <a:off x="6147850" y="3427625"/>
            <a:ext cx="2731751" cy="1492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50800" y="264525"/>
            <a:ext cx="8642400" cy="8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Conclusion</a:t>
            </a:r>
            <a:endParaRPr sz="3200"/>
          </a:p>
        </p:txBody>
      </p:sp>
      <p:sp>
        <p:nvSpPr>
          <p:cNvPr id="178" name="Google Shape;178;p20"/>
          <p:cNvSpPr txBox="1"/>
          <p:nvPr>
            <p:ph idx="1" type="body"/>
          </p:nvPr>
        </p:nvSpPr>
        <p:spPr>
          <a:xfrm>
            <a:off x="513000" y="1138125"/>
            <a:ext cx="8118000" cy="35403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We brainstormed what data is needed to answer our research problem.</a:t>
            </a:r>
            <a:endParaRPr sz="1700"/>
          </a:p>
          <a:p>
            <a:pPr indent="-336550" lvl="0" marL="457200" rtl="0" algn="l">
              <a:lnSpc>
                <a:spcPct val="150000"/>
              </a:lnSpc>
              <a:spcBef>
                <a:spcPts val="0"/>
              </a:spcBef>
              <a:spcAft>
                <a:spcPts val="0"/>
              </a:spcAft>
              <a:buSzPts val="1700"/>
              <a:buChar char="➔"/>
            </a:pPr>
            <a:r>
              <a:rPr lang="en" sz="1700"/>
              <a:t>We explored several databases and determined that pinpointing the rankings of three different counties would be the best way to map the social determinants of health in Georgia.</a:t>
            </a:r>
            <a:endParaRPr sz="1700"/>
          </a:p>
          <a:p>
            <a:pPr indent="-336550" lvl="0" marL="457200" rtl="0" algn="l">
              <a:lnSpc>
                <a:spcPct val="150000"/>
              </a:lnSpc>
              <a:spcBef>
                <a:spcPts val="0"/>
              </a:spcBef>
              <a:spcAft>
                <a:spcPts val="0"/>
              </a:spcAft>
              <a:buSzPts val="1700"/>
              <a:buChar char="➔"/>
            </a:pPr>
            <a:r>
              <a:rPr lang="en" sz="1700"/>
              <a:t>We learned the importance of good communication in reporting the data results.</a:t>
            </a:r>
            <a:endParaRPr sz="1700"/>
          </a:p>
          <a:p>
            <a:pPr indent="-336550" lvl="0" marL="457200" rtl="0" algn="l">
              <a:lnSpc>
                <a:spcPct val="150000"/>
              </a:lnSpc>
              <a:spcBef>
                <a:spcPts val="0"/>
              </a:spcBef>
              <a:spcAft>
                <a:spcPts val="0"/>
              </a:spcAft>
              <a:buSzPts val="1700"/>
              <a:buChar char="➔"/>
            </a:pPr>
            <a:r>
              <a:rPr lang="en" sz="1700"/>
              <a:t>We learned how to use data and data mapping to address future research questions.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