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0420be539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0420be539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0468abc89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0468abc89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0468abc89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0468abc89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0420be539_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0420be539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0468abc8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0468abc8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0468abc89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0468abc89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0468abc89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0468abc89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0736ccb64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0736ccb64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rgbClr val="FFFFFF"/>
            </a:gs>
            <a:gs pos="11000">
              <a:srgbClr val="F5F5F5"/>
            </a:gs>
            <a:gs pos="25000">
              <a:srgbClr val="98FB98"/>
            </a:gs>
            <a:gs pos="40000">
              <a:srgbClr val="90EE90"/>
            </a:gs>
            <a:gs pos="52000">
              <a:srgbClr val="00FF00"/>
            </a:gs>
            <a:gs pos="72000">
              <a:srgbClr val="32CD32"/>
            </a:gs>
            <a:gs pos="90000">
              <a:srgbClr val="228B22"/>
            </a:gs>
            <a:gs pos="100000">
              <a:srgbClr val="008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0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078225"/>
            <a:ext cx="8520600" cy="3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1000">
              <a:srgbClr val="F5F5F5"/>
            </a:gs>
            <a:gs pos="25000">
              <a:srgbClr val="98FB98"/>
            </a:gs>
            <a:gs pos="40000">
              <a:srgbClr val="90EE90"/>
            </a:gs>
            <a:gs pos="52000">
              <a:srgbClr val="00FF00"/>
            </a:gs>
            <a:gs pos="72000">
              <a:srgbClr val="32CD32"/>
            </a:gs>
            <a:gs pos="90000">
              <a:srgbClr val="228B22"/>
            </a:gs>
            <a:gs pos="100000">
              <a:srgbClr val="008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kwell" panose="02060603020205020403"/>
              <a:buNone/>
              <a:defRPr sz="2800">
                <a:solidFill>
                  <a:schemeClr val="dk1"/>
                </a:solidFill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ckwell" panose="02060603020205020403"/>
              <a:buChar char="●"/>
              <a:defRPr sz="1600"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 panose="02060603020205020403"/>
              <a:buChar char="○"/>
              <a:defRPr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 panose="02060603020205020403"/>
              <a:buChar char="■"/>
              <a:defRPr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 panose="02060603020205020403"/>
              <a:buChar char="●"/>
              <a:defRPr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 panose="02060603020205020403"/>
              <a:buChar char="○"/>
              <a:defRPr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 panose="02060603020205020403"/>
              <a:buChar char="■"/>
              <a:defRPr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 panose="02060603020205020403"/>
              <a:buChar char="●"/>
              <a:defRPr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 panose="02060603020205020403"/>
              <a:buChar char="○"/>
              <a:defRPr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 panose="02060603020205020403"/>
              <a:buChar char="■"/>
              <a:defRPr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rPr>
              <a:t>Image Classification Using Convolutional Neural Networks (CNNs)</a:t>
            </a:r>
            <a:endParaRPr sz="3600">
              <a:latin typeface="Rockwell" panose="02060603020205020403"/>
              <a:ea typeface="Rockwell" panose="02060603020205020403"/>
              <a:cs typeface="Rockwell" panose="02060603020205020403"/>
              <a:sym typeface="Rockwell" panose="02060603020205020403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3937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By: Jalen Moore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0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Overview</a:t>
            </a:r>
            <a:endParaRPr lang="en-GB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078225"/>
            <a:ext cx="8520600" cy="3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charset="0"/>
              <a:buChar char="v"/>
            </a:pPr>
            <a:r>
              <a:rPr lang="en-GB" sz="1500"/>
              <a:t>Convolutional Neural Networks (CNNs) are a family of models that were originally inspired by how the visual cortex of the human brain works when recognizing objects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charset="0"/>
              <a:buChar char="v"/>
            </a:pPr>
            <a:r>
              <a:rPr lang="en-GB" sz="1500"/>
              <a:t>Convolutional architectures are often described as ‘feature extraction layers;” they are able to automatically learn </a:t>
            </a:r>
            <a:r>
              <a:rPr lang="en-GB" sz="1500"/>
              <a:t>relevant</a:t>
            </a:r>
            <a:r>
              <a:rPr lang="en-GB" sz="1500"/>
              <a:t> features from raw data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charset="0"/>
              <a:buChar char="Ø"/>
            </a:pPr>
            <a:r>
              <a:rPr lang="en-GB" sz="1300"/>
              <a:t>Early layers (close to the input layer) extract low-level features from raw 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charset="0"/>
              <a:buChar char="Ø"/>
            </a:pPr>
            <a:r>
              <a:rPr lang="en-GB" sz="1300"/>
              <a:t>Later layers combine these features to construct high-level features, creating what is known as a feature hierarchy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charset="0"/>
              <a:buChar char="v"/>
            </a:pPr>
            <a:r>
              <a:rPr lang="en-GB" sz="1500"/>
              <a:t>Ex: in images, low-level features (blobs and edges) are extracted from the early layers; they are then combined to form more complex shapes (contours of objects like buildings, cats, or dogs)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0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Layers to a Convolutional Neural Network</a:t>
            </a:r>
            <a:endParaRPr lang="en-GB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078225"/>
            <a:ext cx="8520600" cy="3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v"/>
            </a:pPr>
            <a:r>
              <a:rPr lang="en-GB" sz="2000"/>
              <a:t>Convolutional Layer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v"/>
            </a:pPr>
            <a:r>
              <a:rPr lang="en-GB" sz="2000"/>
              <a:t>Subsampling (Pooling) Layer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v"/>
            </a:pPr>
            <a:r>
              <a:rPr lang="en-GB" sz="2000"/>
              <a:t>Dropout Layer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v"/>
            </a:pPr>
            <a:r>
              <a:rPr lang="en-GB" sz="2000"/>
              <a:t>Dense Layer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0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 Layer</a:t>
            </a:r>
            <a:endParaRPr lang="en-GB"/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078225"/>
            <a:ext cx="8520600" cy="3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Signal - another term for the input vector, </a:t>
            </a:r>
            <a:r>
              <a:rPr lang="en-GB" sz="1500" b="1" i="1">
                <a:solidFill>
                  <a:schemeClr val="dk1"/>
                </a:solidFill>
              </a:rPr>
              <a:t>X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Kernel - also known as the filter, </a:t>
            </a:r>
            <a:r>
              <a:rPr lang="en-GB" sz="1500" b="1" i="1">
                <a:solidFill>
                  <a:schemeClr val="dk1"/>
                </a:solidFill>
              </a:rPr>
              <a:t>W</a:t>
            </a:r>
            <a:r>
              <a:rPr lang="en-GB" sz="1500">
                <a:solidFill>
                  <a:schemeClr val="dk1"/>
                </a:solidFill>
              </a:rPr>
              <a:t>; a vector of weights that is shifted across the signal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In order to perform this calculation, the signal must be padded with zeros; there are 3 forms of padding:</a:t>
            </a:r>
            <a:endParaRPr sz="150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Full Padding - padding parameter </a:t>
            </a:r>
            <a:r>
              <a:rPr lang="en-GB" i="1">
                <a:solidFill>
                  <a:schemeClr val="dk1"/>
                </a:solidFill>
              </a:rPr>
              <a:t>p </a:t>
            </a:r>
            <a:r>
              <a:rPr lang="en-GB">
                <a:solidFill>
                  <a:schemeClr val="dk1"/>
                </a:solidFill>
              </a:rPr>
              <a:t>is set to </a:t>
            </a:r>
            <a:r>
              <a:rPr lang="en-GB" i="1">
                <a:solidFill>
                  <a:schemeClr val="dk1"/>
                </a:solidFill>
              </a:rPr>
              <a:t>p = m - 1</a:t>
            </a:r>
            <a:r>
              <a:rPr lang="en-GB">
                <a:solidFill>
                  <a:schemeClr val="dk1"/>
                </a:solidFill>
              </a:rPr>
              <a:t>; increases size of the output vector</a:t>
            </a:r>
            <a:endParaRPr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Same Padding - padding parameter is computed according to the filter to maintain the output vector is the same size as the input vector</a:t>
            </a:r>
            <a:endParaRPr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Valid Padding - padding parameter is set to </a:t>
            </a:r>
            <a:r>
              <a:rPr lang="en-GB" i="1">
                <a:solidFill>
                  <a:schemeClr val="dk1"/>
                </a:solidFill>
              </a:rPr>
              <a:t>p = 0</a:t>
            </a:r>
            <a:endParaRPr i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To calculate the multiplication, rotate the kernel across one or both dimensions, then shift the rotated kernel across the signal</a:t>
            </a:r>
            <a:endParaRPr sz="150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The amount of shifting is determined by the stride parameter, </a:t>
            </a:r>
            <a:r>
              <a:rPr lang="en-GB" i="1">
                <a:solidFill>
                  <a:schemeClr val="dk1"/>
                </a:solidFill>
              </a:rPr>
              <a:t>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68275" y="1078225"/>
            <a:ext cx="380744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800" y="658225"/>
            <a:ext cx="4284751" cy="382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72525" y="658225"/>
            <a:ext cx="4284750" cy="3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0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Subsampling (Pooling) Layer</a:t>
            </a:r>
            <a:endParaRPr lang="en-GB"/>
          </a:p>
        </p:txBody>
      </p:sp>
      <p:sp>
        <p:nvSpPr>
          <p:cNvPr id="86" name="Google Shape;86;p18"/>
          <p:cNvSpPr txBox="1"/>
          <p:nvPr>
            <p:ph type="body" idx="1"/>
          </p:nvPr>
        </p:nvSpPr>
        <p:spPr>
          <a:xfrm>
            <a:off x="311700" y="1078225"/>
            <a:ext cx="8520600" cy="3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Subsampling refers to the process of reducing the output feature size of a CNN and is typically applied through two methods of pooling:</a:t>
            </a:r>
            <a:endParaRPr sz="150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Max-po</a:t>
            </a:r>
            <a:r>
              <a:rPr lang="en-GB">
                <a:solidFill>
                  <a:schemeClr val="dk1"/>
                </a:solidFill>
              </a:rPr>
              <a:t>oling: the maximum value within the pooling size is selected</a:t>
            </a:r>
            <a:endParaRPr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Mean-pooling: the average value within the pooling size is selected</a:t>
            </a:r>
            <a:endParaRPr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v"/>
            </a:pPr>
            <a:r>
              <a:rPr lang="en-GB">
                <a:solidFill>
                  <a:schemeClr val="dk1"/>
                </a:solidFill>
              </a:rPr>
              <a:t>The pooling size determines the size of the neighborhood of pixels in both dimensions that either the max or mean operation is performed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There are 2 major benefits to subsampling:</a:t>
            </a:r>
            <a:endParaRPr sz="150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Introduces local invariance, which helps generate features that are less affected by noise in the input data</a:t>
            </a:r>
            <a:endParaRPr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Reduces the output vector, </a:t>
            </a:r>
            <a:r>
              <a:rPr lang="en-GB">
                <a:solidFill>
                  <a:schemeClr val="dk1"/>
                </a:solidFill>
              </a:rPr>
              <a:t>which increases efficiency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0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Dropout</a:t>
            </a:r>
            <a:r>
              <a:rPr lang="en-GB"/>
              <a:t> Layer</a:t>
            </a:r>
            <a:endParaRPr lang="en-GB"/>
          </a:p>
        </p:txBody>
      </p:sp>
      <p:sp>
        <p:nvSpPr>
          <p:cNvPr id="92" name="Google Shape;92;p19"/>
          <p:cNvSpPr txBox="1"/>
          <p:nvPr>
            <p:ph type="body" idx="1"/>
          </p:nvPr>
        </p:nvSpPr>
        <p:spPr>
          <a:xfrm>
            <a:off x="311700" y="1078225"/>
            <a:ext cx="8520600" cy="3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Dropout - a popular technique for regularizing neural networks to avoid overfitting; it is usually applied to the </a:t>
            </a:r>
            <a:r>
              <a:rPr lang="en-GB" sz="1500">
                <a:solidFill>
                  <a:schemeClr val="dk1"/>
                </a:solidFill>
              </a:rPr>
              <a:t>hidden</a:t>
            </a:r>
            <a:r>
              <a:rPr lang="en-GB" sz="1500">
                <a:solidFill>
                  <a:schemeClr val="dk1"/>
                </a:solidFill>
              </a:rPr>
              <a:t> units of higher layers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A fraction of the hidden units is randomly dropped at every iteration</a:t>
            </a:r>
            <a:endParaRPr sz="150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The dropout probability is determined by the user, the common choice being </a:t>
            </a:r>
            <a:r>
              <a:rPr lang="en-GB" i="1">
                <a:solidFill>
                  <a:schemeClr val="dk1"/>
                </a:solidFill>
              </a:rPr>
              <a:t>p = 0.5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1500">
                <a:solidFill>
                  <a:schemeClr val="dk1"/>
                </a:solidFill>
              </a:rPr>
              <a:t>Effects of dropout:</a:t>
            </a:r>
            <a:endParaRPr sz="150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CNN is forced to learn extra representations of the data</a:t>
            </a:r>
            <a:endParaRPr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</a:rPr>
              <a:t>The model cannot rely on any set of hidden units, forcing it to learn more general patterns from the data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50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Dense</a:t>
            </a:r>
            <a:r>
              <a:rPr lang="en-GB"/>
              <a:t> Layer</a:t>
            </a:r>
            <a:endParaRPr lang="en-GB"/>
          </a:p>
        </p:txBody>
      </p:sp>
      <p:sp>
        <p:nvSpPr>
          <p:cNvPr id="98" name="Google Shape;98;p20"/>
          <p:cNvSpPr txBox="1"/>
          <p:nvPr>
            <p:ph type="body" idx="1"/>
          </p:nvPr>
        </p:nvSpPr>
        <p:spPr>
          <a:xfrm>
            <a:off x="311700" y="1078225"/>
            <a:ext cx="8520600" cy="3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charset="0"/>
              <a:buChar char="v"/>
            </a:pPr>
            <a:r>
              <a:rPr lang="en-GB" sz="1500"/>
              <a:t>The dense (or fully connected) layer is the last layer in the CNN and is used to implement a classifier on the convolutional and pooling layers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charset="0"/>
              <a:buChar char="v"/>
            </a:pPr>
            <a:r>
              <a:rPr lang="en-GB" sz="1500"/>
              <a:t>Its input must have rank 2 (</a:t>
            </a:r>
            <a:r>
              <a:rPr lang="en-GB" sz="1500" i="1"/>
              <a:t>batch_size X input_units</a:t>
            </a:r>
            <a:r>
              <a:rPr lang="en-GB" sz="1500"/>
              <a:t>)</a:t>
            </a:r>
            <a:endParaRPr sz="150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/>
              <a:t>To accomplish this, a flatten layer is applied to the </a:t>
            </a:r>
            <a:r>
              <a:rPr lang="en-GB"/>
              <a:t>output</a:t>
            </a:r>
            <a:r>
              <a:rPr lang="en-GB"/>
              <a:t> of the previous layers to reshape the vector</a:t>
            </a:r>
            <a:endParaRPr lang="en-GB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charset="0"/>
              <a:buChar char="v"/>
            </a:pPr>
            <a:r>
              <a:rPr lang="en-GB" sz="1500"/>
              <a:t>The </a:t>
            </a:r>
            <a:r>
              <a:rPr lang="en-GB" sz="1500" i="1"/>
              <a:t>units</a:t>
            </a:r>
            <a:r>
              <a:rPr lang="en-GB" sz="1500"/>
              <a:t> parameter of the dense layer specifies the number of output labels for the output vector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1850" y="939500"/>
            <a:ext cx="4572001" cy="32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57976" y="939488"/>
            <a:ext cx="4267199" cy="32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3159</Words>
  <Application>WPS Presentation</Application>
  <PresentationFormat/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Rockwell</vt:lpstr>
      <vt:lpstr>Microsoft YaHei</vt:lpstr>
      <vt:lpstr>Arial Unicode MS</vt:lpstr>
      <vt:lpstr>Wingdings</vt:lpstr>
      <vt:lpstr>Simple Light</vt:lpstr>
      <vt:lpstr>Image Classification Using Convolutional Neural Networks (CNNs)</vt:lpstr>
      <vt:lpstr>General Overview</vt:lpstr>
      <vt:lpstr>Layers to a Convolutional Neural Network</vt:lpstr>
      <vt:lpstr>Convolution Layer</vt:lpstr>
      <vt:lpstr>PowerPoint 演示文稿</vt:lpstr>
      <vt:lpstr>Subsampling (Pooling) Layer</vt:lpstr>
      <vt:lpstr>Dropout Layer</vt:lpstr>
      <vt:lpstr>Dense Layer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Using Convolutional Neural Networks (CNNs)</dc:title>
  <dc:creator/>
  <cp:lastModifiedBy>Jalen Moore</cp:lastModifiedBy>
  <cp:revision>1</cp:revision>
  <dcterms:created xsi:type="dcterms:W3CDTF">2024-05-07T20:40:54Z</dcterms:created>
  <dcterms:modified xsi:type="dcterms:W3CDTF">2024-05-07T20:40:54Z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CCB1212B15FF4E39AAB3D52E4C5CE2F4_13</vt:lpwstr>
  </property>
  <property fmtid="{D5CDD505-2E9C-101B-9397-08002B2CF9AE}" pid="3" name="KSOProductBuildVer">
    <vt:lpwstr>1033-12.2.0.13472</vt:lpwstr>
  </property>
</Properties>
</file>