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 hasCustomPrompt="1"/>
          </p:nvPr>
        </p:nvSpPr>
        <p:spPr>
          <a:xfrm>
            <a:off x="1955800" y="1663700"/>
            <a:ext cx="9753600" cy="6413500"/>
          </a:xfrm>
          <a:prstGeom prst="rect">
            <a:avLst/>
          </a:prstGeom>
        </p:spPr>
        <p:txBody>
          <a:bodyPr anchor="ctr"/>
          <a:lstStyle>
            <a:lvl1pPr marL="5461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1pPr>
            <a:lvl2pPr marL="10922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2pPr>
            <a:lvl3pPr marL="16383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3pPr>
            <a:lvl4pPr marL="21844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4pPr>
            <a:lvl5pPr marL="27305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sz="half" idx="13"/>
          </p:nvPr>
        </p:nvSpPr>
        <p:spPr>
          <a:xfrm>
            <a:off x="1414840" y="762000"/>
            <a:ext cx="5448301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2" name="Shape 102"/>
          <p:cNvSpPr/>
          <p:nvPr>
            <p:ph type="pic" sz="quarter" idx="14"/>
          </p:nvPr>
        </p:nvSpPr>
        <p:spPr>
          <a:xfrm>
            <a:off x="7510840" y="762118"/>
            <a:ext cx="4762501" cy="3149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3" name="Shape 103"/>
          <p:cNvSpPr/>
          <p:nvPr>
            <p:ph type="pic" sz="quarter" idx="15"/>
          </p:nvPr>
        </p:nvSpPr>
        <p:spPr>
          <a:xfrm>
            <a:off x="7510840" y="4597518"/>
            <a:ext cx="47625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sz="quarter" idx="13" hasCustomPrompt="1"/>
          </p:nvPr>
        </p:nvSpPr>
        <p:spPr>
          <a:xfrm>
            <a:off x="1625600" y="6362700"/>
            <a:ext cx="10464800" cy="537213"/>
          </a:xfrm>
          <a:prstGeom prst="rect">
            <a:avLst/>
          </a:prstGeom>
        </p:spPr>
        <p:txBody>
          <a:bodyPr>
            <a:spAutoFit/>
          </a:bodyPr>
          <a:lstStyle>
            <a:lvl1pPr defTabSz="584200">
              <a:defRPr sz="2800"/>
            </a:lvl1pPr>
          </a:lstStyle>
          <a:p>
            <a:pPr>
              <a:defRPr>
                <a:effectLst/>
              </a:defRPr>
            </a:pPr>
            <a:r>
              <a:t>–Johnny Appleseed</a:t>
            </a:r>
          </a:p>
        </p:txBody>
      </p:sp>
      <p:sp>
        <p:nvSpPr>
          <p:cNvPr id="112" name="Shape 112"/>
          <p:cNvSpPr/>
          <p:nvPr>
            <p:ph type="body" sz="quarter" idx="14" hasCustomPrompt="1"/>
          </p:nvPr>
        </p:nvSpPr>
        <p:spPr>
          <a:xfrm>
            <a:off x="1625600" y="4254500"/>
            <a:ext cx="10464800" cy="711204"/>
          </a:xfrm>
          <a:prstGeom prst="rect">
            <a:avLst/>
          </a:prstGeom>
        </p:spPr>
        <p:txBody>
          <a:bodyPr anchor="ctr">
            <a:spAutoFit/>
          </a:bodyPr>
          <a:lstStyle>
            <a:lvl1pPr defTabSz="584200">
              <a:spcBef>
                <a:spcPts val="2400"/>
              </a:spcBef>
              <a:defRPr sz="4000"/>
            </a:lvl1pPr>
          </a:lstStyle>
          <a:p>
            <a:pPr>
              <a:defRPr>
                <a:effectLst/>
              </a:defRPr>
            </a:pPr>
            <a:r>
              <a:t>“Type a quote here.”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4286250" y="1724010"/>
            <a:ext cx="5422900" cy="40735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1778000" y="6019800"/>
            <a:ext cx="10464800" cy="2019300"/>
          </a:xfrm>
          <a:prstGeom prst="rect">
            <a:avLst/>
          </a:prstGeom>
        </p:spPr>
        <p:txBody>
          <a:bodyPr anchor="ctr"/>
          <a:lstStyle>
            <a:lvl1pPr defTabSz="-635">
              <a:tabLst>
                <a:tab pos="14859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1778000" y="7861300"/>
            <a:ext cx="10464800" cy="147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2222500" y="3581400"/>
            <a:ext cx="9575800" cy="2590800"/>
          </a:xfrm>
          <a:prstGeom prst="rect">
            <a:avLst/>
          </a:prstGeom>
        </p:spPr>
        <p:txBody>
          <a:bodyPr anchor="ctr"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7658100" y="2184400"/>
            <a:ext cx="4038600" cy="5410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104900" y="5257800"/>
            <a:ext cx="6299200" cy="2844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xfrm>
            <a:off x="2044700" y="152400"/>
            <a:ext cx="9575800" cy="2590800"/>
          </a:xfrm>
          <a:prstGeom prst="rect">
            <a:avLst/>
          </a:prstGeom>
        </p:spPr>
        <p:txBody>
          <a:bodyPr anchor="ctr"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Ins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xfrm>
            <a:off x="2044700" y="3581400"/>
            <a:ext cx="9575800" cy="2590800"/>
          </a:xfrm>
          <a:prstGeom prst="rect">
            <a:avLst/>
          </a:prstGeom>
        </p:spPr>
        <p:txBody>
          <a:bodyPr anchor="ctr"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 hasCustomPrompt="1"/>
          </p:nvPr>
        </p:nvSpPr>
        <p:spPr>
          <a:xfrm>
            <a:off x="1968500" y="152400"/>
            <a:ext cx="9753600" cy="2590800"/>
          </a:xfrm>
          <a:prstGeom prst="rect">
            <a:avLst/>
          </a:prstGeom>
        </p:spPr>
        <p:txBody>
          <a:bodyPr anchor="ctr"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65" name="Shape 65"/>
          <p:cNvSpPr/>
          <p:nvPr>
            <p:ph type="body" idx="1" hasCustomPrompt="1"/>
          </p:nvPr>
        </p:nvSpPr>
        <p:spPr>
          <a:xfrm>
            <a:off x="1968500" y="2743200"/>
            <a:ext cx="9753600" cy="5842000"/>
          </a:xfrm>
          <a:prstGeom prst="rect">
            <a:avLst/>
          </a:prstGeom>
        </p:spPr>
        <p:txBody>
          <a:bodyPr anchor="ctr"/>
          <a:lstStyle>
            <a:lvl1pPr marL="5461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1pPr>
            <a:lvl2pPr marL="10922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2pPr>
            <a:lvl3pPr marL="16383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3pPr>
            <a:lvl4pPr marL="21844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4pPr>
            <a:lvl5pPr marL="27305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pic" sz="quarter" idx="13"/>
          </p:nvPr>
        </p:nvSpPr>
        <p:spPr>
          <a:xfrm>
            <a:off x="7440167" y="2857500"/>
            <a:ext cx="4015233" cy="5613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4" name="Shape 74"/>
          <p:cNvSpPr/>
          <p:nvPr>
            <p:ph type="title" hasCustomPrompt="1"/>
          </p:nvPr>
        </p:nvSpPr>
        <p:spPr>
          <a:xfrm>
            <a:off x="1968500" y="152400"/>
            <a:ext cx="9753600" cy="2590800"/>
          </a:xfrm>
          <a:prstGeom prst="rect">
            <a:avLst/>
          </a:prstGeom>
        </p:spPr>
        <p:txBody>
          <a:bodyPr anchor="ctr"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/>
          <p:nvPr>
            <p:ph type="body" sz="half" idx="1" hasCustomPrompt="1"/>
          </p:nvPr>
        </p:nvSpPr>
        <p:spPr>
          <a:xfrm>
            <a:off x="1968500" y="2743200"/>
            <a:ext cx="4876800" cy="5842000"/>
          </a:xfrm>
          <a:prstGeom prst="rect">
            <a:avLst/>
          </a:prstGeom>
        </p:spPr>
        <p:txBody>
          <a:bodyPr anchor="ctr"/>
          <a:lstStyle>
            <a:lvl1pPr marL="4064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1pPr>
            <a:lvl2pPr marL="8128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2pPr>
            <a:lvl3pPr marL="12192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3pPr>
            <a:lvl4pPr marL="16256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4pPr>
            <a:lvl5pPr marL="20320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Photo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850632" y="2194509"/>
            <a:ext cx="3835401" cy="53619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Shape 84"/>
          <p:cNvSpPr/>
          <p:nvPr>
            <p:ph type="title" hasCustomPrompt="1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 hasCustomPrompt="1"/>
          </p:nvPr>
        </p:nvSpPr>
        <p:spPr>
          <a:xfrm>
            <a:off x="1104900" y="5257800"/>
            <a:ext cx="6299200" cy="2857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78000" y="1765300"/>
            <a:ext cx="10464800" cy="3124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 defTabSz="-635">
              <a:tabLst>
                <a:tab pos="14859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78000" y="5029200"/>
            <a:ext cx="10464800" cy="1549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sz="94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9pPr>
    </p:titleStyle>
    <p:body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63929"/>
          </a:solidFill>
          <a:effectLst>
            <a:outerShdw blurRad="25400" dist="25400" dir="2700000" rotWithShape="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228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685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1143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1600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slide" Target="slide5.xml"/><Relationship Id="rId2" Type="http://schemas.openxmlformats.org/officeDocument/2006/relationships/hyperlink" Target="file:///C:\Users\Administrator\Desktop\JJsHouse\share\docs\demo\define-property-demp.htm" TargetMode="External"/><Relationship Id="rId1" Type="http://schemas.openxmlformats.org/officeDocument/2006/relationships/hyperlink" Target="http://caniuse.com/#search=defineProPer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sporto.github.io/blog/2013/04/12/comparison-angular-backbone-can-ember/" TargetMode="Externa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</a:lvl1pPr>
          </a:lstStyle>
          <a:p>
            <a:r>
              <a:t>VueJS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Observer and Watcher</a:t>
            </a:r>
          </a:p>
        </p:txBody>
      </p:sp>
      <p:pic>
        <p:nvPicPr>
          <p:cNvPr id="139" name="framework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1385" y="966241"/>
            <a:ext cx="8419584" cy="47991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592580" y="245745"/>
            <a:ext cx="9575800" cy="8096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-635">
              <a:tabLst>
                <a:tab pos="1485900" algn="l"/>
              </a:tabLst>
            </a:lvl1pPr>
          </a:lstStyle>
          <a:p>
            <a:r>
              <a:rPr sz="4400"/>
              <a:t>Object.defineProPerty</a:t>
            </a:r>
            <a:endParaRPr sz="4400"/>
          </a:p>
        </p:txBody>
      </p:sp>
      <p:sp>
        <p:nvSpPr>
          <p:cNvPr id="2" name="文本框 1"/>
          <p:cNvSpPr txBox="1"/>
          <p:nvPr/>
        </p:nvSpPr>
        <p:spPr>
          <a:xfrm>
            <a:off x="2021205" y="914400"/>
            <a:ext cx="8718550" cy="7155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Object.defineProperty(object, propertyname, descriptor)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#object,待修改的对象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#propertyname,属性名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#descriptor,修饰符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#descriptor要求传入一个对象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/**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* @{param} descriptor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*/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{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  configurable: false, //是否可以删除属性,是否可以修改属性的 writable 、 enumerable 、 configurable 属性。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  enumerable: false,   //是否可以枚举,是否可以通过for...in 遍历到，是否可以通过 Object.keys() 方法获取属性名称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  writable: false,     //是否可以对属性进行重新赋值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  value: null,　　　　　//属性的默认值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  set: undefined,     //属性被赋值时,此方法被自动调用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  get: undefined      //属性被读取时,此方法被自动调用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}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var req = {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protocol:"https"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};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Object.defineProperty(req, "secure",{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configurable: true,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enumerable: true,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  get: function(){return this.protocol === 'https';}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});</a:t>
            </a:r>
            <a:endParaRPr kumimoji="0" lang="zh-CN" altLang="en-US" sz="17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8630" y="8330565"/>
            <a:ext cx="7897495" cy="888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  <a:hlinkClick r:id="rId1"/>
              </a:rPr>
              <a:t>兼容性问题：http://caniuse.com/#search=defineProPerty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2.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  <a:hlinkClick r:id="rId2" action="ppaction://hlinkfile"/>
              </a:rPr>
              <a:t>demo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</p:txBody>
      </p:sp>
      <p:pic>
        <p:nvPicPr>
          <p:cNvPr id="10" name="图片 9" descr="retur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9415" y="8959215"/>
            <a:ext cx="51816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968500" y="152400"/>
            <a:ext cx="9753600" cy="1481138"/>
          </a:xfrm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</a:lvl1pPr>
          </a:lstStyle>
          <a:p>
            <a:r>
              <a:t>目录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854200" y="1638300"/>
            <a:ext cx="9753600" cy="5842000"/>
          </a:xfrm>
          <a:prstGeom prst="rect">
            <a:avLst/>
          </a:prstGeom>
        </p:spPr>
        <p:txBody>
          <a:bodyPr/>
          <a:lstStyle/>
          <a:p>
            <a:pPr marL="508000" indent="-508000" defTabSz="424815">
              <a:spcBef>
                <a:spcPts val="4600"/>
              </a:spcBef>
              <a:buBlip>
                <a:blip r:embed="rId1"/>
              </a:buBlip>
              <a:defRPr sz="3720">
                <a:effectLst/>
              </a:defRPr>
            </a:pPr>
            <a:r>
              <a:rPr lang="en-US"/>
              <a:t>JS</a:t>
            </a:r>
            <a:r>
              <a:rPr lang="zh-CN" altLang="en-US"/>
              <a:t>框架衡量的维度</a:t>
            </a:r>
            <a:endParaRPr lang="zh-CN" altLang="en-US"/>
          </a:p>
          <a:p>
            <a:pPr marL="508000" indent="-508000" defTabSz="424815">
              <a:spcBef>
                <a:spcPts val="4600"/>
              </a:spcBef>
              <a:buBlip>
                <a:blip r:embed="rId1"/>
              </a:buBlip>
              <a:defRPr sz="3720">
                <a:effectLst/>
              </a:defRPr>
            </a:pPr>
            <a:r>
              <a:t>vuejs的</a:t>
            </a:r>
            <a:r>
              <a:rPr lang="zh-CN"/>
              <a:t>生命周期</a:t>
            </a:r>
            <a:endParaRPr lang="zh-CN"/>
          </a:p>
          <a:p>
            <a:pPr marL="508000" indent="-508000" defTabSz="424815">
              <a:spcBef>
                <a:spcPts val="4600"/>
              </a:spcBef>
              <a:buBlip>
                <a:blip r:embed="rId1"/>
              </a:buBlip>
              <a:defRPr sz="3720">
                <a:effectLst/>
              </a:defRPr>
            </a:pPr>
            <a:r>
              <a:t>vuejs的</a:t>
            </a:r>
            <a:r>
              <a:rPr>
                <a:sym typeface="+mn-ea"/>
              </a:rPr>
              <a:t>Observer</a:t>
            </a:r>
            <a:r>
              <a:t>机制</a:t>
            </a:r>
          </a:p>
          <a:p>
            <a:pPr marL="508000" indent="-508000" defTabSz="424815">
              <a:spcBef>
                <a:spcPts val="4600"/>
              </a:spcBef>
              <a:buBlip>
                <a:blip r:embed="rId1"/>
              </a:buBlip>
              <a:defRPr sz="3720">
                <a:effectLst/>
              </a:defRPr>
            </a:pPr>
            <a:r>
              <a:t>vuejs的</a:t>
            </a:r>
            <a:r>
              <a:rPr>
                <a:sym typeface="+mn-ea"/>
              </a:rPr>
              <a:t>Watcher</a:t>
            </a:r>
            <a:r>
              <a:t>机制</a:t>
            </a:r>
          </a:p>
          <a:p>
            <a:pPr marL="508000" indent="-508000" defTabSz="424815">
              <a:spcBef>
                <a:spcPts val="4600"/>
              </a:spcBef>
              <a:buBlip>
                <a:blip r:embed="rId1"/>
              </a:buBlip>
              <a:defRPr sz="3720">
                <a:effectLst/>
              </a:defRPr>
            </a:pPr>
            <a:r>
              <a:rPr lang="zh-CN"/>
              <a:t>几点思考？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2044700" y="152400"/>
            <a:ext cx="9575800" cy="974725"/>
          </a:xfrm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</a:lvl1pPr>
          </a:lstStyle>
          <a:p>
            <a:r>
              <a:rPr sz="4400"/>
              <a:t>JS</a:t>
            </a:r>
            <a:r>
              <a:rPr lang="zh-CN" sz="4400"/>
              <a:t>框架衡量维度</a:t>
            </a:r>
            <a:endParaRPr lang="zh-CN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1663700"/>
            <a:ext cx="9301480" cy="6980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4700" y="1127125"/>
            <a:ext cx="2352040" cy="406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Arial" panose="020B0604020202020204" pitchFamily="34" charset="0"/>
                <a:ea typeface="+mn-ea"/>
                <a:cs typeface="+mn-cs"/>
                <a:sym typeface="Optima"/>
              </a:rPr>
              <a:t>≡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不考虑应用的场景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1483" y="8905240"/>
            <a:ext cx="8875395" cy="3632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</a:rPr>
              <a:t>参看文章：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363929"/>
                </a:solidFill>
                <a:effectLst/>
                <a:uFillTx/>
                <a:latin typeface="+mn-lt"/>
                <a:ea typeface="+mn-ea"/>
                <a:cs typeface="+mn-cs"/>
                <a:sym typeface="Optima"/>
                <a:hlinkClick r:id="rId2"/>
              </a:rPr>
              <a:t>http://sporto.github.io/blog/2013/04/12/comparison-angular-backbone-can-ember/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363929"/>
              </a:solidFill>
              <a:effectLst/>
              <a:uFillTx/>
              <a:latin typeface="+mn-lt"/>
              <a:ea typeface="+mn-ea"/>
              <a:cs typeface="+mn-cs"/>
              <a:sym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2044700" y="152400"/>
            <a:ext cx="9634220" cy="1184910"/>
          </a:xfrm>
          <a:prstGeom prst="rect">
            <a:avLst/>
          </a:prstGeom>
        </p:spPr>
        <p:txBody>
          <a:bodyPr>
            <a:normAutofit/>
          </a:bodyPr>
          <a:lstStyle>
            <a:lvl1pPr defTabSz="-635">
              <a:tabLst>
                <a:tab pos="1485900" algn="l"/>
              </a:tabLst>
            </a:lvl1pPr>
          </a:lstStyle>
          <a:p>
            <a:r>
              <a:rPr sz="4200"/>
              <a:t>Vuejs的生命周期</a:t>
            </a:r>
            <a:endParaRPr sz="4200"/>
          </a:p>
        </p:txBody>
      </p:sp>
      <p:pic>
        <p:nvPicPr>
          <p:cNvPr id="2" name="图片 1" descr="lifecyc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4235" y="1056005"/>
            <a:ext cx="6557645" cy="8487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540510" y="609600"/>
            <a:ext cx="9575800" cy="827683"/>
          </a:xfrm>
          <a:prstGeom prst="rect">
            <a:avLst/>
          </a:prstGeom>
        </p:spPr>
        <p:txBody>
          <a:bodyPr>
            <a:noAutofit/>
          </a:bodyPr>
          <a:lstStyle>
            <a:lvl1pPr defTabSz="-635">
              <a:defRPr sz="4200"/>
            </a:lvl1pPr>
          </a:lstStyle>
          <a:p>
            <a:r>
              <a:rPr sz="4400"/>
              <a:t>Observer</a:t>
            </a:r>
            <a:endParaRPr sz="4400"/>
          </a:p>
        </p:txBody>
      </p:sp>
      <p:sp>
        <p:nvSpPr>
          <p:cNvPr id="149" name="Shape 149"/>
          <p:cNvSpPr/>
          <p:nvPr/>
        </p:nvSpPr>
        <p:spPr>
          <a:xfrm>
            <a:off x="1798066" y="1827371"/>
            <a:ext cx="9822195" cy="68506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1700"/>
            </a:pPr>
            <a:r>
              <a:t>set: function reactiveSetter(newVal) {</a:t>
            </a:r>
          </a:p>
          <a:p>
            <a:pPr algn="l">
              <a:defRPr sz="1700"/>
            </a:pPr>
            <a:r>
              <a:t>  var value = getter ? getter.call(obj) : val;</a:t>
            </a:r>
          </a:p>
          <a:p>
            <a:pPr algn="l">
              <a:defRPr sz="1700"/>
            </a:pPr>
            <a:r>
              <a:t>  if (newVal === value) {</a:t>
            </a:r>
          </a:p>
          <a:p>
            <a:pPr algn="l">
              <a:defRPr sz="1700"/>
            </a:pPr>
            <a:r>
              <a:t>    return;</a:t>
            </a:r>
          </a:p>
          <a:p>
            <a:pPr algn="l">
              <a:defRPr sz="1700"/>
            </a:pPr>
            <a:r>
              <a:t>  }</a:t>
            </a:r>
          </a:p>
          <a:p>
            <a:pPr algn="l">
              <a:defRPr sz="1700"/>
            </a:pPr>
            <a:r>
              <a:t>  if (setter) {</a:t>
            </a:r>
          </a:p>
          <a:p>
            <a:pPr algn="l">
              <a:defRPr sz="1700"/>
            </a:pPr>
            <a:r>
              <a:t>    setter.call(obj, newVal);</a:t>
            </a:r>
          </a:p>
          <a:p>
            <a:pPr algn="l">
              <a:defRPr sz="1700"/>
            </a:pPr>
            <a:r>
              <a:t>  } else {</a:t>
            </a:r>
          </a:p>
          <a:p>
            <a:pPr algn="l">
              <a:defRPr sz="1700"/>
            </a:pPr>
            <a:r>
              <a:t>    val = newVal;</a:t>
            </a:r>
          </a:p>
          <a:p>
            <a:pPr algn="l">
              <a:defRPr sz="1700"/>
            </a:pPr>
            <a:r>
              <a:t>  }</a:t>
            </a:r>
          </a:p>
          <a:p>
            <a:pPr algn="l">
              <a:defRPr sz="1700"/>
            </a:pPr>
            <a:r>
              <a:t>  childOb = observe(newVal);</a:t>
            </a:r>
          </a:p>
          <a:p>
            <a:pPr algn="l">
              <a:defRPr sz="1700"/>
            </a:pPr>
            <a:r>
              <a:t>  dep.notify();</a:t>
            </a:r>
          </a:p>
          <a:p>
            <a:pPr algn="l">
              <a:defRPr sz="1700"/>
            </a:pPr>
            <a:r>
              <a:t>}</a:t>
            </a:r>
          </a:p>
          <a:p>
            <a:pPr algn="l">
              <a:defRPr sz="1700"/>
            </a:pPr>
          </a:p>
          <a:p>
            <a:pPr algn="l">
              <a:defRPr sz="1700"/>
            </a:pPr>
            <a:r>
              <a:t>这段代码出现在解析data属性的时候，即调用</a:t>
            </a:r>
            <a:r>
              <a:rPr>
                <a:hlinkClick r:id="rId1" action="ppaction://hlinksldjump"/>
              </a:rPr>
              <a:t>Object.defineProperty</a:t>
            </a:r>
            <a:r>
              <a:t>方法配置data的属性。一旦属性发生变化，就notify发送广播。</a:t>
            </a:r>
          </a:p>
          <a:p>
            <a:pPr algn="l">
              <a:defRPr sz="1700"/>
            </a:pPr>
          </a:p>
          <a:p>
            <a:pPr algn="l">
              <a:defRPr sz="1700"/>
            </a:pPr>
            <a:r>
              <a:t>Dep.prototype.notify = function () {</a:t>
            </a:r>
          </a:p>
          <a:p>
            <a:pPr algn="l">
              <a:defRPr sz="1700"/>
            </a:pPr>
            <a:r>
              <a:t>  // stablize the subscriber list first</a:t>
            </a:r>
          </a:p>
          <a:p>
            <a:pPr algn="l">
              <a:defRPr sz="1700"/>
            </a:pPr>
            <a:r>
              <a:t>  var subs = toArray(this.subs);</a:t>
            </a:r>
          </a:p>
          <a:p>
            <a:pPr algn="l">
              <a:defRPr sz="1700"/>
            </a:pPr>
            <a:r>
              <a:t>  for (var i = 0, l = subs.length; i &lt; l; i++) {</a:t>
            </a:r>
          </a:p>
          <a:p>
            <a:pPr algn="l">
              <a:defRPr sz="1700"/>
            </a:pPr>
            <a:r>
              <a:t>    subs[i].update();</a:t>
            </a:r>
          </a:p>
          <a:p>
            <a:pPr algn="l">
              <a:defRPr sz="1700"/>
            </a:pPr>
            <a:r>
              <a:t>  }</a:t>
            </a:r>
          </a:p>
          <a:p>
            <a:pPr algn="l">
              <a:defRPr sz="1700"/>
            </a:pPr>
            <a: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1986280" y="316865"/>
            <a:ext cx="9575800" cy="900907"/>
          </a:xfrm>
          <a:prstGeom prst="rect">
            <a:avLst/>
          </a:prstGeom>
        </p:spPr>
        <p:txBody>
          <a:bodyPr/>
          <a:lstStyle>
            <a:lvl1pPr defTabSz="360680">
              <a:tabLst>
                <a:tab pos="1168400" algn="l"/>
              </a:tabLst>
              <a:defRPr sz="5370">
                <a:effectLst>
                  <a:outerShdw blurRad="20066" dist="20066" dir="2700000" rotWithShape="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algn="ctr"/>
            <a:r>
              <a:t>Watcher</a:t>
            </a:r>
          </a:p>
        </p:txBody>
      </p:sp>
      <p:sp>
        <p:nvSpPr>
          <p:cNvPr id="154" name="Shape 154"/>
          <p:cNvSpPr/>
          <p:nvPr/>
        </p:nvSpPr>
        <p:spPr>
          <a:xfrm>
            <a:off x="2747714" y="1301910"/>
            <a:ext cx="8655299" cy="74710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1700"/>
            </a:pPr>
            <a:r>
              <a:t>notify 最终是周知subscribe（订阅者）更新，那么上面的数据变更就是发布者。subscribe是Watcher这个类的实例化对象，在实例化的时候，会传入回调函数来执行update，vue弄了一个队列来执行watcher的更新函数，具体可参考源码。</a:t>
            </a:r>
          </a:p>
          <a:p>
            <a:pPr algn="l">
              <a:defRPr sz="1700"/>
            </a:pPr>
          </a:p>
          <a:p>
            <a:pPr algn="l">
              <a:defRPr sz="1700"/>
            </a:pPr>
            <a:r>
              <a:t>Watcher.prototype.run = function () {</a:t>
            </a:r>
          </a:p>
          <a:p>
            <a:pPr algn="l">
              <a:defRPr sz="1700"/>
            </a:pPr>
            <a:r>
              <a:t>    ……</a:t>
            </a:r>
          </a:p>
          <a:p>
            <a:pPr algn="l">
              <a:defRPr sz="1700"/>
            </a:pPr>
            <a:r>
              <a:t>    if (value !== this.value || (isObject(value) || this.deep) &amp;&amp; !this.shallow) {</a:t>
            </a:r>
          </a:p>
          <a:p>
            <a:pPr algn="l">
              <a:defRPr sz="1700"/>
            </a:pPr>
            <a:r>
              <a:t>      ……</a:t>
            </a:r>
          </a:p>
          <a:p>
            <a:pPr algn="l">
              <a:defRPr sz="1700"/>
            </a:pPr>
            <a:r>
              <a:t>      } else {</a:t>
            </a:r>
          </a:p>
          <a:p>
            <a:pPr algn="l">
              <a:defRPr sz="1700"/>
            </a:pPr>
            <a:r>
              <a:t>        this.cb.call(this.vm, value, oldValue);</a:t>
            </a:r>
          </a:p>
          <a:p>
            <a:pPr algn="l">
              <a:defRPr sz="1700"/>
            </a:pPr>
            <a:r>
              <a:t>      }</a:t>
            </a:r>
          </a:p>
          <a:p>
            <a:pPr algn="l">
              <a:defRPr sz="1700"/>
            </a:pPr>
            <a:r>
              <a:t>    }</a:t>
            </a:r>
          </a:p>
          <a:p>
            <a:pPr algn="l">
              <a:defRPr sz="1700"/>
            </a:pPr>
            <a:r>
              <a:t>    this.queued = this.shallow = false;</a:t>
            </a:r>
          </a:p>
          <a:p>
            <a:pPr algn="l">
              <a:defRPr sz="1700"/>
            </a:pPr>
            <a:r>
              <a:t>  }</a:t>
            </a:r>
          </a:p>
          <a:p>
            <a:pPr algn="l">
              <a:defRPr sz="1700"/>
            </a:pPr>
            <a:r>
              <a:t> };</a:t>
            </a:r>
          </a:p>
          <a:p>
            <a:pPr algn="l">
              <a:defRPr sz="1700"/>
            </a:pPr>
            <a:r>
              <a:t>在Directive（指令）class中实例化了Watcher，_update函数负责来更新</a:t>
            </a:r>
          </a:p>
          <a:p>
            <a:pPr algn="l">
              <a:defRPr sz="1700"/>
            </a:pPr>
          </a:p>
          <a:p>
            <a:pPr algn="l">
              <a:defRPr sz="1700"/>
            </a:pPr>
            <a:r>
              <a:t>var watcher = this._watcher = new Watcher(this.vm, this.expression, this._update, // callback</a:t>
            </a:r>
          </a:p>
          <a:p>
            <a:pPr algn="l">
              <a:defRPr sz="1700"/>
            </a:pPr>
            <a:r>
              <a:t>      {</a:t>
            </a:r>
          </a:p>
          <a:p>
            <a:pPr algn="l">
              <a:defRPr sz="1700"/>
            </a:pPr>
            <a:r>
              <a:t>        filters: this.filters,</a:t>
            </a:r>
          </a:p>
          <a:p>
            <a:pPr algn="l">
              <a:defRPr sz="1700"/>
            </a:pPr>
            <a:r>
              <a:t>        twoWay: this.twoWay,</a:t>
            </a:r>
          </a:p>
          <a:p>
            <a:pPr algn="l">
              <a:defRPr sz="1700"/>
            </a:pPr>
            <a:r>
              <a:t>        deep: this.deep,</a:t>
            </a:r>
          </a:p>
          <a:p>
            <a:pPr algn="l">
              <a:defRPr sz="1700"/>
            </a:pPr>
            <a:r>
              <a:t>        preProcess: preProcess,</a:t>
            </a:r>
          </a:p>
          <a:p>
            <a:pPr algn="l">
              <a:defRPr sz="1700"/>
            </a:pPr>
            <a:r>
              <a:t>        postProcess: postProcess,</a:t>
            </a:r>
          </a:p>
          <a:p>
            <a:pPr algn="l">
              <a:defRPr sz="1700"/>
            </a:pPr>
            <a:r>
              <a:t>        scope: this._scope</a:t>
            </a:r>
          </a:p>
          <a:p>
            <a:pPr algn="l">
              <a:defRPr sz="1700"/>
            </a:pPr>
            <a:r>
              <a:t>      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610995" y="609600"/>
            <a:ext cx="4192687" cy="108689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785">
              <a:tabLst>
                <a:tab pos="1422400" algn="l"/>
              </a:tabLst>
              <a:defRPr sz="6530">
                <a:effectLst>
                  <a:outerShdw blurRad="24384" dist="24384" dir="2700000" rotWithShape="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zh-CN"/>
              <a:t>思考</a:t>
            </a:r>
            <a:r>
              <a:t>:</a:t>
            </a:r>
          </a:p>
        </p:txBody>
      </p:sp>
      <p:sp>
        <p:nvSpPr>
          <p:cNvPr id="157" name="Shape 157"/>
          <p:cNvSpPr/>
          <p:nvPr/>
        </p:nvSpPr>
        <p:spPr>
          <a:xfrm>
            <a:off x="2788729" y="2941003"/>
            <a:ext cx="5684902" cy="1177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1.Vusjs的observer和Watcher机制</a:t>
            </a:r>
          </a:p>
          <a:p>
            <a:pPr algn="l"/>
            <a:r>
              <a:t>2.如何研究js项目的源码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-635">
              <a:tabLst>
                <a:tab pos="1485900" algn="l"/>
              </a:tabLst>
            </a:lvl1pPr>
          </a:lstStyle>
          <a:p>
            <a:r>
              <a:t>参考资料：</a:t>
            </a:r>
          </a:p>
        </p:txBody>
      </p:sp>
      <p:sp>
        <p:nvSpPr>
          <p:cNvPr id="160" name="Shape 160"/>
          <p:cNvSpPr/>
          <p:nvPr/>
        </p:nvSpPr>
        <p:spPr>
          <a:xfrm>
            <a:off x="1602485" y="2205673"/>
            <a:ext cx="10871200" cy="38627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buFont typeface="+mj-lt"/>
            </a:pPr>
            <a:r>
              <a:t>1.</a:t>
            </a:r>
            <a:r>
              <a:rPr u="sng"/>
              <a:t>https://segmentfault.com/a/1190000005082164</a:t>
            </a:r>
            <a:endParaRPr u="sng"/>
          </a:p>
          <a:p>
            <a:pPr algn="l">
              <a:buFont typeface="+mj-lt"/>
            </a:pPr>
            <a:r>
              <a:t>2.</a:t>
            </a:r>
            <a:r>
              <a:rPr u="sng"/>
              <a:t>https://my.oschina.net/u/214483/blog/708620</a:t>
            </a:r>
            <a:endParaRPr u="sng"/>
          </a:p>
          <a:p>
            <a:pPr algn="l">
              <a:buFont typeface="+mj-lt"/>
            </a:pPr>
            <a:r>
              <a:t>3.</a:t>
            </a:r>
            <a:r>
              <a:rPr u="sng"/>
              <a:t>https://segmentfault.com/a/1190000004384515</a:t>
            </a:r>
            <a:endParaRPr u="sng"/>
          </a:p>
          <a:p>
            <a:pPr algn="l">
              <a:buFont typeface="+mj-lt"/>
            </a:pPr>
            <a:r>
              <a:t>4.http://jiongks.name/blog/vue-code-review/</a:t>
            </a:r>
          </a:p>
          <a:p>
            <a:pPr algn="l">
              <a:buFont typeface="+mj-lt"/>
            </a:pPr>
            <a:r>
              <a:rPr lang="en-US"/>
              <a:t>5.http://noeticforce.com/best-Javascript-</a:t>
            </a:r>
            <a:endParaRPr lang="en-US"/>
          </a:p>
          <a:p>
            <a:pPr algn="l">
              <a:buFont typeface="+mj-lt"/>
            </a:pPr>
            <a:r>
              <a:rPr lang="en-US"/>
              <a:t>frameworks-for-single-page-modern-web-applications</a:t>
            </a:r>
            <a:endParaRPr lang="en-US"/>
          </a:p>
          <a:p>
            <a:pPr algn="l">
              <a:buFont typeface="+mj-lt"/>
            </a:pPr>
            <a:r>
              <a:rPr lang="en-US"/>
              <a:t>6.http://www.w3school.com.cn/jsref/</a:t>
            </a:r>
            <a:endParaRPr lang="en-US"/>
          </a:p>
          <a:p>
            <a:pPr algn="l">
              <a:buFont typeface="+mj-lt"/>
            </a:pPr>
            <a:r>
              <a:rPr lang="en-US"/>
              <a:t>prop_node_nodetype.asp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–Jack Gao</a:t>
            </a:r>
          </a:p>
        </p:txBody>
      </p:sp>
      <p:sp>
        <p:nvSpPr>
          <p:cNvPr id="163" name="Shape 163"/>
          <p:cNvSpPr/>
          <p:nvPr>
            <p:ph type="body" idx="14"/>
          </p:nvPr>
        </p:nvSpPr>
        <p:spPr>
          <a:xfrm>
            <a:off x="1625600" y="4203699"/>
            <a:ext cx="10464800" cy="81280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LinenBook">
  <a:themeElements>
    <a:clrScheme name="LinenBook">
      <a:dk1>
        <a:srgbClr val="363929"/>
      </a:dk1>
      <a:lt1>
        <a:srgbClr val="181039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</a:spPr>
      <a:bodyPr wrap="none" lIns="50800" tIns="50800" rIns="50800" bIns="50800" anchor="ctr">
        <a:spAutoFit/>
      </a:bodyPr>
      <a:lstStyle>
        <a:defPPr algn="l">
          <a:buFont typeface="+mj-lt"/>
          <a:defRPr/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enBook">
  <a:themeElements>
    <a:clrScheme name="LinenBook">
      <a:dk1>
        <a:srgbClr val="000000"/>
      </a:dk1>
      <a:lt1>
        <a:srgbClr val="FFFFFF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2506</Words>
  <Application>WPS 演示</Application>
  <PresentationFormat/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Optima</vt:lpstr>
      <vt:lpstr>Helvetica Neue</vt:lpstr>
      <vt:lpstr>Optima</vt:lpstr>
      <vt:lpstr>Segoe Print</vt:lpstr>
      <vt:lpstr>微软雅黑</vt:lpstr>
      <vt:lpstr>Optima</vt:lpstr>
      <vt:lpstr>LinenBook</vt:lpstr>
      <vt:lpstr>VueJS</vt:lpstr>
      <vt:lpstr>目录</vt:lpstr>
      <vt:lpstr>JS框架衡量维度</vt:lpstr>
      <vt:lpstr>Vuejs的生命周期</vt:lpstr>
      <vt:lpstr>Observer</vt:lpstr>
      <vt:lpstr>Watcher</vt:lpstr>
      <vt:lpstr>思考:</vt:lpstr>
      <vt:lpstr>参考资料：</vt:lpstr>
      <vt:lpstr>PowerPoint 演示文稿</vt:lpstr>
      <vt:lpstr>Object.defineProPerty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</dc:title>
  <dc:creator/>
  <cp:lastModifiedBy>Administrator</cp:lastModifiedBy>
  <cp:revision>4</cp:revision>
  <dcterms:created xsi:type="dcterms:W3CDTF">2016-10-14T01:58:00Z</dcterms:created>
  <dcterms:modified xsi:type="dcterms:W3CDTF">2016-10-27T02:53:46Z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