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sldIdLst>
    <p:sldId id="295" r:id="rId3"/>
  </p:sldIdLst>
  <p:sldSz cx="43891200" cy="32918400"/>
  <p:notesSz cx="32462788" cy="43435588"/>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288">
          <p15:clr>
            <a:srgbClr val="A4A3A4"/>
          </p15:clr>
        </p15:guide>
        <p15:guide id="3" orient="horz" pos="20160">
          <p15:clr>
            <a:srgbClr val="A4A3A4"/>
          </p15:clr>
        </p15:guide>
        <p15:guide id="4" orient="horz">
          <p15:clr>
            <a:srgbClr val="A4A3A4"/>
          </p15:clr>
        </p15:guide>
        <p15:guide id="5" pos="6708">
          <p15:clr>
            <a:srgbClr val="A4A3A4"/>
          </p15:clr>
        </p15:guide>
        <p15:guide id="6" pos="20904">
          <p15:clr>
            <a:srgbClr val="A4A3A4"/>
          </p15:clr>
        </p15:guide>
        <p15:guide id="7" pos="7082">
          <p15:clr>
            <a:srgbClr val="A4A3A4"/>
          </p15:clr>
        </p15:guide>
        <p15:guide id="8" pos="20582">
          <p15:clr>
            <a:srgbClr val="A4A3A4"/>
          </p15:clr>
        </p15:guide>
        <p15:guide id="9" pos="27330">
          <p15:clr>
            <a:srgbClr val="A4A3A4"/>
          </p15:clr>
        </p15:guide>
        <p15:guide id="10" pos="326">
          <p15:clr>
            <a:srgbClr val="A4A3A4"/>
          </p15:clr>
        </p15:guide>
      </p15:sldGuideLst>
    </p:ext>
    <p:ext uri="{2D200454-40CA-4A62-9FC3-DE9A4176ACB9}">
      <p15:notesGuideLst xmlns:p15="http://schemas.microsoft.com/office/powerpoint/2012/main">
        <p15:guide id="1" orient="horz" pos="13681">
          <p15:clr>
            <a:srgbClr val="A4A3A4"/>
          </p15:clr>
        </p15:guide>
        <p15:guide id="2" pos="10225">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3B7193"/>
    <a:srgbClr val="2C556E"/>
    <a:srgbClr val="E7E7E5"/>
    <a:srgbClr val="E4E7E8"/>
    <a:srgbClr val="EDE8DF"/>
    <a:srgbClr val="E0E9E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963455-B76F-A84A-E275-C8CCDA86B29D}" v="187" dt="2025-04-17T16:15:39.310"/>
    <p1510:client id="{766DF784-50F8-0D4D-9F66-F641F5355775}" v="77" dt="2025-04-17T16:14:44.022"/>
    <p1510:client id="{8094917E-5984-6F60-F7B4-898EB3E17B86}" v="17" dt="2025-04-17T13:06:53.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
        <p:guide orient="horz" pos="20160"/>
        <p:guide orient="horz"/>
        <p:guide pos="6708"/>
        <p:guide pos="20904"/>
        <p:guide pos="7082"/>
        <p:guide pos="20582"/>
        <p:guide pos="27330"/>
        <p:guide pos="326"/>
      </p:guideLst>
    </p:cSldViewPr>
  </p:slideViewPr>
  <p:notesViewPr>
    <p:cSldViewPr snapToGrid="0">
      <p:cViewPr>
        <p:scale>
          <a:sx n="1" d="2"/>
          <a:sy n="1" d="2"/>
        </p:scale>
        <p:origin x="0" y="0"/>
      </p:cViewPr>
      <p:guideLst>
        <p:guide orient="horz" pos="13681"/>
        <p:guide pos="10225"/>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commentAuthors" Target="commentAuthors.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son Laconi" userId="S::laconic@washjeff.edu::52fea8f5-5f82-4c79-aabc-24f4819cfda8" providerId="AD" clId="Web-{4434D1FD-8DC0-F27F-233A-CF0E73DD1CE6}"/>
    <pc:docChg chg="modSld">
      <pc:chgData name="Carson Laconi" userId="S::laconic@washjeff.edu::52fea8f5-5f82-4c79-aabc-24f4819cfda8" providerId="AD" clId="Web-{4434D1FD-8DC0-F27F-233A-CF0E73DD1CE6}" dt="2025-04-16T01:51:16.845" v="249" actId="20577"/>
      <pc:docMkLst>
        <pc:docMk/>
      </pc:docMkLst>
      <pc:sldChg chg="addSp delSp modSp">
        <pc:chgData name="Carson Laconi" userId="S::laconic@washjeff.edu::52fea8f5-5f82-4c79-aabc-24f4819cfda8" providerId="AD" clId="Web-{4434D1FD-8DC0-F27F-233A-CF0E73DD1CE6}" dt="2025-04-16T01:51:16.845" v="249" actId="20577"/>
        <pc:sldMkLst>
          <pc:docMk/>
          <pc:sldMk cId="2394925462" sldId="295"/>
        </pc:sldMkLst>
        <pc:spChg chg="mod">
          <ac:chgData name="Carson Laconi" userId="S::laconic@washjeff.edu::52fea8f5-5f82-4c79-aabc-24f4819cfda8" providerId="AD" clId="Web-{4434D1FD-8DC0-F27F-233A-CF0E73DD1CE6}" dt="2025-04-16T01:18:53.599" v="22" actId="20577"/>
          <ac:spMkLst>
            <pc:docMk/>
            <pc:sldMk cId="2394925462" sldId="295"/>
            <ac:spMk id="2" creationId="{6D9D3B31-9FB9-31CA-D02F-CBDFF5B1162D}"/>
          </ac:spMkLst>
        </pc:spChg>
        <pc:spChg chg="mod">
          <ac:chgData name="Carson Laconi" userId="S::laconic@washjeff.edu::52fea8f5-5f82-4c79-aabc-24f4819cfda8" providerId="AD" clId="Web-{4434D1FD-8DC0-F27F-233A-CF0E73DD1CE6}" dt="2025-04-16T01:50:23.061" v="238" actId="14100"/>
          <ac:spMkLst>
            <pc:docMk/>
            <pc:sldMk cId="2394925462" sldId="295"/>
            <ac:spMk id="5" creationId="{CBE9BD54-9A3E-C41B-4C6A-997E9BCE43BC}"/>
          </ac:spMkLst>
        </pc:spChg>
        <pc:spChg chg="mod">
          <ac:chgData name="Carson Laconi" userId="S::laconic@washjeff.edu::52fea8f5-5f82-4c79-aabc-24f4819cfda8" providerId="AD" clId="Web-{4434D1FD-8DC0-F27F-233A-CF0E73DD1CE6}" dt="2025-04-16T01:28:01.524" v="95" actId="14100"/>
          <ac:spMkLst>
            <pc:docMk/>
            <pc:sldMk cId="2394925462" sldId="295"/>
            <ac:spMk id="7" creationId="{0045DAC5-C226-07B8-C9E9-1052BFBB6C77}"/>
          </ac:spMkLst>
        </pc:spChg>
        <pc:spChg chg="mod">
          <ac:chgData name="Carson Laconi" userId="S::laconic@washjeff.edu::52fea8f5-5f82-4c79-aabc-24f4819cfda8" providerId="AD" clId="Web-{4434D1FD-8DC0-F27F-233A-CF0E73DD1CE6}" dt="2025-04-16T01:25:35.446" v="78" actId="1076"/>
          <ac:spMkLst>
            <pc:docMk/>
            <pc:sldMk cId="2394925462" sldId="295"/>
            <ac:spMk id="8" creationId="{FE23EF62-C61C-9D56-B9A4-38234E7F4B94}"/>
          </ac:spMkLst>
        </pc:spChg>
        <pc:spChg chg="mod">
          <ac:chgData name="Carson Laconi" userId="S::laconic@washjeff.edu::52fea8f5-5f82-4c79-aabc-24f4819cfda8" providerId="AD" clId="Web-{4434D1FD-8DC0-F27F-233A-CF0E73DD1CE6}" dt="2025-04-16T01:37:53.402" v="126" actId="20577"/>
          <ac:spMkLst>
            <pc:docMk/>
            <pc:sldMk cId="2394925462" sldId="295"/>
            <ac:spMk id="15" creationId="{BE3FCAC8-426E-90F7-16F7-79A91ADD33AB}"/>
          </ac:spMkLst>
        </pc:spChg>
        <pc:spChg chg="add del mod">
          <ac:chgData name="Carson Laconi" userId="S::laconic@washjeff.edu::52fea8f5-5f82-4c79-aabc-24f4819cfda8" providerId="AD" clId="Web-{4434D1FD-8DC0-F27F-233A-CF0E73DD1CE6}" dt="2025-04-16T01:31:03.025" v="97"/>
          <ac:spMkLst>
            <pc:docMk/>
            <pc:sldMk cId="2394925462" sldId="295"/>
            <ac:spMk id="20" creationId="{4423C687-13FF-716E-6A74-A36D6E16754A}"/>
          </ac:spMkLst>
        </pc:spChg>
        <pc:spChg chg="add mod">
          <ac:chgData name="Carson Laconi" userId="S::laconic@washjeff.edu::52fea8f5-5f82-4c79-aabc-24f4819cfda8" providerId="AD" clId="Web-{4434D1FD-8DC0-F27F-233A-CF0E73DD1CE6}" dt="2025-04-16T01:47:03.295" v="213" actId="14100"/>
          <ac:spMkLst>
            <pc:docMk/>
            <pc:sldMk cId="2394925462" sldId="295"/>
            <ac:spMk id="21" creationId="{D2486BDA-CADE-79B3-4E00-024314F055E7}"/>
          </ac:spMkLst>
        </pc:spChg>
        <pc:spChg chg="add del">
          <ac:chgData name="Carson Laconi" userId="S::laconic@washjeff.edu::52fea8f5-5f82-4c79-aabc-24f4819cfda8" providerId="AD" clId="Web-{4434D1FD-8DC0-F27F-233A-CF0E73DD1CE6}" dt="2025-04-16T01:48:17.233" v="217"/>
          <ac:spMkLst>
            <pc:docMk/>
            <pc:sldMk cId="2394925462" sldId="295"/>
            <ac:spMk id="22" creationId="{37579E37-9C8D-2EBA-87DD-30AE684A65F4}"/>
          </ac:spMkLst>
        </pc:spChg>
        <pc:spChg chg="add mod">
          <ac:chgData name="Carson Laconi" userId="S::laconic@washjeff.edu::52fea8f5-5f82-4c79-aabc-24f4819cfda8" providerId="AD" clId="Web-{4434D1FD-8DC0-F27F-233A-CF0E73DD1CE6}" dt="2025-04-16T01:51:12.001" v="246" actId="20577"/>
          <ac:spMkLst>
            <pc:docMk/>
            <pc:sldMk cId="2394925462" sldId="295"/>
            <ac:spMk id="23" creationId="{FC9229D8-42BF-E8F5-091D-F0EB5563C71B}"/>
          </ac:spMkLst>
        </pc:spChg>
        <pc:spChg chg="add mod">
          <ac:chgData name="Carson Laconi" userId="S::laconic@washjeff.edu::52fea8f5-5f82-4c79-aabc-24f4819cfda8" providerId="AD" clId="Web-{4434D1FD-8DC0-F27F-233A-CF0E73DD1CE6}" dt="2025-04-16T01:51:16.845" v="249" actId="20577"/>
          <ac:spMkLst>
            <pc:docMk/>
            <pc:sldMk cId="2394925462" sldId="295"/>
            <ac:spMk id="24" creationId="{D2B829BE-9C6F-D75D-7013-D24D9CCC40E9}"/>
          </ac:spMkLst>
        </pc:spChg>
        <pc:graphicFrameChg chg="add mod modGraphic">
          <ac:chgData name="Carson Laconi" userId="S::laconic@washjeff.edu::52fea8f5-5f82-4c79-aabc-24f4819cfda8" providerId="AD" clId="Web-{4434D1FD-8DC0-F27F-233A-CF0E73DD1CE6}" dt="2025-04-16T01:27:56.618" v="94" actId="1076"/>
          <ac:graphicFrameMkLst>
            <pc:docMk/>
            <pc:sldMk cId="2394925462" sldId="295"/>
            <ac:graphicFrameMk id="19" creationId="{0F8D2BBF-9063-58F3-EF8D-4590A29EDB7D}"/>
          </ac:graphicFrameMkLst>
        </pc:graphicFrameChg>
      </pc:sldChg>
    </pc:docChg>
  </pc:docChgLst>
  <pc:docChgLst>
    <pc:chgData name="Carson Laconi" userId="S::laconic@washjeff.edu::52fea8f5-5f82-4c79-aabc-24f4819cfda8" providerId="AD" clId="Web-{8094917E-5984-6F60-F7B4-898EB3E17B86}"/>
    <pc:docChg chg="modSld">
      <pc:chgData name="Carson Laconi" userId="S::laconic@washjeff.edu::52fea8f5-5f82-4c79-aabc-24f4819cfda8" providerId="AD" clId="Web-{8094917E-5984-6F60-F7B4-898EB3E17B86}" dt="2025-04-17T13:06:53.131" v="8" actId="20577"/>
      <pc:docMkLst>
        <pc:docMk/>
      </pc:docMkLst>
      <pc:sldChg chg="modSp">
        <pc:chgData name="Carson Laconi" userId="S::laconic@washjeff.edu::52fea8f5-5f82-4c79-aabc-24f4819cfda8" providerId="AD" clId="Web-{8094917E-5984-6F60-F7B4-898EB3E17B86}" dt="2025-04-17T13:06:53.131" v="8" actId="20577"/>
        <pc:sldMkLst>
          <pc:docMk/>
          <pc:sldMk cId="2394925462" sldId="295"/>
        </pc:sldMkLst>
        <pc:spChg chg="mod">
          <ac:chgData name="Carson Laconi" userId="S::laconic@washjeff.edu::52fea8f5-5f82-4c79-aabc-24f4819cfda8" providerId="AD" clId="Web-{8094917E-5984-6F60-F7B4-898EB3E17B86}" dt="2025-04-17T13:06:53.131" v="8" actId="20577"/>
          <ac:spMkLst>
            <pc:docMk/>
            <pc:sldMk cId="2394925462" sldId="295"/>
            <ac:spMk id="15" creationId="{BE3FCAC8-426E-90F7-16F7-79A91ADD33AB}"/>
          </ac:spMkLst>
        </pc:spChg>
      </pc:sldChg>
    </pc:docChg>
  </pc:docChgLst>
  <pc:docChgLst>
    <pc:chgData name="Jalen Michael Broxie" userId="7ca600be-2baa-4f57-a1cc-706cab5ef177" providerId="ADAL" clId="{766DF784-50F8-0D4D-9F66-F641F5355775}"/>
    <pc:docChg chg="undo custSel modSld">
      <pc:chgData name="Jalen Michael Broxie" userId="7ca600be-2baa-4f57-a1cc-706cab5ef177" providerId="ADAL" clId="{766DF784-50F8-0D4D-9F66-F641F5355775}" dt="2025-04-17T16:14:44.023" v="44" actId="20577"/>
      <pc:docMkLst>
        <pc:docMk/>
      </pc:docMkLst>
      <pc:sldChg chg="modSp mod">
        <pc:chgData name="Jalen Michael Broxie" userId="7ca600be-2baa-4f57-a1cc-706cab5ef177" providerId="ADAL" clId="{766DF784-50F8-0D4D-9F66-F641F5355775}" dt="2025-04-17T16:14:44.023" v="44" actId="20577"/>
        <pc:sldMkLst>
          <pc:docMk/>
          <pc:sldMk cId="2394925462" sldId="295"/>
        </pc:sldMkLst>
        <pc:spChg chg="mod">
          <ac:chgData name="Jalen Michael Broxie" userId="7ca600be-2baa-4f57-a1cc-706cab5ef177" providerId="ADAL" clId="{766DF784-50F8-0D4D-9F66-F641F5355775}" dt="2025-04-17T16:08:38.039" v="29" actId="20577"/>
          <ac:spMkLst>
            <pc:docMk/>
            <pc:sldMk cId="2394925462" sldId="295"/>
            <ac:spMk id="5" creationId="{CBE9BD54-9A3E-C41B-4C6A-997E9BCE43BC}"/>
          </ac:spMkLst>
        </pc:spChg>
        <pc:spChg chg="mod">
          <ac:chgData name="Jalen Michael Broxie" userId="7ca600be-2baa-4f57-a1cc-706cab5ef177" providerId="ADAL" clId="{766DF784-50F8-0D4D-9F66-F641F5355775}" dt="2025-04-17T16:00:10.984" v="25" actId="20577"/>
          <ac:spMkLst>
            <pc:docMk/>
            <pc:sldMk cId="2394925462" sldId="295"/>
            <ac:spMk id="7" creationId="{0045DAC5-C226-07B8-C9E9-1052BFBB6C77}"/>
          </ac:spMkLst>
        </pc:spChg>
        <pc:spChg chg="mod">
          <ac:chgData name="Jalen Michael Broxie" userId="7ca600be-2baa-4f57-a1cc-706cab5ef177" providerId="ADAL" clId="{766DF784-50F8-0D4D-9F66-F641F5355775}" dt="2025-04-17T16:10:31.336" v="32" actId="1076"/>
          <ac:spMkLst>
            <pc:docMk/>
            <pc:sldMk cId="2394925462" sldId="295"/>
            <ac:spMk id="8" creationId="{FE23EF62-C61C-9D56-B9A4-38234E7F4B94}"/>
          </ac:spMkLst>
        </pc:spChg>
        <pc:spChg chg="mod">
          <ac:chgData name="Jalen Michael Broxie" userId="7ca600be-2baa-4f57-a1cc-706cab5ef177" providerId="ADAL" clId="{766DF784-50F8-0D4D-9F66-F641F5355775}" dt="2025-04-17T16:07:44.244" v="27" actId="20577"/>
          <ac:spMkLst>
            <pc:docMk/>
            <pc:sldMk cId="2394925462" sldId="295"/>
            <ac:spMk id="21" creationId="{D2486BDA-CADE-79B3-4E00-024314F055E7}"/>
          </ac:spMkLst>
        </pc:spChg>
        <pc:spChg chg="mod">
          <ac:chgData name="Jalen Michael Broxie" userId="7ca600be-2baa-4f57-a1cc-706cab5ef177" providerId="ADAL" clId="{766DF784-50F8-0D4D-9F66-F641F5355775}" dt="2025-04-17T16:10:54.668" v="34" actId="20577"/>
          <ac:spMkLst>
            <pc:docMk/>
            <pc:sldMk cId="2394925462" sldId="295"/>
            <ac:spMk id="23" creationId="{FC9229D8-42BF-E8F5-091D-F0EB5563C71B}"/>
          </ac:spMkLst>
        </pc:spChg>
        <pc:spChg chg="mod">
          <ac:chgData name="Jalen Michael Broxie" userId="7ca600be-2baa-4f57-a1cc-706cab5ef177" providerId="ADAL" clId="{766DF784-50F8-0D4D-9F66-F641F5355775}" dt="2025-04-17T16:14:44.023" v="44" actId="20577"/>
          <ac:spMkLst>
            <pc:docMk/>
            <pc:sldMk cId="2394925462" sldId="295"/>
            <ac:spMk id="24" creationId="{D2B829BE-9C6F-D75D-7013-D24D9CCC40E9}"/>
          </ac:spMkLst>
        </pc:spChg>
        <pc:picChg chg="mod">
          <ac:chgData name="Jalen Michael Broxie" userId="7ca600be-2baa-4f57-a1cc-706cab5ef177" providerId="ADAL" clId="{766DF784-50F8-0D4D-9F66-F641F5355775}" dt="2025-04-17T16:09:48.297" v="30" actId="1076"/>
          <ac:picMkLst>
            <pc:docMk/>
            <pc:sldMk cId="2394925462" sldId="295"/>
            <ac:picMk id="1030" creationId="{242A934D-49C0-1123-F2D8-A60FD7DD0EFC}"/>
          </ac:picMkLst>
        </pc:picChg>
      </pc:sldChg>
    </pc:docChg>
  </pc:docChgLst>
  <pc:docChgLst>
    <pc:chgData name="Carson Laconi" userId="S::laconic@washjeff.edu::52fea8f5-5f82-4c79-aabc-24f4819cfda8" providerId="AD" clId="Web-{06963455-B76F-A84A-E275-C8CCDA86B29D}"/>
    <pc:docChg chg="modSld">
      <pc:chgData name="Carson Laconi" userId="S::laconic@washjeff.edu::52fea8f5-5f82-4c79-aabc-24f4819cfda8" providerId="AD" clId="Web-{06963455-B76F-A84A-E275-C8CCDA86B29D}" dt="2025-04-17T16:15:39.310" v="98" actId="14100"/>
      <pc:docMkLst>
        <pc:docMk/>
      </pc:docMkLst>
      <pc:sldChg chg="modSp">
        <pc:chgData name="Carson Laconi" userId="S::laconic@washjeff.edu::52fea8f5-5f82-4c79-aabc-24f4819cfda8" providerId="AD" clId="Web-{06963455-B76F-A84A-E275-C8CCDA86B29D}" dt="2025-04-17T16:15:39.310" v="98" actId="14100"/>
        <pc:sldMkLst>
          <pc:docMk/>
          <pc:sldMk cId="2394925462" sldId="295"/>
        </pc:sldMkLst>
        <pc:spChg chg="mod">
          <ac:chgData name="Carson Laconi" userId="S::laconic@washjeff.edu::52fea8f5-5f82-4c79-aabc-24f4819cfda8" providerId="AD" clId="Web-{06963455-B76F-A84A-E275-C8CCDA86B29D}" dt="2025-04-17T16:13:57.839" v="96" actId="20577"/>
          <ac:spMkLst>
            <pc:docMk/>
            <pc:sldMk cId="2394925462" sldId="295"/>
            <ac:spMk id="5" creationId="{CBE9BD54-9A3E-C41B-4C6A-997E9BCE43BC}"/>
          </ac:spMkLst>
        </pc:spChg>
        <pc:spChg chg="mod">
          <ac:chgData name="Carson Laconi" userId="S::laconic@washjeff.edu::52fea8f5-5f82-4c79-aabc-24f4819cfda8" providerId="AD" clId="Web-{06963455-B76F-A84A-E275-C8CCDA86B29D}" dt="2025-04-17T16:12:32.509" v="88" actId="1076"/>
          <ac:spMkLst>
            <pc:docMk/>
            <pc:sldMk cId="2394925462" sldId="295"/>
            <ac:spMk id="7" creationId="{0045DAC5-C226-07B8-C9E9-1052BFBB6C77}"/>
          </ac:spMkLst>
        </pc:spChg>
        <pc:spChg chg="mod">
          <ac:chgData name="Carson Laconi" userId="S::laconic@washjeff.edu::52fea8f5-5f82-4c79-aabc-24f4819cfda8" providerId="AD" clId="Web-{06963455-B76F-A84A-E275-C8CCDA86B29D}" dt="2025-04-17T16:10:35.678" v="85" actId="20577"/>
          <ac:spMkLst>
            <pc:docMk/>
            <pc:sldMk cId="2394925462" sldId="295"/>
            <ac:spMk id="15" creationId="{BE3FCAC8-426E-90F7-16F7-79A91ADD33AB}"/>
          </ac:spMkLst>
        </pc:spChg>
        <pc:spChg chg="mod">
          <ac:chgData name="Carson Laconi" userId="S::laconic@washjeff.edu::52fea8f5-5f82-4c79-aabc-24f4819cfda8" providerId="AD" clId="Web-{06963455-B76F-A84A-E275-C8CCDA86B29D}" dt="2025-04-17T16:15:33.138" v="97" actId="1076"/>
          <ac:spMkLst>
            <pc:docMk/>
            <pc:sldMk cId="2394925462" sldId="295"/>
            <ac:spMk id="23" creationId="{FC9229D8-42BF-E8F5-091D-F0EB5563C71B}"/>
          </ac:spMkLst>
        </pc:spChg>
        <pc:spChg chg="mod">
          <ac:chgData name="Carson Laconi" userId="S::laconic@washjeff.edu::52fea8f5-5f82-4c79-aabc-24f4819cfda8" providerId="AD" clId="Web-{06963455-B76F-A84A-E275-C8CCDA86B29D}" dt="2025-04-17T16:15:39.310" v="98" actId="14100"/>
          <ac:spMkLst>
            <pc:docMk/>
            <pc:sldMk cId="2394925462" sldId="295"/>
            <ac:spMk id="24" creationId="{D2B829BE-9C6F-D75D-7013-D24D9CCC40E9}"/>
          </ac:spMkLst>
        </pc:spChg>
        <pc:graphicFrameChg chg="mod">
          <ac:chgData name="Carson Laconi" userId="S::laconic@washjeff.edu::52fea8f5-5f82-4c79-aabc-24f4819cfda8" providerId="AD" clId="Web-{06963455-B76F-A84A-E275-C8CCDA86B29D}" dt="2025-04-17T16:12:40.572" v="89" actId="1076"/>
          <ac:graphicFrameMkLst>
            <pc:docMk/>
            <pc:sldMk cId="2394925462" sldId="295"/>
            <ac:graphicFrameMk id="19" creationId="{0F8D2BBF-9063-58F3-EF8D-4590A29EDB7D}"/>
          </ac:graphicFrameMkLst>
        </pc:graphicFrameChg>
        <pc:picChg chg="mod">
          <ac:chgData name="Carson Laconi" userId="S::laconic@washjeff.edu::52fea8f5-5f82-4c79-aabc-24f4819cfda8" providerId="AD" clId="Web-{06963455-B76F-A84A-E275-C8CCDA86B29D}" dt="2025-04-17T16:00:02.240" v="31" actId="14100"/>
          <ac:picMkLst>
            <pc:docMk/>
            <pc:sldMk cId="2394925462" sldId="295"/>
            <ac:picMk id="1030" creationId="{242A934D-49C0-1123-F2D8-A60FD7DD0EF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4067208" cy="2171779"/>
          </a:xfrm>
          <a:prstGeom prst="rect">
            <a:avLst/>
          </a:prstGeom>
        </p:spPr>
        <p:txBody>
          <a:bodyPr vert="horz" lIns="433700" tIns="216850" rIns="433700" bIns="216850" rtlCol="0"/>
          <a:lstStyle>
            <a:lvl1pPr algn="l">
              <a:defRPr sz="5700"/>
            </a:lvl1pPr>
          </a:lstStyle>
          <a:p>
            <a:endParaRPr lang="en-US"/>
          </a:p>
        </p:txBody>
      </p:sp>
      <p:sp>
        <p:nvSpPr>
          <p:cNvPr id="3" name="Date Placeholder 2"/>
          <p:cNvSpPr>
            <a:spLocks noGrp="1"/>
          </p:cNvSpPr>
          <p:nvPr>
            <p:ph type="dt" idx="1"/>
          </p:nvPr>
        </p:nvSpPr>
        <p:spPr>
          <a:xfrm>
            <a:off x="18388068" y="0"/>
            <a:ext cx="14067208" cy="2171779"/>
          </a:xfrm>
          <a:prstGeom prst="rect">
            <a:avLst/>
          </a:prstGeom>
        </p:spPr>
        <p:txBody>
          <a:bodyPr vert="horz" lIns="433700" tIns="216850" rIns="433700" bIns="216850" rtlCol="0"/>
          <a:lstStyle>
            <a:lvl1pPr algn="r">
              <a:defRPr sz="5700"/>
            </a:lvl1pPr>
          </a:lstStyle>
          <a:p>
            <a:fld id="{E6CC2317-6751-4CD4-9995-8782DD78E936}" type="datetimeFigureOut">
              <a:rPr lang="en-US" smtClean="0"/>
              <a:pPr/>
              <a:t>4/17/2025</a:t>
            </a:fld>
            <a:endParaRPr lang="en-US"/>
          </a:p>
        </p:txBody>
      </p:sp>
      <p:sp>
        <p:nvSpPr>
          <p:cNvPr id="4" name="Slide Image Placeholder 3"/>
          <p:cNvSpPr>
            <a:spLocks noGrp="1" noRot="1" noChangeAspect="1"/>
          </p:cNvSpPr>
          <p:nvPr>
            <p:ph type="sldImg" idx="2"/>
          </p:nvPr>
        </p:nvSpPr>
        <p:spPr>
          <a:xfrm>
            <a:off x="5373688" y="3257550"/>
            <a:ext cx="21715412" cy="16287750"/>
          </a:xfrm>
          <a:prstGeom prst="rect">
            <a:avLst/>
          </a:prstGeom>
          <a:noFill/>
          <a:ln w="12700">
            <a:solidFill>
              <a:prstClr val="black"/>
            </a:solidFill>
          </a:ln>
        </p:spPr>
        <p:txBody>
          <a:bodyPr vert="horz" lIns="433700" tIns="216850" rIns="433700" bIns="216850" rtlCol="0" anchor="ctr"/>
          <a:lstStyle/>
          <a:p>
            <a:endParaRPr lang="en-US"/>
          </a:p>
        </p:txBody>
      </p:sp>
      <p:sp>
        <p:nvSpPr>
          <p:cNvPr id="5" name="Notes Placeholder 4"/>
          <p:cNvSpPr>
            <a:spLocks noGrp="1"/>
          </p:cNvSpPr>
          <p:nvPr>
            <p:ph type="body" sz="quarter" idx="3"/>
          </p:nvPr>
        </p:nvSpPr>
        <p:spPr>
          <a:xfrm>
            <a:off x="3246279" y="20631904"/>
            <a:ext cx="25970230" cy="19546015"/>
          </a:xfrm>
          <a:prstGeom prst="rect">
            <a:avLst/>
          </a:prstGeom>
        </p:spPr>
        <p:txBody>
          <a:bodyPr vert="horz" lIns="433700" tIns="216850" rIns="433700" bIns="21685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41256270"/>
            <a:ext cx="14067208" cy="2171779"/>
          </a:xfrm>
          <a:prstGeom prst="rect">
            <a:avLst/>
          </a:prstGeom>
        </p:spPr>
        <p:txBody>
          <a:bodyPr vert="horz" lIns="433700" tIns="216850" rIns="433700" bIns="216850" rtlCol="0" anchor="b"/>
          <a:lstStyle>
            <a:lvl1pPr algn="l">
              <a:defRPr sz="5700"/>
            </a:lvl1pPr>
          </a:lstStyle>
          <a:p>
            <a:endParaRPr lang="en-US"/>
          </a:p>
        </p:txBody>
      </p:sp>
      <p:sp>
        <p:nvSpPr>
          <p:cNvPr id="7" name="Slide Number Placeholder 6"/>
          <p:cNvSpPr>
            <a:spLocks noGrp="1"/>
          </p:cNvSpPr>
          <p:nvPr>
            <p:ph type="sldNum" sz="quarter" idx="5"/>
          </p:nvPr>
        </p:nvSpPr>
        <p:spPr>
          <a:xfrm>
            <a:off x="18388068" y="41256270"/>
            <a:ext cx="14067208" cy="2171779"/>
          </a:xfrm>
          <a:prstGeom prst="rect">
            <a:avLst/>
          </a:prstGeom>
        </p:spPr>
        <p:txBody>
          <a:bodyPr vert="horz" lIns="433700" tIns="216850" rIns="433700" bIns="216850" rtlCol="0" anchor="b"/>
          <a:lstStyle>
            <a:lvl1pPr algn="r">
              <a:defRPr sz="5700"/>
            </a:lvl1pPr>
          </a:lstStyle>
          <a:p>
            <a:fld id="{26A1A87D-CAF7-4BDC-A0D3-C0DBEDE81619}" type="slidenum">
              <a:rPr lang="en-US" smtClean="0"/>
              <a:pPr/>
              <a:t>‹#›</a:t>
            </a:fld>
            <a:endParaRPr lang="en-US"/>
          </a:p>
        </p:txBody>
      </p:sp>
    </p:spTree>
    <p:extLst>
      <p:ext uri="{BB962C8B-B14F-4D97-AF65-F5344CB8AC3E}">
        <p14:creationId xmlns:p14="http://schemas.microsoft.com/office/powerpoint/2010/main" val="1119091248"/>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ndard 3 column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11224245" y="1785731"/>
            <a:ext cx="21421724" cy="1107996"/>
          </a:xfrm>
          <a:prstGeom prst="rect">
            <a:avLst/>
          </a:prstGeom>
        </p:spPr>
        <p:txBody>
          <a:bodyPr anchor="t" anchorCtr="0">
            <a:sp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47" name="Text Placeholder 76"/>
          <p:cNvSpPr>
            <a:spLocks noGrp="1"/>
          </p:cNvSpPr>
          <p:nvPr>
            <p:ph type="body" sz="quarter" idx="184" hasCustomPrompt="1"/>
          </p:nvPr>
        </p:nvSpPr>
        <p:spPr>
          <a:xfrm>
            <a:off x="11224245" y="3117452"/>
            <a:ext cx="21421724" cy="923330"/>
          </a:xfrm>
          <a:prstGeom prst="rect">
            <a:avLst/>
          </a:prstGeom>
        </p:spPr>
        <p:txBody>
          <a:bodyPr anchor="t" anchorCtr="0">
            <a:sp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48" name="Text Placeholder 76"/>
          <p:cNvSpPr>
            <a:spLocks noGrp="1"/>
          </p:cNvSpPr>
          <p:nvPr>
            <p:ph type="body" sz="quarter" idx="185" hasCustomPrompt="1"/>
          </p:nvPr>
        </p:nvSpPr>
        <p:spPr>
          <a:xfrm>
            <a:off x="11224245" y="417443"/>
            <a:ext cx="21421724" cy="1323439"/>
          </a:xfrm>
          <a:prstGeom prst="rect">
            <a:avLst/>
          </a:prstGeom>
        </p:spPr>
        <p:txBody>
          <a:bodyPr anchor="t" anchorCtr="0">
            <a:spAutoFit/>
          </a:bodyPr>
          <a:lstStyle>
            <a:lvl1pPr marL="0" indent="0" algn="ctr">
              <a:buFontTx/>
              <a:buNone/>
              <a:defRPr sz="8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No Quick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27049" y="6021370"/>
            <a:ext cx="10196513"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 name="Text Placeholder 5"/>
          <p:cNvSpPr>
            <a:spLocks noGrp="1"/>
          </p:cNvSpPr>
          <p:nvPr>
            <p:ph type="body" sz="quarter" idx="11" hasCustomPrompt="1"/>
          </p:nvPr>
        </p:nvSpPr>
        <p:spPr>
          <a:xfrm>
            <a:off x="527049" y="5267325"/>
            <a:ext cx="10196513"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INTRODUCTION or ABSTRACT</a:t>
            </a:r>
          </a:p>
        </p:txBody>
      </p:sp>
      <p:sp>
        <p:nvSpPr>
          <p:cNvPr id="20" name="Text Placeholder 5"/>
          <p:cNvSpPr>
            <a:spLocks noGrp="1"/>
          </p:cNvSpPr>
          <p:nvPr>
            <p:ph type="body" sz="quarter" idx="20" hasCustomPrompt="1"/>
          </p:nvPr>
        </p:nvSpPr>
        <p:spPr>
          <a:xfrm>
            <a:off x="517525" y="14197507"/>
            <a:ext cx="10210799"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OBJECTIVES</a:t>
            </a:r>
          </a:p>
        </p:txBody>
      </p:sp>
      <p:sp>
        <p:nvSpPr>
          <p:cNvPr id="21" name="Text Placeholder 3"/>
          <p:cNvSpPr>
            <a:spLocks noGrp="1"/>
          </p:cNvSpPr>
          <p:nvPr>
            <p:ph type="body" sz="quarter" idx="21" hasCustomPrompt="1"/>
          </p:nvPr>
        </p:nvSpPr>
        <p:spPr>
          <a:xfrm>
            <a:off x="11252201" y="6021371"/>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2" name="Text Placeholder 5"/>
          <p:cNvSpPr>
            <a:spLocks noGrp="1"/>
          </p:cNvSpPr>
          <p:nvPr>
            <p:ph type="body" sz="quarter" idx="22" hasCustomPrompt="1"/>
          </p:nvPr>
        </p:nvSpPr>
        <p:spPr>
          <a:xfrm>
            <a:off x="11242675" y="5267326"/>
            <a:ext cx="21431250"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MATERIALS &amp; METHODS</a:t>
            </a:r>
          </a:p>
        </p:txBody>
      </p:sp>
      <p:sp>
        <p:nvSpPr>
          <p:cNvPr id="23" name="Text Placeholder 3"/>
          <p:cNvSpPr>
            <a:spLocks noGrp="1"/>
          </p:cNvSpPr>
          <p:nvPr>
            <p:ph type="body" sz="quarter" idx="23" hasCustomPrompt="1"/>
          </p:nvPr>
        </p:nvSpPr>
        <p:spPr>
          <a:xfrm>
            <a:off x="11252201" y="20505756"/>
            <a:ext cx="21421724"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4" name="Text Placeholder 5"/>
          <p:cNvSpPr>
            <a:spLocks noGrp="1"/>
          </p:cNvSpPr>
          <p:nvPr>
            <p:ph type="body" sz="quarter" idx="24" hasCustomPrompt="1"/>
          </p:nvPr>
        </p:nvSpPr>
        <p:spPr>
          <a:xfrm>
            <a:off x="11252201" y="19751711"/>
            <a:ext cx="21421724"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RESULTS</a:t>
            </a:r>
          </a:p>
        </p:txBody>
      </p:sp>
      <p:sp>
        <p:nvSpPr>
          <p:cNvPr id="25" name="Text Placeholder 5"/>
          <p:cNvSpPr>
            <a:spLocks noGrp="1"/>
          </p:cNvSpPr>
          <p:nvPr>
            <p:ph type="body" sz="quarter" idx="25" hasCustomPrompt="1"/>
          </p:nvPr>
        </p:nvSpPr>
        <p:spPr>
          <a:xfrm>
            <a:off x="33185100" y="5267325"/>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CONCLUSIONS</a:t>
            </a:r>
          </a:p>
        </p:txBody>
      </p:sp>
      <p:sp>
        <p:nvSpPr>
          <p:cNvPr id="26" name="Text Placeholder 3"/>
          <p:cNvSpPr>
            <a:spLocks noGrp="1"/>
          </p:cNvSpPr>
          <p:nvPr>
            <p:ph type="body" sz="quarter" idx="26" hasCustomPrompt="1"/>
          </p:nvPr>
        </p:nvSpPr>
        <p:spPr>
          <a:xfrm>
            <a:off x="33185099" y="6021370"/>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7" name="Text Placeholder 5"/>
          <p:cNvSpPr>
            <a:spLocks noGrp="1"/>
          </p:cNvSpPr>
          <p:nvPr>
            <p:ph type="body" sz="quarter" idx="27" hasCustomPrompt="1"/>
          </p:nvPr>
        </p:nvSpPr>
        <p:spPr>
          <a:xfrm>
            <a:off x="33185098" y="14257357"/>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REFERENCES</a:t>
            </a:r>
          </a:p>
        </p:txBody>
      </p:sp>
      <p:sp>
        <p:nvSpPr>
          <p:cNvPr id="28" name="Text Placeholder 3"/>
          <p:cNvSpPr>
            <a:spLocks noGrp="1"/>
          </p:cNvSpPr>
          <p:nvPr>
            <p:ph type="body" sz="quarter" idx="28" hasCustomPrompt="1"/>
          </p:nvPr>
        </p:nvSpPr>
        <p:spPr>
          <a:xfrm>
            <a:off x="33185097" y="1501140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29" name="Text Placeholder 5"/>
          <p:cNvSpPr>
            <a:spLocks noGrp="1"/>
          </p:cNvSpPr>
          <p:nvPr>
            <p:ph type="body" sz="quarter" idx="29" hasCustomPrompt="1"/>
          </p:nvPr>
        </p:nvSpPr>
        <p:spPr>
          <a:xfrm>
            <a:off x="33185095" y="25679401"/>
            <a:ext cx="10201275" cy="754045"/>
          </a:xfrm>
          <a:prstGeom prst="rect">
            <a:avLst/>
          </a:prstGeom>
          <a:noFill/>
        </p:spPr>
        <p:txBody>
          <a:bodyPr wrap="square" lIns="91436" tIns="91436" rIns="91436" bIns="91436" anchor="t" anchorCtr="0">
            <a:spAutoFit/>
          </a:bodyPr>
          <a:lstStyle>
            <a:lvl1pPr marL="0" indent="0" algn="ctr">
              <a:buNone/>
              <a:defRPr sz="3700" b="1" u="sng" baseline="0">
                <a:solidFill>
                  <a:schemeClr val="accent5">
                    <a:lumMod val="50000"/>
                  </a:schemeClr>
                </a:solidFill>
              </a:defRPr>
            </a:lvl1pPr>
          </a:lstStyle>
          <a:p>
            <a:pPr lvl="0"/>
            <a:r>
              <a:rPr lang="en-US"/>
              <a:t>(click to edit)  ACKNOWLEDGEMENTS or  CONTACT</a:t>
            </a:r>
          </a:p>
        </p:txBody>
      </p:sp>
      <p:sp>
        <p:nvSpPr>
          <p:cNvPr id="30" name="Text Placeholder 3"/>
          <p:cNvSpPr>
            <a:spLocks noGrp="1"/>
          </p:cNvSpPr>
          <p:nvPr>
            <p:ph type="body" sz="quarter" idx="30" hasCustomPrompt="1"/>
          </p:nvPr>
        </p:nvSpPr>
        <p:spPr>
          <a:xfrm>
            <a:off x="33185096" y="26433446"/>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60" name="Text Placeholder 3"/>
          <p:cNvSpPr>
            <a:spLocks noGrp="1"/>
          </p:cNvSpPr>
          <p:nvPr>
            <p:ph type="body" sz="quarter" idx="96" hasCustomPrompt="1"/>
          </p:nvPr>
        </p:nvSpPr>
        <p:spPr>
          <a:xfrm>
            <a:off x="527049" y="14951552"/>
            <a:ext cx="10201275" cy="846363"/>
          </a:xfrm>
          <a:prstGeom prst="rect">
            <a:avLst/>
          </a:prstGeom>
        </p:spPr>
        <p:txBody>
          <a:bodyPr wrap="square" lIns="228589" tIns="228589" rIns="228589" bIns="228589" anchor="t" anchorCtr="0">
            <a:spAutoFit/>
          </a:bodyPr>
          <a:lstStyle>
            <a:lvl1pPr marL="0" indent="0">
              <a:buNone/>
              <a:defRPr sz="2500">
                <a:solidFill>
                  <a:schemeClr val="accent5">
                    <a:lumMod val="50000"/>
                  </a:schemeClr>
                </a:solidFill>
                <a:latin typeface="Times New Roman" panose="02020603050405020304" pitchFamily="18" charset="0"/>
                <a:cs typeface="Times New Roman" panose="02020603050405020304"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a:t>Type in or paste your text here</a:t>
            </a:r>
          </a:p>
        </p:txBody>
      </p:sp>
      <p:sp>
        <p:nvSpPr>
          <p:cNvPr id="77" name="Text Placeholder 76"/>
          <p:cNvSpPr>
            <a:spLocks noGrp="1"/>
          </p:cNvSpPr>
          <p:nvPr>
            <p:ph type="body" sz="quarter" idx="150" hasCustomPrompt="1"/>
          </p:nvPr>
        </p:nvSpPr>
        <p:spPr>
          <a:xfrm>
            <a:off x="11224245" y="1785731"/>
            <a:ext cx="21421724" cy="1107996"/>
          </a:xfrm>
          <a:prstGeom prst="rect">
            <a:avLst/>
          </a:prstGeom>
        </p:spPr>
        <p:txBody>
          <a:bodyPr anchor="t" anchorCtr="0">
            <a:spAutoFit/>
          </a:bodyPr>
          <a:lstStyle>
            <a:lvl1pPr marL="0" indent="0" algn="ctr">
              <a:buFontTx/>
              <a:buNone/>
              <a:defRPr sz="66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authors</a:t>
            </a:r>
          </a:p>
        </p:txBody>
      </p:sp>
      <p:sp>
        <p:nvSpPr>
          <p:cNvPr id="47" name="Text Placeholder 76"/>
          <p:cNvSpPr>
            <a:spLocks noGrp="1"/>
          </p:cNvSpPr>
          <p:nvPr>
            <p:ph type="body" sz="quarter" idx="184" hasCustomPrompt="1"/>
          </p:nvPr>
        </p:nvSpPr>
        <p:spPr>
          <a:xfrm>
            <a:off x="11224245" y="3117452"/>
            <a:ext cx="21421724" cy="923330"/>
          </a:xfrm>
          <a:prstGeom prst="rect">
            <a:avLst/>
          </a:prstGeom>
        </p:spPr>
        <p:txBody>
          <a:bodyPr anchor="t" anchorCtr="0">
            <a:spAutoFit/>
          </a:bodyPr>
          <a:lstStyle>
            <a:lvl1pPr marL="0" indent="0" algn="ctr">
              <a:buFontTx/>
              <a:buNone/>
              <a:defRPr sz="54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affiliations</a:t>
            </a:r>
          </a:p>
        </p:txBody>
      </p:sp>
      <p:sp>
        <p:nvSpPr>
          <p:cNvPr id="48" name="Text Placeholder 76"/>
          <p:cNvSpPr>
            <a:spLocks noGrp="1"/>
          </p:cNvSpPr>
          <p:nvPr>
            <p:ph type="body" sz="quarter" idx="185" hasCustomPrompt="1"/>
          </p:nvPr>
        </p:nvSpPr>
        <p:spPr>
          <a:xfrm>
            <a:off x="11224245" y="417443"/>
            <a:ext cx="21421724" cy="1323439"/>
          </a:xfrm>
          <a:prstGeom prst="rect">
            <a:avLst/>
          </a:prstGeom>
        </p:spPr>
        <p:txBody>
          <a:bodyPr anchor="t" anchorCtr="0">
            <a:spAutoFit/>
          </a:bodyPr>
          <a:lstStyle>
            <a:lvl1pPr marL="0" indent="0" algn="ctr">
              <a:buFontTx/>
              <a:buNone/>
              <a:defRPr sz="80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a:t>Click here to add title</a:t>
            </a:r>
          </a:p>
        </p:txBody>
      </p:sp>
    </p:spTree>
    <p:extLst>
      <p:ext uri="{BB962C8B-B14F-4D97-AF65-F5344CB8AC3E}">
        <p14:creationId xmlns:p14="http://schemas.microsoft.com/office/powerpoint/2010/main" val="3364495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0981EC53-9B42-664F-87C6-4EF125557D67}"/>
              </a:ext>
            </a:extLst>
          </p:cNvPr>
          <p:cNvSpPr/>
          <p:nvPr userDrawn="1"/>
        </p:nvSpPr>
        <p:spPr>
          <a:xfrm>
            <a:off x="11391655" y="5256164"/>
            <a:ext cx="21107889" cy="26736675"/>
          </a:xfrm>
          <a:prstGeom prst="roundRect">
            <a:avLst>
              <a:gd name="adj" fmla="val 578"/>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18544" y="31992840"/>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cxnSp>
        <p:nvCxnSpPr>
          <p:cNvPr id="38" name="Straight Connector 37"/>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Rounded Rectangle 38"/>
          <p:cNvSpPr/>
          <p:nvPr userDrawn="1"/>
        </p:nvSpPr>
        <p:spPr>
          <a:xfrm>
            <a:off x="0" y="-55065"/>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506697" y="5256165"/>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33161573" y="5254754"/>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Table 43">
            <a:extLst>
              <a:ext uri="{FF2B5EF4-FFF2-40B4-BE49-F238E27FC236}">
                <a16:creationId xmlns:a16="http://schemas.microsoft.com/office/drawing/2014/main" id="{756905F0-0CA1-BF49-BAE9-3ECD8B14EED5}"/>
              </a:ext>
            </a:extLst>
          </p:cNvPr>
          <p:cNvGraphicFramePr>
            <a:graphicFrameLocks noGrp="1"/>
          </p:cNvGraphicFramePr>
          <p:nvPr userDrawn="1">
            <p:extLst>
              <p:ext uri="{D42A27DB-BD31-4B8C-83A1-F6EECF244321}">
                <p14:modId xmlns:p14="http://schemas.microsoft.com/office/powerpoint/2010/main" val="3803211722"/>
              </p:ext>
            </p:extLst>
          </p:nvPr>
        </p:nvGraphicFramePr>
        <p:xfrm>
          <a:off x="-10611120" y="14098"/>
          <a:ext cx="9776869" cy="32750835"/>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a:solidFill>
                            <a:srgbClr val="1F3A4E"/>
                          </a:solidFill>
                          <a:latin typeface="Arial Black" panose="020B0A04020102020204" pitchFamily="34" charset="0"/>
                        </a:rPr>
                        <a:t>QUICK START GUIDE</a:t>
                      </a:r>
                      <a:br>
                        <a:rPr lang="en-US" sz="3600" b="0" spc="600">
                          <a:solidFill>
                            <a:srgbClr val="1F3A4E"/>
                          </a:solidFill>
                          <a:latin typeface="Arial Black" panose="020B0A04020102020204" pitchFamily="34" charset="0"/>
                        </a:rPr>
                      </a:br>
                      <a:r>
                        <a:rPr lang="en-US" sz="2800" b="1" spc="0">
                          <a:solidFill>
                            <a:srgbClr val="FF0000"/>
                          </a:solidFill>
                          <a:latin typeface="Trebuchet MS" pitchFamily="34" charset="0"/>
                        </a:rPr>
                        <a:t>(THIS SIDEBAR WILL NOT PRINT)</a:t>
                      </a:r>
                      <a:endParaRPr lang="en-US" sz="36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extLst>
                  <a:ext uri="{0D108BD9-81ED-4DB2-BD59-A6C34878D82A}">
                    <a16:rowId xmlns:a16="http://schemas.microsoft.com/office/drawing/2014/main" val="10000"/>
                  </a:ext>
                </a:extLst>
              </a:tr>
              <a:tr h="4206624">
                <a:tc gridSpan="2">
                  <a:txBody>
                    <a:bodyPr/>
                    <a:lstStyle/>
                    <a:p>
                      <a:pPr defTabSz="3765639"/>
                      <a:r>
                        <a:rPr lang="en-US" sz="2000" i="0">
                          <a:solidFill>
                            <a:srgbClr val="D9D9D9"/>
                          </a:solidFill>
                          <a:latin typeface="Arial"/>
                          <a:cs typeface="Arial"/>
                        </a:rPr>
                        <a:t>This PowerPoint template produces a </a:t>
                      </a:r>
                      <a:r>
                        <a:rPr lang="en-US" sz="2000" b="1" i="0">
                          <a:solidFill>
                            <a:srgbClr val="FFC000"/>
                          </a:solidFill>
                          <a:latin typeface="Arial"/>
                          <a:cs typeface="Arial"/>
                        </a:rPr>
                        <a:t>36"x48” Trifold </a:t>
                      </a:r>
                      <a:r>
                        <a:rPr lang="en-US" sz="2000" i="0">
                          <a:solidFill>
                            <a:srgbClr val="D9D9D9"/>
                          </a:solidFill>
                          <a:latin typeface="Arial"/>
                          <a:cs typeface="Arial"/>
                        </a:rPr>
                        <a:t>presentation poster board. You can use it to create your research poster by placing your title, subtitle, text, tables, charts and photos. </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the  </a:t>
                      </a:r>
                      <a:r>
                        <a:rPr lang="en-US" sz="2000" i="0">
                          <a:solidFill>
                            <a:srgbClr val="FFC000"/>
                          </a:solidFill>
                          <a:latin typeface="Arial"/>
                          <a:cs typeface="Arial"/>
                        </a:rPr>
                        <a:t>HELP DESK</a:t>
                      </a:r>
                      <a:r>
                        <a:rPr lang="en-US" sz="2000" i="0" baseline="0">
                          <a:solidFill>
                            <a:srgbClr val="D9D9D9"/>
                          </a:solidFill>
                          <a:latin typeface="Arial"/>
                          <a:cs typeface="Arial"/>
                        </a:rPr>
                        <a:t> </a:t>
                      </a:r>
                      <a:r>
                        <a:rPr lang="en-US" sz="2000" i="0">
                          <a:solidFill>
                            <a:srgbClr val="D9D9D9"/>
                          </a:solidFill>
                          <a:latin typeface="Arial"/>
                          <a:cs typeface="Arial"/>
                        </a:rPr>
                        <a:t>tab.</a:t>
                      </a:r>
                    </a:p>
                    <a:p>
                      <a:pPr defTabSz="3765639"/>
                      <a:endParaRPr lang="en-US" sz="2000" i="0">
                        <a:solidFill>
                          <a:srgbClr val="D9D9D9"/>
                        </a:solidFill>
                        <a:latin typeface="Arial"/>
                        <a:cs typeface="Arial"/>
                      </a:endParaRPr>
                    </a:p>
                    <a:p>
                      <a:pPr defTabSz="3765639"/>
                      <a:r>
                        <a:rPr lang="en-US" sz="2000" i="0">
                          <a:solidFill>
                            <a:srgbClr val="D9D9D9"/>
                          </a:solidFill>
                          <a:latin typeface="Arial"/>
                          <a:cs typeface="Arial"/>
                        </a:rPr>
                        <a:t>To print your poster using our same-day professional printing service, go online to </a:t>
                      </a:r>
                      <a:r>
                        <a:rPr lang="en-US" sz="2000" i="0" err="1">
                          <a:solidFill>
                            <a:srgbClr val="FFC000"/>
                          </a:solidFill>
                          <a:latin typeface="Arial"/>
                          <a:cs typeface="Arial"/>
                        </a:rPr>
                        <a:t>PosterPresentations.com</a:t>
                      </a:r>
                      <a:r>
                        <a:rPr lang="en-US" sz="2000" i="0">
                          <a:solidFill>
                            <a:srgbClr val="D9D9D9"/>
                          </a:solidFill>
                          <a:latin typeface="Arial"/>
                          <a:cs typeface="Arial"/>
                        </a:rPr>
                        <a:t> and click on "</a:t>
                      </a:r>
                      <a:r>
                        <a:rPr lang="en-US" sz="2000" i="0">
                          <a:solidFill>
                            <a:srgbClr val="FFC000"/>
                          </a:solidFill>
                          <a:latin typeface="Arial"/>
                          <a:cs typeface="Arial"/>
                        </a:rPr>
                        <a:t>Order your poster</a:t>
                      </a:r>
                      <a:r>
                        <a:rPr lang="en-US" sz="2000" i="0">
                          <a:solidFill>
                            <a:srgbClr val="D9D9D9"/>
                          </a:solidFill>
                          <a:latin typeface="Arial"/>
                          <a:cs typeface="Arial"/>
                        </a:rPr>
                        <a:t>".</a:t>
                      </a:r>
                      <a:endParaRPr lang="en-US" sz="2000" b="1">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644032">
                <a:tc>
                  <a:txBody>
                    <a:bodyPr/>
                    <a:lstStyle/>
                    <a:p>
                      <a:pPr algn="ctr"/>
                      <a:endParaRPr lang="en-US" sz="2000">
                        <a:solidFill>
                          <a:srgbClr val="1F3A4E"/>
                        </a:solidFill>
                      </a:endParaRPr>
                    </a:p>
                    <a:p>
                      <a:pPr algn="ctr"/>
                      <a:endParaRPr lang="en-US" sz="2000">
                        <a:solidFill>
                          <a:srgbClr val="1F3A4E"/>
                        </a:solidFill>
                      </a:endParaRPr>
                    </a:p>
                    <a:p>
                      <a:pPr algn="ctr"/>
                      <a:r>
                        <a:rPr lang="en-US" sz="2000">
                          <a:solidFill>
                            <a:schemeClr val="bg1"/>
                          </a:solidFill>
                          <a:latin typeface="Arial" panose="020B0604020202020204" pitchFamily="34" charset="0"/>
                          <a:cs typeface="Arial" panose="020B0604020202020204" pitchFamily="34" charset="0"/>
                        </a:rPr>
                        <a:t>This is a poster template for a </a:t>
                      </a:r>
                      <a:br>
                        <a:rPr lang="en-US" sz="2000">
                          <a:solidFill>
                            <a:schemeClr val="bg1"/>
                          </a:solidFill>
                          <a:latin typeface="Arial" panose="020B0604020202020204" pitchFamily="34" charset="0"/>
                          <a:cs typeface="Arial" panose="020B0604020202020204" pitchFamily="34" charset="0"/>
                        </a:rPr>
                      </a:br>
                      <a:r>
                        <a:rPr lang="en-US" sz="4800" b="1">
                          <a:solidFill>
                            <a:srgbClr val="FFC000"/>
                          </a:solidFill>
                          <a:latin typeface="Arial" panose="020B0604020202020204" pitchFamily="34" charset="0"/>
                          <a:cs typeface="Arial" panose="020B0604020202020204" pitchFamily="34" charset="0"/>
                        </a:rPr>
                        <a:t>TRIFOLD</a:t>
                      </a:r>
                      <a:br>
                        <a:rPr lang="en-US" sz="3600" b="1">
                          <a:solidFill>
                            <a:srgbClr val="FFC000"/>
                          </a:solidFill>
                          <a:latin typeface="Arial" panose="020B0604020202020204" pitchFamily="34" charset="0"/>
                          <a:cs typeface="Arial" panose="020B0604020202020204" pitchFamily="34" charset="0"/>
                        </a:rPr>
                      </a:br>
                      <a:r>
                        <a:rPr lang="en-US" sz="2000" b="1">
                          <a:solidFill>
                            <a:srgbClr val="FFC000"/>
                          </a:solidFill>
                          <a:latin typeface="Arial" panose="020B0604020202020204" pitchFamily="34" charset="0"/>
                          <a:cs typeface="Arial" panose="020B0604020202020204" pitchFamily="34" charset="0"/>
                        </a:rPr>
                        <a:t>(3 feet tall by 4 feet wide)</a:t>
                      </a:r>
                      <a:br>
                        <a:rPr lang="en-US" sz="2000">
                          <a:solidFill>
                            <a:schemeClr val="bg1"/>
                          </a:solidFill>
                          <a:latin typeface="Arial" panose="020B0604020202020204" pitchFamily="34" charset="0"/>
                          <a:cs typeface="Arial" panose="020B0604020202020204" pitchFamily="34" charset="0"/>
                        </a:rPr>
                      </a:br>
                      <a:r>
                        <a:rPr lang="en-US" sz="2000">
                          <a:solidFill>
                            <a:schemeClr val="bg1"/>
                          </a:solidFill>
                          <a:latin typeface="Arial" panose="020B0604020202020204" pitchFamily="34" charset="0"/>
                          <a:cs typeface="Arial" panose="020B0604020202020204" pitchFamily="34" charset="0"/>
                        </a:rPr>
                        <a:t>presentation board</a:t>
                      </a:r>
                    </a:p>
                    <a:p>
                      <a:endParaRPr lang="en-US" sz="200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Important: Check the template size</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you are using the correct size template for your poster presentation.</a:t>
                      </a:r>
                      <a:br>
                        <a:rPr lang="en-US" sz="2000" b="0" baseline="0">
                          <a:solidFill>
                            <a:srgbClr val="D9D9D9"/>
                          </a:solidFill>
                          <a:latin typeface="Arial" panose="020B0604020202020204" pitchFamily="34" charset="0"/>
                          <a:cs typeface="Arial" panose="020B0604020202020204" pitchFamily="34" charset="0"/>
                        </a:rPr>
                      </a:br>
                      <a:endParaRPr lang="en-US" sz="2000" b="0" baseline="0">
                        <a:solidFill>
                          <a:srgbClr val="FFC000"/>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a:solidFill>
                          <a:srgbClr val="1F3A4E"/>
                        </a:solidFill>
                      </a:endParaRPr>
                    </a:p>
                  </a:txBody>
                  <a:tcPr>
                    <a:blipFill rotWithShape="1">
                      <a:blip r:embed="rId3"/>
                      <a:stretch>
                        <a:fillRect/>
                      </a:stretch>
                    </a:blipFill>
                  </a:tcPr>
                </a:tc>
                <a:tc>
                  <a:txBody>
                    <a:bodyPr/>
                    <a:lstStyle/>
                    <a:p>
                      <a:pPr algn="l"/>
                      <a:r>
                        <a:rPr lang="en-US" sz="2400" b="1" baseline="0">
                          <a:solidFill>
                            <a:srgbClr val="FFC000"/>
                          </a:solidFill>
                          <a:latin typeface="Arial" panose="020B0604020202020204" pitchFamily="34" charset="0"/>
                          <a:cs typeface="Arial" panose="020B0604020202020204" pitchFamily="34" charset="0"/>
                        </a:rPr>
                        <a:t>How to </a:t>
                      </a:r>
                      <a:r>
                        <a:rPr lang="en-US" sz="4000" b="1" baseline="0">
                          <a:solidFill>
                            <a:srgbClr val="FFC000"/>
                          </a:solidFill>
                          <a:latin typeface="Arial" panose="020B0604020202020204" pitchFamily="34" charset="0"/>
                          <a:cs typeface="Arial" panose="020B0604020202020204" pitchFamily="34" charset="0"/>
                        </a:rPr>
                        <a:t>Zoom in </a:t>
                      </a:r>
                      <a:r>
                        <a:rPr lang="en-US" sz="2400" b="1" baseline="0">
                          <a:solidFill>
                            <a:srgbClr val="FFC000"/>
                          </a:solidFill>
                          <a:latin typeface="Arial" panose="020B0604020202020204" pitchFamily="34" charset="0"/>
                          <a:cs typeface="Arial" panose="020B0604020202020204" pitchFamily="34" charset="0"/>
                        </a:rPr>
                        <a:t>and </a:t>
                      </a:r>
                      <a:r>
                        <a:rPr lang="en-US" sz="1800" b="1" baseline="0">
                          <a:solidFill>
                            <a:srgbClr val="FFC000"/>
                          </a:solidFill>
                          <a:latin typeface="Arial" panose="020B0604020202020204" pitchFamily="34" charset="0"/>
                          <a:cs typeface="Arial" panose="020B0604020202020204" pitchFamily="34" charset="0"/>
                        </a:rPr>
                        <a:t>out</a:t>
                      </a:r>
                      <a:endParaRPr lang="en-US" sz="2400" b="1" baseline="0">
                        <a:solidFill>
                          <a:srgbClr val="FFC000"/>
                        </a:solidFill>
                        <a:latin typeface="Arial" panose="020B0604020202020204" pitchFamily="34" charset="0"/>
                        <a:cs typeface="Arial" panose="020B0604020202020204" pitchFamily="34" charset="0"/>
                      </a:endParaRPr>
                    </a:p>
                    <a:p>
                      <a:pPr algn="l"/>
                      <a:r>
                        <a:rPr lang="en-US" sz="2000" b="0" baseline="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1. </a:t>
                      </a:r>
                      <a:r>
                        <a:rPr lang="en-US" sz="2000" b="0" baseline="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a:solidFill>
                            <a:srgbClr val="D9D9D9"/>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2. </a:t>
                      </a:r>
                      <a:r>
                        <a:rPr lang="en-US" sz="2000" b="0" baseline="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a:solidFill>
                            <a:srgbClr val="FFC000"/>
                          </a:solidFill>
                          <a:latin typeface="Arial" panose="020B0604020202020204" pitchFamily="34" charset="0"/>
                          <a:cs typeface="Arial" panose="020B0604020202020204" pitchFamily="34" charset="0"/>
                        </a:rPr>
                        <a:t>Ruler and Guides</a:t>
                      </a:r>
                      <a:br>
                        <a:rPr lang="en-US" sz="2000" b="0" baseline="0">
                          <a:solidFill>
                            <a:srgbClr val="FFC000"/>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a:solidFill>
                          <a:srgbClr val="1F3A4E"/>
                        </a:solidFill>
                      </a:endParaRPr>
                    </a:p>
                  </a:txBody>
                  <a:tcPr>
                    <a:blipFill rotWithShape="1">
                      <a:blip r:embed="rId4"/>
                      <a:stretch>
                        <a:fillRect/>
                      </a:stretch>
                    </a:blipFill>
                  </a:tcPr>
                </a:tc>
                <a:tc>
                  <a:txBody>
                    <a:bodyPr/>
                    <a:lstStyle/>
                    <a:p>
                      <a:pPr marL="0" lvl="1" indent="0" algn="l" defTabSz="114300"/>
                      <a:r>
                        <a:rPr lang="en-US" sz="2400" b="1" baseline="0">
                          <a:solidFill>
                            <a:srgbClr val="FFC000"/>
                          </a:solidFill>
                          <a:latin typeface="Arial" panose="020B0604020202020204" pitchFamily="34" charset="0"/>
                          <a:cs typeface="Arial" panose="020B0604020202020204" pitchFamily="34" charset="0"/>
                        </a:rPr>
                        <a:t>Headers and text containers</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Click inside a section header to add its text.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a:solidFill>
                            <a:schemeClr val="bg1"/>
                          </a:solidFill>
                          <a:latin typeface="Arial" panose="020B0604020202020204" pitchFamily="34" charset="0"/>
                          <a:cs typeface="Arial" panose="020B0604020202020204" pitchFamily="34" charset="0"/>
                        </a:rPr>
                      </a:br>
                      <a:r>
                        <a:rPr lang="en-US" sz="2000" b="0" baseline="0">
                          <a:solidFill>
                            <a:srgbClr val="FFC000"/>
                          </a:solidFill>
                          <a:latin typeface="Arial" panose="020B0604020202020204" pitchFamily="34" charset="0"/>
                          <a:cs typeface="Arial" panose="020B0604020202020204" pitchFamily="34" charset="0"/>
                        </a:rPr>
                        <a:t>-</a:t>
                      </a:r>
                      <a:r>
                        <a:rPr lang="en-US" sz="2000" b="0" baseline="0">
                          <a:solidFill>
                            <a:schemeClr val="bg1"/>
                          </a:solidFill>
                          <a:latin typeface="Arial" panose="020B0604020202020204" pitchFamily="34" charset="0"/>
                          <a:cs typeface="Arial" panose="020B0604020202020204" pitchFamily="34" charset="0"/>
                        </a:rPr>
                        <a:t> </a:t>
                      </a:r>
                      <a:r>
                        <a:rPr lang="en-US" sz="2000" b="0" baseline="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a:solidFill>
                            <a:srgbClr val="FFC000"/>
                          </a:solidFill>
                          <a:latin typeface="Arial" panose="020B0604020202020204" pitchFamily="34" charset="0"/>
                          <a:cs typeface="Arial" panose="020B0604020202020204" pitchFamily="34" charset="0"/>
                        </a:rPr>
                        <a:t>Adding content to the poster</a:t>
                      </a:r>
                    </a:p>
                    <a:p>
                      <a:r>
                        <a:rPr lang="en-US" sz="2000" baseline="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2" name="Table 1">
            <a:extLst>
              <a:ext uri="{FF2B5EF4-FFF2-40B4-BE49-F238E27FC236}">
                <a16:creationId xmlns:a16="http://schemas.microsoft.com/office/drawing/2014/main" id="{D9F8A72E-E5A8-4350-98D9-23DCF6E66B00}"/>
              </a:ext>
            </a:extLst>
          </p:cNvPr>
          <p:cNvGraphicFramePr>
            <a:graphicFrameLocks noGrp="1"/>
          </p:cNvGraphicFramePr>
          <p:nvPr userDrawn="1">
            <p:extLst>
              <p:ext uri="{D42A27DB-BD31-4B8C-83A1-F6EECF244321}">
                <p14:modId xmlns:p14="http://schemas.microsoft.com/office/powerpoint/2010/main" val="1886315794"/>
              </p:ext>
            </p:extLst>
          </p:nvPr>
        </p:nvGraphicFramePr>
        <p:xfrm>
          <a:off x="44688357" y="-119742"/>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3065774103"/>
                    </a:ext>
                  </a:extLst>
                </a:gridCol>
                <a:gridCol w="1381559">
                  <a:extLst>
                    <a:ext uri="{9D8B030D-6E8A-4147-A177-3AD203B41FA5}">
                      <a16:colId xmlns:a16="http://schemas.microsoft.com/office/drawing/2014/main" val="2133816528"/>
                    </a:ext>
                  </a:extLst>
                </a:gridCol>
                <a:gridCol w="4704794">
                  <a:extLst>
                    <a:ext uri="{9D8B030D-6E8A-4147-A177-3AD203B41FA5}">
                      <a16:colId xmlns:a16="http://schemas.microsoft.com/office/drawing/2014/main" val="3765491449"/>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a:solidFill>
                            <a:srgbClr val="1F3A4E"/>
                          </a:solidFill>
                          <a:latin typeface="Arial Black" panose="020B0A04020102020204" pitchFamily="34" charset="0"/>
                        </a:rPr>
                        <a:t>QUICK START GUIDE</a:t>
                      </a:r>
                      <a:br>
                        <a:rPr lang="en-US" sz="4000" b="0" spc="600">
                          <a:solidFill>
                            <a:srgbClr val="1F3A4E"/>
                          </a:solidFill>
                          <a:latin typeface="Arial Black" panose="020B0A04020102020204" pitchFamily="34" charset="0"/>
                        </a:rPr>
                      </a:br>
                      <a:r>
                        <a:rPr lang="en-US" sz="3200" b="1" spc="0">
                          <a:solidFill>
                            <a:srgbClr val="FF0000"/>
                          </a:solidFill>
                          <a:latin typeface="Trebuchet MS" pitchFamily="34" charset="0"/>
                        </a:rPr>
                        <a:t>(THIS SIDEBAR WILL NOT PRINT)</a:t>
                      </a:r>
                      <a:endParaRPr lang="en-US" sz="4000" b="1" spc="60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400244751"/>
                  </a:ext>
                </a:extLst>
              </a:tr>
              <a:tr h="5563101">
                <a:tc gridSpan="3">
                  <a:txBody>
                    <a:bodyPr/>
                    <a:lstStyle/>
                    <a:p>
                      <a:pPr algn="l"/>
                      <a:r>
                        <a:rPr lang="en-US" sz="2800" b="1" baseline="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a:solidFill>
                            <a:srgbClr val="FFC000"/>
                          </a:solidFill>
                          <a:hlinkClick r:id="" action="ppaction://noaction">
                            <a:extLst>
                              <a:ext uri="{A12FA001-AC4F-418D-AE19-62706E023703}">
                                <ahyp:hlinkClr xmlns:ahyp="http://schemas.microsoft.com/office/drawing/2018/hyperlinkcolor" val="tx"/>
                              </a:ext>
                            </a:extLst>
                          </a:hlinkClick>
                        </a:rPr>
                        <a:t>https://www.posterpresentations.com/how-to-change-the-research-poster-template-colors.html</a:t>
                      </a:r>
                      <a:endParaRPr lang="en-US" sz="2400">
                        <a:solidFill>
                          <a:srgbClr val="FFC000"/>
                        </a:solidFill>
                      </a:endParaRP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a:solidFill>
                          <a:srgbClr val="D9D9D9"/>
                        </a:solidFill>
                        <a:latin typeface="Arial" panose="020B0604020202020204" pitchFamily="34" charset="0"/>
                        <a:cs typeface="Arial" panose="020B0604020202020204" pitchFamily="34" charset="0"/>
                      </a:endParaRPr>
                    </a:p>
                    <a:p>
                      <a:pPr marL="0" indent="0" algn="l" defTabSz="114300"/>
                      <a:r>
                        <a:rPr lang="en-US" sz="2400" b="0" baseline="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7"/>
                      <a:stretch>
                        <a:fillRect/>
                      </a:stretch>
                    </a:blipFill>
                  </a:tcPr>
                </a:tc>
                <a:tc hMerge="1">
                  <a:txBody>
                    <a:bodyPr/>
                    <a:lstStyle/>
                    <a:p>
                      <a:endParaRPr lang="en-US"/>
                    </a:p>
                  </a:txBody>
                  <a:tcPr/>
                </a:tc>
                <a:extLst>
                  <a:ext uri="{0D108BD9-81ED-4DB2-BD59-A6C34878D82A}">
                    <a16:rowId xmlns:a16="http://schemas.microsoft.com/office/drawing/2014/main" val="1864596437"/>
                  </a:ext>
                </a:extLst>
              </a:tr>
              <a:tr h="3667719">
                <a:tc gridSpan="3">
                  <a:txBody>
                    <a:bodyPr/>
                    <a:lstStyle/>
                    <a:p>
                      <a:r>
                        <a:rPr lang="en-US" sz="2800" b="1">
                          <a:solidFill>
                            <a:srgbClr val="FFC000"/>
                          </a:solidFill>
                          <a:latin typeface="Arial" panose="020B0604020202020204" pitchFamily="34" charset="0"/>
                          <a:cs typeface="Arial" panose="020B0604020202020204" pitchFamily="34" charset="0"/>
                        </a:rPr>
                        <a:t>How to change the column layout configuration</a:t>
                      </a:r>
                    </a:p>
                    <a:p>
                      <a:r>
                        <a:rPr lang="en-US" sz="240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a:solidFill>
                            <a:srgbClr val="D9D9D9"/>
                          </a:solidFill>
                          <a:latin typeface="Arial" panose="020B0604020202020204" pitchFamily="34" charset="0"/>
                          <a:cs typeface="Arial" panose="020B0604020202020204" pitchFamily="34" charset="0"/>
                        </a:rPr>
                        <a:t>You can see a tutorial here: </a:t>
                      </a:r>
                      <a:r>
                        <a:rPr lang="en-US" sz="2400" u="sng">
                          <a:solidFill>
                            <a:srgbClr val="FFC000"/>
                          </a:solidFill>
                          <a:latin typeface="Arial" panose="020B0604020202020204" pitchFamily="34" charset="0"/>
                          <a:cs typeface="Arial" panose="020B0604020202020204" pitchFamily="34" charset="0"/>
                        </a:rPr>
                        <a:t>https://</a:t>
                      </a:r>
                      <a:r>
                        <a:rPr lang="en-US" sz="2400" u="sng" err="1">
                          <a:solidFill>
                            <a:srgbClr val="FFC000"/>
                          </a:solidFill>
                          <a:latin typeface="Arial" panose="020B0604020202020204" pitchFamily="34" charset="0"/>
                          <a:cs typeface="Arial" panose="020B0604020202020204" pitchFamily="34" charset="0"/>
                        </a:rPr>
                        <a:t>www.posterpresentations.com</a:t>
                      </a:r>
                      <a:r>
                        <a:rPr lang="en-US" sz="2400" u="sng">
                          <a:solidFill>
                            <a:srgbClr val="FFC000"/>
                          </a:solidFill>
                          <a:latin typeface="Arial" panose="020B0604020202020204" pitchFamily="34" charset="0"/>
                          <a:cs typeface="Arial" panose="020B0604020202020204" pitchFamily="34" charset="0"/>
                        </a:rPr>
                        <a:t>/how-to-change-the-column-</a:t>
                      </a:r>
                      <a:r>
                        <a:rPr lang="en-US" sz="2400" u="sng" err="1">
                          <a:solidFill>
                            <a:srgbClr val="FFC000"/>
                          </a:solidFill>
                          <a:latin typeface="Arial" panose="020B0604020202020204" pitchFamily="34" charset="0"/>
                          <a:cs typeface="Arial" panose="020B0604020202020204" pitchFamily="34" charset="0"/>
                        </a:rPr>
                        <a:t>configuration.html</a:t>
                      </a:r>
                      <a:endParaRPr lang="en-US" u="sng">
                        <a:solidFill>
                          <a:srgbClr val="FFC000"/>
                        </a:solidFill>
                      </a:endParaRPr>
                    </a:p>
                  </a:txBody>
                  <a:tcPr marL="182880" marT="137160">
                    <a:solidFill>
                      <a:schemeClr val="tx1"/>
                    </a:solidFill>
                  </a:tcPr>
                </a:tc>
                <a:tc hMerge="1">
                  <a:txBody>
                    <a:bodyPr/>
                    <a:lstStyle/>
                    <a:p>
                      <a:endParaRPr lang="en-US" sz="2400">
                        <a:solidFill>
                          <a:srgbClr val="1F3A4E"/>
                        </a:solidFill>
                      </a:endParaRPr>
                    </a:p>
                  </a:txBody>
                  <a:tcPr marL="182880" marT="137160">
                    <a:blipFill rotWithShape="1">
                      <a:blip r:embed="rId8"/>
                      <a:stretch>
                        <a:fillRect/>
                      </a:stretch>
                    </a:blipFill>
                  </a:tcPr>
                </a:tc>
                <a:tc hMerge="1">
                  <a:txBody>
                    <a:bodyPr/>
                    <a:lstStyle/>
                    <a:p>
                      <a:endParaRPr lang="en-US"/>
                    </a:p>
                  </a:txBody>
                  <a:tcPr marL="182880" marT="137160">
                    <a:solidFill>
                      <a:srgbClr val="010101"/>
                    </a:solidFill>
                  </a:tcPr>
                </a:tc>
                <a:extLst>
                  <a:ext uri="{0D108BD9-81ED-4DB2-BD59-A6C34878D82A}">
                    <a16:rowId xmlns:a16="http://schemas.microsoft.com/office/drawing/2014/main" val="1944003482"/>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panose="020B0604020202020204" pitchFamily="34" charset="0"/>
                          <a:cs typeface="Arial" panose="020B0604020202020204" pitchFamily="34" charset="0"/>
                        </a:rPr>
                        <a:t>The Quick Start</a:t>
                      </a:r>
                      <a:r>
                        <a:rPr lang="en-US" sz="2400" baseline="0" noProof="0">
                          <a:solidFill>
                            <a:srgbClr val="D9D9D9"/>
                          </a:solidFill>
                          <a:latin typeface="Arial" panose="020B0604020202020204" pitchFamily="34" charset="0"/>
                          <a:cs typeface="Arial" panose="020B0604020202020204" pitchFamily="34" charset="0"/>
                        </a:rPr>
                        <a:t> Guides</a:t>
                      </a:r>
                      <a:r>
                        <a:rPr lang="en-US" sz="2400" noProof="0">
                          <a:solidFill>
                            <a:srgbClr val="D9D9D9"/>
                          </a:solidFill>
                          <a:latin typeface="Arial" panose="020B0604020202020204" pitchFamily="34" charset="0"/>
                          <a:cs typeface="Arial" panose="020B0604020202020204" pitchFamily="34" charset="0"/>
                        </a:rPr>
                        <a:t> </a:t>
                      </a:r>
                      <a:r>
                        <a:rPr lang="en-US" sz="2400" u="sng" noProof="0">
                          <a:solidFill>
                            <a:srgbClr val="D9D9D9"/>
                          </a:solidFill>
                          <a:latin typeface="Arial" panose="020B0604020202020204" pitchFamily="34" charset="0"/>
                          <a:cs typeface="Arial" panose="020B0604020202020204" pitchFamily="34" charset="0"/>
                        </a:rPr>
                        <a:t>are outside the template’s printable area</a:t>
                      </a:r>
                      <a:r>
                        <a:rPr lang="en-US" sz="2400" noProof="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a:solidFill>
                            <a:srgbClr val="D9D9D9"/>
                          </a:solidFill>
                          <a:latin typeface="Arial" panose="020B0604020202020204" pitchFamily="34" charset="0"/>
                          <a:cs typeface="Arial" panose="020B0604020202020204" pitchFamily="34" charset="0"/>
                        </a:rPr>
                        <a:t>To hide the guides click on the </a:t>
                      </a:r>
                      <a:r>
                        <a:rPr lang="en-US" sz="2400" b="1" baseline="0" noProof="0">
                          <a:solidFill>
                            <a:srgbClr val="D9D9D9"/>
                          </a:solidFill>
                          <a:latin typeface="Arial" panose="020B0604020202020204" pitchFamily="34" charset="0"/>
                          <a:cs typeface="Arial" panose="020B0604020202020204" pitchFamily="34" charset="0"/>
                        </a:rPr>
                        <a:t>Home</a:t>
                      </a:r>
                      <a:r>
                        <a:rPr lang="en-US" sz="24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a:solidFill>
                            <a:srgbClr val="D9D9D9"/>
                          </a:solidFill>
                          <a:latin typeface="Arial" panose="020B0604020202020204" pitchFamily="34" charset="0"/>
                          <a:cs typeface="Arial" panose="020B0604020202020204" pitchFamily="34" charset="0"/>
                        </a:rPr>
                        <a:t>Without Guides </a:t>
                      </a:r>
                      <a:r>
                        <a:rPr lang="en-US" sz="2400" b="0" baseline="0" noProof="0">
                          <a:solidFill>
                            <a:srgbClr val="D9D9D9"/>
                          </a:solidFill>
                          <a:latin typeface="Arial" panose="020B0604020202020204" pitchFamily="34" charset="0"/>
                          <a:cs typeface="Arial" panose="020B0604020202020204" pitchFamily="34" charset="0"/>
                        </a:rPr>
                        <a:t>layout</a:t>
                      </a:r>
                      <a:r>
                        <a:rPr lang="en-US" sz="2400" baseline="0" noProof="0">
                          <a:solidFill>
                            <a:srgbClr val="D9D9D9"/>
                          </a:solidFill>
                          <a:latin typeface="Arial" panose="020B0604020202020204" pitchFamily="34" charset="0"/>
                          <a:cs typeface="Arial" panose="020B0604020202020204" pitchFamily="34" charset="0"/>
                        </a:rPr>
                        <a:t>.</a:t>
                      </a:r>
                      <a:endParaRPr lang="en-US" sz="240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3503000004"/>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3824977488"/>
                  </a:ext>
                </a:extLst>
              </a:tr>
              <a:tr h="3781426">
                <a:tc gridSpan="2">
                  <a:txBody>
                    <a:bodyPr/>
                    <a:lstStyle/>
                    <a:p>
                      <a:r>
                        <a:rPr lang="en-US" sz="2800" b="1">
                          <a:solidFill>
                            <a:srgbClr val="FFC000"/>
                          </a:solidFill>
                          <a:latin typeface="Arial" panose="020B0604020202020204" pitchFamily="34" charset="0"/>
                          <a:cs typeface="Arial" panose="020B0604020202020204" pitchFamily="34" charset="0"/>
                        </a:rPr>
                        <a:t>How to</a:t>
                      </a:r>
                      <a:r>
                        <a:rPr lang="en-US" sz="2800" b="1" baseline="0">
                          <a:solidFill>
                            <a:srgbClr val="FFC000"/>
                          </a:solidFill>
                          <a:latin typeface="Arial" panose="020B0604020202020204" pitchFamily="34" charset="0"/>
                          <a:cs typeface="Arial" panose="020B0604020202020204" pitchFamily="34" charset="0"/>
                        </a:rPr>
                        <a:t> preview your poster prior to printing</a:t>
                      </a:r>
                      <a:endParaRPr lang="en-US" sz="2800" b="1">
                        <a:solidFill>
                          <a:srgbClr val="FFC000"/>
                        </a:solidFill>
                        <a:latin typeface="Arial" panose="020B0604020202020204" pitchFamily="34" charset="0"/>
                        <a:cs typeface="Arial" panose="020B0604020202020204" pitchFamily="34" charset="0"/>
                      </a:endParaRPr>
                    </a:p>
                    <a:p>
                      <a:r>
                        <a:rPr lang="en-US" sz="2400">
                          <a:solidFill>
                            <a:srgbClr val="D9D9D9"/>
                          </a:solidFill>
                          <a:latin typeface="Arial" panose="020B0604020202020204" pitchFamily="34" charset="0"/>
                          <a:cs typeface="Arial" panose="020B0604020202020204" pitchFamily="34" charset="0"/>
                        </a:rPr>
                        <a:t>You can preview your poster at any time by pressing the </a:t>
                      </a:r>
                      <a:r>
                        <a:rPr lang="en-US" sz="2400">
                          <a:solidFill>
                            <a:srgbClr val="FFC000"/>
                          </a:solidFill>
                          <a:latin typeface="Arial" panose="020B0604020202020204" pitchFamily="34" charset="0"/>
                          <a:cs typeface="Arial" panose="020B0604020202020204" pitchFamily="34" charset="0"/>
                        </a:rPr>
                        <a:t>F5 key</a:t>
                      </a:r>
                      <a:r>
                        <a:rPr lang="en-US" sz="240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a:solidFill>
                            <a:srgbClr val="FFC000"/>
                          </a:solidFill>
                          <a:latin typeface="Arial" panose="020B0604020202020204" pitchFamily="34" charset="0"/>
                          <a:cs typeface="Arial" panose="020B0604020202020204" pitchFamily="34" charset="0"/>
                        </a:rPr>
                        <a:t>ESC key </a:t>
                      </a:r>
                      <a:r>
                        <a:rPr lang="en-US" sz="240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a:solidFill>
                            <a:srgbClr val="D9D9D9"/>
                          </a:solidFill>
                          <a:latin typeface="Arial" panose="020B0604020202020204" pitchFamily="34" charset="0"/>
                          <a:cs typeface="Arial" panose="020B0604020202020204" pitchFamily="34" charset="0"/>
                        </a:rPr>
                        <a:t>F5</a:t>
                      </a:r>
                      <a:r>
                        <a:rPr lang="en-US" sz="2400" baseline="0">
                          <a:solidFill>
                            <a:srgbClr val="D9D9D9"/>
                          </a:solidFill>
                          <a:latin typeface="Arial" panose="020B0604020202020204" pitchFamily="34" charset="0"/>
                          <a:cs typeface="Arial" panose="020B0604020202020204" pitchFamily="34" charset="0"/>
                        </a:rPr>
                        <a:t> </a:t>
                      </a:r>
                      <a:endParaRPr lang="en-US"/>
                    </a:p>
                  </a:txBody>
                  <a:tcPr marL="182880" marT="137160" anchor="ctr">
                    <a:solidFill>
                      <a:schemeClr val="tx1">
                        <a:lumMod val="95000"/>
                        <a:lumOff val="5000"/>
                      </a:schemeClr>
                    </a:solidFill>
                  </a:tcPr>
                </a:tc>
                <a:extLst>
                  <a:ext uri="{0D108BD9-81ED-4DB2-BD59-A6C34878D82A}">
                    <a16:rowId xmlns:a16="http://schemas.microsoft.com/office/drawing/2014/main" val="242648330"/>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When you are ready to have your poster printed go online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and click on the "</a:t>
                      </a:r>
                      <a:r>
                        <a:rPr lang="en-US" sz="2400" noProof="0">
                          <a:solidFill>
                            <a:srgbClr val="FFC000"/>
                          </a:solidFill>
                          <a:latin typeface="Arial"/>
                          <a:cs typeface="Arial"/>
                        </a:rPr>
                        <a:t>Order Your Poster</a:t>
                      </a:r>
                      <a:r>
                        <a:rPr lang="en-US" sz="2400" noProof="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a:solidFill>
                            <a:srgbClr val="D9D9D9"/>
                          </a:solidFill>
                          <a:latin typeface="Arial"/>
                          <a:cs typeface="Arial"/>
                        </a:rPr>
                      </a:br>
                      <a:r>
                        <a:rPr lang="en-US" sz="2400" noProof="0">
                          <a:solidFill>
                            <a:srgbClr val="D9D9D9"/>
                          </a:solidFill>
                          <a:latin typeface="Arial"/>
                          <a:cs typeface="Arial"/>
                        </a:rPr>
                        <a:t>Go to </a:t>
                      </a:r>
                      <a:r>
                        <a:rPr lang="en-US" sz="2400" noProof="0" err="1">
                          <a:solidFill>
                            <a:srgbClr val="FFC000"/>
                          </a:solidFill>
                          <a:latin typeface="Arial"/>
                          <a:cs typeface="Arial"/>
                        </a:rPr>
                        <a:t>PosterPresentations.com</a:t>
                      </a:r>
                      <a:r>
                        <a:rPr lang="en-US" sz="2400" noProof="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880387258"/>
                  </a:ext>
                </a:extLst>
              </a:tr>
              <a:tr h="1354778">
                <a:tc gridSpan="3">
                  <a:txBody>
                    <a:bodyPr/>
                    <a:lstStyle/>
                    <a:p>
                      <a:endParaRPr lang="en-US" sz="2400">
                        <a:solidFill>
                          <a:srgbClr val="1F3A4E"/>
                        </a:solidFill>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50099866"/>
                  </a:ext>
                </a:extLst>
              </a:tr>
              <a:tr h="3212204">
                <a:tc>
                  <a:txBody>
                    <a:bodyPr/>
                    <a:lstStyle/>
                    <a:p>
                      <a:pPr>
                        <a:lnSpc>
                          <a:spcPts val="2600"/>
                        </a:lnSpc>
                      </a:pPr>
                      <a:r>
                        <a:rPr lang="en-US" sz="2000">
                          <a:solidFill>
                            <a:schemeClr val="bg1">
                              <a:lumMod val="85000"/>
                            </a:schemeClr>
                          </a:solidFill>
                          <a:latin typeface="Arial"/>
                          <a:cs typeface="Arial"/>
                        </a:rPr>
                        <a:t>© 2019</a:t>
                      </a:r>
                      <a:r>
                        <a:rPr lang="en-US" sz="2000" baseline="0">
                          <a:solidFill>
                            <a:schemeClr val="bg1">
                              <a:lumMod val="85000"/>
                            </a:schemeClr>
                          </a:solidFill>
                          <a:latin typeface="Arial"/>
                          <a:cs typeface="Arial"/>
                        </a:rPr>
                        <a:t> </a:t>
                      </a:r>
                      <a:r>
                        <a:rPr lang="en-US" sz="2000" err="1">
                          <a:solidFill>
                            <a:schemeClr val="bg1">
                              <a:lumMod val="85000"/>
                            </a:schemeClr>
                          </a:solidFill>
                          <a:latin typeface="Arial"/>
                          <a:cs typeface="Arial"/>
                        </a:rPr>
                        <a:t>PosterPresentations.com</a:t>
                      </a:r>
                      <a:br>
                        <a:rPr lang="en-US" sz="2000">
                          <a:solidFill>
                            <a:schemeClr val="bg1">
                              <a:lumMod val="85000"/>
                            </a:schemeClr>
                          </a:solidFill>
                          <a:latin typeface="Arial"/>
                          <a:cs typeface="Arial"/>
                        </a:rPr>
                      </a:br>
                      <a:r>
                        <a:rPr lang="en-US" sz="2000">
                          <a:solidFill>
                            <a:schemeClr val="bg1">
                              <a:lumMod val="85000"/>
                            </a:schemeClr>
                          </a:solidFill>
                          <a:latin typeface="Arial"/>
                          <a:cs typeface="Arial"/>
                        </a:rPr>
                        <a:t>2117 Fourth Street ,</a:t>
                      </a:r>
                      <a:r>
                        <a:rPr lang="en-US" sz="2000" baseline="0">
                          <a:solidFill>
                            <a:schemeClr val="bg1">
                              <a:lumMod val="85000"/>
                            </a:schemeClr>
                          </a:solidFill>
                          <a:latin typeface="Arial"/>
                          <a:cs typeface="Arial"/>
                        </a:rPr>
                        <a:t> STE C        </a:t>
                      </a:r>
                    </a:p>
                    <a:p>
                      <a:pPr>
                        <a:lnSpc>
                          <a:spcPts val="2600"/>
                        </a:lnSpc>
                      </a:pPr>
                      <a:r>
                        <a:rPr lang="en-US" sz="2000" baseline="0">
                          <a:solidFill>
                            <a:schemeClr val="bg1">
                              <a:lumMod val="85000"/>
                            </a:schemeClr>
                          </a:solidFill>
                          <a:latin typeface="Arial"/>
                          <a:cs typeface="Arial"/>
                        </a:rPr>
                        <a:t>Berkeley CA 94710 USA</a:t>
                      </a:r>
                      <a:endParaRPr lang="en-US" sz="200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a:solidFill>
                            <a:srgbClr val="D0D0D0"/>
                          </a:solidFill>
                          <a:latin typeface="Arial"/>
                          <a:cs typeface="Arial"/>
                        </a:rPr>
                        <a:t>For complete tutorials</a:t>
                      </a:r>
                      <a:r>
                        <a:rPr lang="en-US" sz="2400" b="1" baseline="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a:solidFill>
                            <a:srgbClr val="FFC000"/>
                          </a:solidFill>
                          <a:latin typeface="Arial"/>
                          <a:cs typeface="Arial"/>
                        </a:rPr>
                        <a:t>https://</a:t>
                      </a:r>
                      <a:r>
                        <a:rPr lang="en-US" sz="1800" b="1" err="1">
                          <a:solidFill>
                            <a:srgbClr val="FFC000"/>
                          </a:solidFill>
                          <a:latin typeface="Arial"/>
                          <a:cs typeface="Arial"/>
                        </a:rPr>
                        <a:t>www.posterpresentations.com</a:t>
                      </a:r>
                      <a:r>
                        <a:rPr lang="en-US" sz="1800" b="1">
                          <a:solidFill>
                            <a:srgbClr val="FFC000"/>
                          </a:solidFill>
                          <a:latin typeface="Arial"/>
                          <a:cs typeface="Arial"/>
                        </a:rPr>
                        <a:t>/</a:t>
                      </a:r>
                      <a:r>
                        <a:rPr lang="en-US" sz="1800" b="1" err="1">
                          <a:solidFill>
                            <a:srgbClr val="FFC000"/>
                          </a:solidFill>
                          <a:latin typeface="Arial"/>
                          <a:cs typeface="Arial"/>
                        </a:rPr>
                        <a:t>helpdesk.html</a:t>
                      </a:r>
                      <a:endParaRPr lang="en-US" sz="180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2546455430"/>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64" userDrawn="1">
          <p15:clr>
            <a:srgbClr val="F26B43"/>
          </p15:clr>
        </p15:guide>
        <p15:guide id="3" pos="31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chemeClr val="accent6">
                <a:lumMod val="20000"/>
                <a:lumOff val="80000"/>
              </a:schemeClr>
            </a:gs>
            <a:gs pos="100000">
              <a:schemeClr val="bg1"/>
            </a:gs>
          </a:gsLst>
          <a:lin ang="5400000" scaled="0"/>
          <a:tileRect/>
        </a:gradFill>
        <a:effectLst/>
      </p:bgPr>
    </p:bg>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0981EC53-9B42-664F-87C6-4EF125557D67}"/>
              </a:ext>
            </a:extLst>
          </p:cNvPr>
          <p:cNvSpPr/>
          <p:nvPr userDrawn="1"/>
        </p:nvSpPr>
        <p:spPr>
          <a:xfrm>
            <a:off x="11391655" y="5256164"/>
            <a:ext cx="21107889" cy="26736675"/>
          </a:xfrm>
          <a:prstGeom prst="roundRect">
            <a:avLst>
              <a:gd name="adj" fmla="val 578"/>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Box 14"/>
          <p:cNvSpPr txBox="1">
            <a:spLocks noChangeArrowheads="1"/>
          </p:cNvSpPr>
          <p:nvPr/>
        </p:nvSpPr>
        <p:spPr bwMode="auto">
          <a:xfrm>
            <a:off x="918544" y="31992840"/>
            <a:ext cx="2514600" cy="374522"/>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700" b="1">
                <a:solidFill>
                  <a:schemeClr val="bg1">
                    <a:lumMod val="75000"/>
                  </a:schemeClr>
                </a:solidFill>
                <a:latin typeface="Arial" charset="0"/>
              </a:rPr>
              <a:t>RESEARCH POSTER PRESENTATION DESIGN © 2015</a:t>
            </a:r>
          </a:p>
          <a:p>
            <a:pPr eaLnBrk="0" hangingPunct="0">
              <a:lnSpc>
                <a:spcPct val="65000"/>
              </a:lnSpc>
              <a:spcBef>
                <a:spcPct val="50000"/>
              </a:spcBef>
              <a:defRPr/>
            </a:pPr>
            <a:r>
              <a:rPr lang="en-US" sz="1200" b="1">
                <a:solidFill>
                  <a:schemeClr val="bg1">
                    <a:lumMod val="75000"/>
                  </a:schemeClr>
                </a:solidFill>
                <a:latin typeface="Arial" charset="0"/>
              </a:rPr>
              <a:t>www.PosterPresentations.com</a:t>
            </a:r>
          </a:p>
        </p:txBody>
      </p:sp>
      <p:cxnSp>
        <p:nvCxnSpPr>
          <p:cNvPr id="38" name="Straight Connector 37"/>
          <p:cNvCxnSpPr/>
          <p:nvPr userDrawn="1"/>
        </p:nvCxnSpPr>
        <p:spPr>
          <a:xfrm>
            <a:off x="0" y="4800600"/>
            <a:ext cx="43891200" cy="0"/>
          </a:xfrm>
          <a:prstGeom prst="line">
            <a:avLst/>
          </a:prstGeom>
          <a:ln w="174625" cmpd="sng">
            <a:solidFill>
              <a:schemeClr val="accent6">
                <a:lumMod val="40000"/>
                <a:lumOff val="60000"/>
              </a:schemeClr>
            </a:solidFill>
            <a:prstDash val="solid"/>
          </a:ln>
        </p:spPr>
        <p:style>
          <a:lnRef idx="1">
            <a:schemeClr val="accent1"/>
          </a:lnRef>
          <a:fillRef idx="0">
            <a:schemeClr val="accent1"/>
          </a:fillRef>
          <a:effectRef idx="0">
            <a:schemeClr val="accent1"/>
          </a:effectRef>
          <a:fontRef idx="minor">
            <a:schemeClr val="tx1"/>
          </a:fontRef>
        </p:style>
      </p:cxnSp>
      <p:sp>
        <p:nvSpPr>
          <p:cNvPr id="39" name="Rounded Rectangle 38"/>
          <p:cNvSpPr/>
          <p:nvPr userDrawn="1"/>
        </p:nvSpPr>
        <p:spPr>
          <a:xfrm>
            <a:off x="0" y="-55065"/>
            <a:ext cx="43891200" cy="4800600"/>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ounded Rectangle 39"/>
          <p:cNvSpPr/>
          <p:nvPr userDrawn="1"/>
        </p:nvSpPr>
        <p:spPr>
          <a:xfrm>
            <a:off x="506697" y="5256165"/>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ounded Rectangle 40"/>
          <p:cNvSpPr/>
          <p:nvPr userDrawn="1"/>
        </p:nvSpPr>
        <p:spPr>
          <a:xfrm>
            <a:off x="33161573" y="5254754"/>
            <a:ext cx="10222930" cy="26736675"/>
          </a:xfrm>
          <a:prstGeom prst="roundRect">
            <a:avLst>
              <a:gd name="adj" fmla="val 1956"/>
            </a:avLst>
          </a:prstGeom>
          <a:gradFill>
            <a:gsLst>
              <a:gs pos="0">
                <a:schemeClr val="accent6">
                  <a:lumMod val="40000"/>
                  <a:lumOff val="60000"/>
                </a:schemeClr>
              </a:gs>
              <a:gs pos="100000">
                <a:schemeClr val="bg1"/>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492010"/>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264">
          <p15:clr>
            <a:srgbClr val="F26B43"/>
          </p15:clr>
        </p15:guide>
        <p15:guide id="3" pos="31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hyperlink" Target="https://data.worldbank.org/indicator/SE.XPD.TOTL.GB.ZS" TargetMode="External"/><Relationship Id="rId3" Type="http://schemas.openxmlformats.org/officeDocument/2006/relationships/hyperlink" Target="https://data.worldbank.org/indicator/SE.XPD.TOTL.GD.ZS" TargetMode="External"/><Relationship Id="rId7" Type="http://schemas.openxmlformats.org/officeDocument/2006/relationships/image" Target="../media/image10.png"/><Relationship Id="rId2" Type="http://schemas.openxmlformats.org/officeDocument/2006/relationships/hyperlink" Target="https://data.worldbank.org/indicator/SE.PRM.NENR" TargetMode="Externa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doi.org/10.1016/j.worlddev.2022.105844" TargetMode="External"/><Relationship Id="rId10" Type="http://schemas.openxmlformats.org/officeDocument/2006/relationships/image" Target="../media/image12.jpeg"/><Relationship Id="rId4" Type="http://schemas.openxmlformats.org/officeDocument/2006/relationships/hyperlink" Target="https://data.worldbank.org/indicator/NY.GDP.PCAP.CD" TargetMode="External"/><Relationship Id="rId9"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D9D3B31-9FB9-31CA-D02F-CBDFF5B1162D}"/>
              </a:ext>
            </a:extLst>
          </p:cNvPr>
          <p:cNvSpPr>
            <a:spLocks noGrp="1"/>
          </p:cNvSpPr>
          <p:nvPr>
            <p:ph type="body" sz="quarter" idx="10"/>
          </p:nvPr>
        </p:nvSpPr>
        <p:spPr>
          <a:xfrm>
            <a:off x="527049" y="5818796"/>
            <a:ext cx="10196513" cy="7279022"/>
          </a:xfrm>
        </p:spPr>
        <p:txBody>
          <a:bodyPr/>
          <a:lstStyle/>
          <a:p>
            <a:pPr algn="l">
              <a:lnSpc>
                <a:spcPct val="150000"/>
              </a:lnSpc>
              <a:buNone/>
            </a:pPr>
            <a:r>
              <a:rPr lang="en-US" b="1" i="0" u="none" strike="noStrike">
                <a:solidFill>
                  <a:srgbClr val="000000"/>
                </a:solidFill>
                <a:effectLst/>
              </a:rPr>
              <a:t>Research Question</a:t>
            </a:r>
          </a:p>
          <a:p>
            <a:pPr algn="l">
              <a:lnSpc>
                <a:spcPct val="150000"/>
              </a:lnSpc>
              <a:buNone/>
            </a:pPr>
            <a:r>
              <a:rPr lang="en-US" b="0" i="0" u="none" strike="noStrike">
                <a:solidFill>
                  <a:srgbClr val="000000"/>
                </a:solidFill>
                <a:effectLst/>
              </a:rPr>
              <a:t>How has the COVID-19 pandemic impacted primary school enrollment in low- and middle-income countries?</a:t>
            </a:r>
          </a:p>
          <a:p>
            <a:pPr algn="l">
              <a:lnSpc>
                <a:spcPct val="150000"/>
              </a:lnSpc>
              <a:buNone/>
            </a:pPr>
            <a:endParaRPr lang="en-US" b="0" i="0" u="none" strike="noStrike">
              <a:solidFill>
                <a:srgbClr val="000000"/>
              </a:solidFill>
              <a:effectLst/>
            </a:endParaRPr>
          </a:p>
          <a:p>
            <a:pPr algn="l">
              <a:lnSpc>
                <a:spcPct val="150000"/>
              </a:lnSpc>
              <a:buNone/>
            </a:pPr>
            <a:r>
              <a:rPr lang="en-US" b="1" i="0" u="none" strike="noStrike">
                <a:solidFill>
                  <a:srgbClr val="000000"/>
                </a:solidFill>
                <a:effectLst/>
              </a:rPr>
              <a:t>Hypothesis</a:t>
            </a:r>
          </a:p>
          <a:p>
            <a:pPr algn="l">
              <a:lnSpc>
                <a:spcPct val="150000"/>
              </a:lnSpc>
              <a:buNone/>
            </a:pPr>
            <a:r>
              <a:rPr lang="en-US" b="0" i="0" u="none" strike="noStrike">
                <a:solidFill>
                  <a:srgbClr val="000000"/>
                </a:solidFill>
                <a:effectLst/>
              </a:rPr>
              <a:t>Primary enrollment significantly decreased during the COVID-19 pandemic compared to 2018.</a:t>
            </a:r>
          </a:p>
          <a:p>
            <a:pPr algn="l">
              <a:lnSpc>
                <a:spcPct val="150000"/>
              </a:lnSpc>
              <a:buNone/>
            </a:pPr>
            <a:endParaRPr lang="en-US" b="0" i="0" u="none" strike="noStrike">
              <a:solidFill>
                <a:srgbClr val="000000"/>
              </a:solidFill>
              <a:effectLst/>
            </a:endParaRPr>
          </a:p>
          <a:p>
            <a:pPr algn="l">
              <a:lnSpc>
                <a:spcPct val="150000"/>
              </a:lnSpc>
              <a:buNone/>
            </a:pPr>
            <a:r>
              <a:rPr lang="en-US" b="1" i="0" u="none" strike="noStrike">
                <a:solidFill>
                  <a:srgbClr val="000000"/>
                </a:solidFill>
                <a:effectLst/>
              </a:rPr>
              <a:t>Why This Matters</a:t>
            </a:r>
          </a:p>
          <a:p>
            <a:pPr algn="l">
              <a:lnSpc>
                <a:spcPct val="150000"/>
              </a:lnSpc>
            </a:pPr>
            <a:r>
              <a:rPr lang="en-US" b="0" i="0" u="none" strike="noStrike">
                <a:solidFill>
                  <a:srgbClr val="000000"/>
                </a:solidFill>
                <a:effectLst/>
              </a:rPr>
              <a:t>Understanding the effect of a global crisis like COVID-19 on education helps shape future policy in vulnerable regions.</a:t>
            </a:r>
          </a:p>
        </p:txBody>
      </p:sp>
      <p:sp>
        <p:nvSpPr>
          <p:cNvPr id="3" name="Text Placeholder 2">
            <a:extLst>
              <a:ext uri="{FF2B5EF4-FFF2-40B4-BE49-F238E27FC236}">
                <a16:creationId xmlns:a16="http://schemas.microsoft.com/office/drawing/2014/main" id="{7A3198B8-4760-1C79-B95A-96FE0B8C7C54}"/>
              </a:ext>
            </a:extLst>
          </p:cNvPr>
          <p:cNvSpPr>
            <a:spLocks noGrp="1"/>
          </p:cNvSpPr>
          <p:nvPr>
            <p:ph type="body" sz="quarter" idx="11"/>
          </p:nvPr>
        </p:nvSpPr>
        <p:spPr/>
        <p:txBody>
          <a:bodyPr/>
          <a:lstStyle/>
          <a:p>
            <a:r>
              <a:rPr lang="en-US"/>
              <a:t>INTRODUCTION</a:t>
            </a:r>
          </a:p>
        </p:txBody>
      </p:sp>
      <p:sp>
        <p:nvSpPr>
          <p:cNvPr id="4" name="Text Placeholder 3">
            <a:extLst>
              <a:ext uri="{FF2B5EF4-FFF2-40B4-BE49-F238E27FC236}">
                <a16:creationId xmlns:a16="http://schemas.microsoft.com/office/drawing/2014/main" id="{CD292FB0-92B2-D5EA-7958-05444A756B53}"/>
              </a:ext>
            </a:extLst>
          </p:cNvPr>
          <p:cNvSpPr>
            <a:spLocks noGrp="1"/>
          </p:cNvSpPr>
          <p:nvPr>
            <p:ph type="body" sz="quarter" idx="20"/>
          </p:nvPr>
        </p:nvSpPr>
        <p:spPr/>
        <p:txBody>
          <a:bodyPr/>
          <a:lstStyle/>
          <a:p>
            <a:r>
              <a:rPr lang="en-US"/>
              <a:t>BACKGROUND ARTICLE</a:t>
            </a:r>
          </a:p>
        </p:txBody>
      </p:sp>
      <p:sp>
        <p:nvSpPr>
          <p:cNvPr id="5" name="Text Placeholder 4">
            <a:extLst>
              <a:ext uri="{FF2B5EF4-FFF2-40B4-BE49-F238E27FC236}">
                <a16:creationId xmlns:a16="http://schemas.microsoft.com/office/drawing/2014/main" id="{CBE9BD54-9A3E-C41B-4C6A-997E9BCE43BC}"/>
              </a:ext>
            </a:extLst>
          </p:cNvPr>
          <p:cNvSpPr>
            <a:spLocks noGrp="1"/>
          </p:cNvSpPr>
          <p:nvPr>
            <p:ph type="body" sz="quarter" idx="21"/>
          </p:nvPr>
        </p:nvSpPr>
        <p:spPr>
          <a:xfrm>
            <a:off x="11781324" y="5838209"/>
            <a:ext cx="20375089" cy="7842125"/>
          </a:xfrm>
        </p:spPr>
        <p:txBody>
          <a:bodyPr/>
          <a:lstStyle/>
          <a:p>
            <a:pPr algn="ctr"/>
            <a:r>
              <a:rPr lang="en-US" sz="2400" u="sng">
                <a:solidFill>
                  <a:srgbClr val="000000"/>
                </a:solidFill>
                <a:latin typeface="Times New Roman"/>
                <a:cs typeface="Times New Roman"/>
              </a:rPr>
              <a:t>Hypothesis: </a:t>
            </a:r>
            <a:endParaRPr lang="en-US" u="sng">
              <a:solidFill>
                <a:srgbClr val="303030"/>
              </a:solidFill>
            </a:endParaRPr>
          </a:p>
          <a:p>
            <a:pPr algn="ctr"/>
            <a:r>
              <a:rPr lang="en-US" sz="3200">
                <a:solidFill>
                  <a:srgbClr val="000000"/>
                </a:solidFill>
                <a:latin typeface="Times New Roman"/>
                <a:cs typeface="Times New Roman"/>
              </a:rPr>
              <a:t>Primary school enrollment in low- and middle-income countries significantly decreased during the COVID-19 pandemic compared to pre-pandemic levels.</a:t>
            </a:r>
            <a:endParaRPr lang="en-US" sz="3200"/>
          </a:p>
          <a:p>
            <a:pPr marL="914400" lvl="1" indent="0">
              <a:buNone/>
            </a:pPr>
            <a:endParaRPr lang="en-US" sz="1600" b="1">
              <a:latin typeface="Times New Roman"/>
              <a:cs typeface="Times New Roman"/>
            </a:endParaRPr>
          </a:p>
          <a:p>
            <a:r>
              <a:rPr lang="en-US" sz="2800" b="1">
                <a:latin typeface="Times New Roman"/>
                <a:cs typeface="Times New Roman"/>
              </a:rPr>
              <a:t>Dependent Variable: Primary School Enrollment Rate (Net, % of primary school age children)</a:t>
            </a:r>
            <a:endParaRPr lang="en-US" sz="2800">
              <a:latin typeface="Times New Roman"/>
              <a:cs typeface="Times New Roman"/>
            </a:endParaRPr>
          </a:p>
          <a:p>
            <a:pPr marL="285750" indent="-285750">
              <a:buFont typeface="Arial"/>
              <a:buChar char="•"/>
            </a:pPr>
            <a:r>
              <a:rPr lang="en-US" sz="1800" b="1">
                <a:latin typeface="Times New Roman"/>
                <a:cs typeface="Times New Roman"/>
              </a:rPr>
              <a:t>Type</a:t>
            </a:r>
            <a:r>
              <a:rPr lang="en-US" sz="1800">
                <a:latin typeface="Times New Roman"/>
                <a:cs typeface="Times New Roman"/>
              </a:rPr>
              <a:t>: Dependent variable of the data set</a:t>
            </a:r>
          </a:p>
          <a:p>
            <a:pPr marL="285750" indent="-285750">
              <a:buFont typeface="Arial"/>
              <a:buChar char="•"/>
            </a:pPr>
            <a:r>
              <a:rPr lang="en-US" sz="1800" b="1">
                <a:latin typeface="Times New Roman"/>
                <a:cs typeface="Times New Roman"/>
              </a:rPr>
              <a:t>Source Citation</a:t>
            </a:r>
            <a:r>
              <a:rPr lang="en-US" sz="1800">
                <a:latin typeface="Times New Roman"/>
                <a:cs typeface="Times New Roman"/>
              </a:rPr>
              <a:t>:</a:t>
            </a:r>
          </a:p>
          <a:p>
            <a:pPr marL="1771015" lvl="1" indent="-285750">
              <a:buFont typeface="Arial"/>
              <a:buChar char="•"/>
            </a:pPr>
            <a:r>
              <a:rPr lang="en-US" sz="1800">
                <a:latin typeface="Times New Roman"/>
                <a:cs typeface="Times New Roman"/>
              </a:rPr>
              <a:t>World Bank. (2023). </a:t>
            </a:r>
            <a:r>
              <a:rPr lang="en-US" sz="1800" i="1">
                <a:latin typeface="Times New Roman"/>
                <a:cs typeface="Times New Roman"/>
              </a:rPr>
              <a:t>Primary school enrollment, net (% of primary school age children)</a:t>
            </a:r>
            <a:r>
              <a:rPr lang="en-US" sz="1800">
                <a:latin typeface="Times New Roman"/>
                <a:cs typeface="Times New Roman"/>
              </a:rPr>
              <a:t>. World Development Indicators.</a:t>
            </a:r>
          </a:p>
          <a:p>
            <a:pPr marL="1485265" lvl="1" indent="0">
              <a:buNone/>
            </a:pPr>
            <a:r>
              <a:rPr lang="en-US" sz="1800">
                <a:latin typeface="Times New Roman"/>
                <a:cs typeface="Times New Roman"/>
                <a:hlinkClick r:id="rId2"/>
              </a:rPr>
              <a:t>https://data.worldbank.org/indicator/SE.PRM.NENR</a:t>
            </a:r>
            <a:endParaRPr lang="en-US" sz="1800">
              <a:latin typeface="Times New Roman"/>
              <a:cs typeface="Times New Roman"/>
            </a:endParaRPr>
          </a:p>
          <a:p>
            <a:pPr marL="285750" indent="-285750">
              <a:buFont typeface="Arial"/>
              <a:buChar char="•"/>
            </a:pPr>
            <a:r>
              <a:rPr lang="en-US" sz="1800" b="1">
                <a:latin typeface="Times New Roman"/>
                <a:cs typeface="Times New Roman"/>
              </a:rPr>
              <a:t>Measurement</a:t>
            </a:r>
            <a:r>
              <a:rPr lang="en-US" sz="1800">
                <a:latin typeface="Times New Roman"/>
                <a:cs typeface="Times New Roman"/>
              </a:rPr>
              <a:t>:</a:t>
            </a:r>
          </a:p>
          <a:p>
            <a:pPr marL="1771015" lvl="1" indent="-285750">
              <a:buChar char="•"/>
            </a:pPr>
            <a:r>
              <a:rPr lang="en-US" sz="1800">
                <a:latin typeface="Times New Roman"/>
                <a:cs typeface="Times New Roman"/>
              </a:rPr>
              <a:t>Measures the net enrollment rate (NER) for primary education.</a:t>
            </a:r>
          </a:p>
          <a:p>
            <a:pPr marL="1771015" lvl="1" indent="-285750">
              <a:buChar char="•"/>
            </a:pPr>
            <a:r>
              <a:rPr lang="en-US" sz="1800">
                <a:latin typeface="Times New Roman"/>
                <a:cs typeface="Times New Roman"/>
              </a:rPr>
              <a:t>Defined as the percentage of children of official primary school age who are enrolled in primary school.</a:t>
            </a:r>
          </a:p>
          <a:p>
            <a:pPr marL="1771015" lvl="1" indent="-285750">
              <a:buChar char="•"/>
            </a:pPr>
            <a:r>
              <a:rPr lang="en-US" sz="1800">
                <a:latin typeface="Times New Roman"/>
                <a:cs typeface="Times New Roman"/>
              </a:rPr>
              <a:t>Indicates the extent of age-appropriate participation in primary education.</a:t>
            </a:r>
          </a:p>
          <a:p>
            <a:pPr marL="285750" indent="-285750">
              <a:buFont typeface="Arial"/>
              <a:buChar char="•"/>
            </a:pPr>
            <a:r>
              <a:rPr lang="en-US" sz="1800" b="1">
                <a:latin typeface="Times New Roman"/>
                <a:cs typeface="Times New Roman"/>
              </a:rPr>
              <a:t>Years Covered</a:t>
            </a:r>
            <a:r>
              <a:rPr lang="en-US" sz="1800">
                <a:latin typeface="Times New Roman"/>
                <a:cs typeface="Times New Roman"/>
              </a:rPr>
              <a:t>: 2018–2022</a:t>
            </a:r>
          </a:p>
          <a:p>
            <a:pPr marL="285750" indent="-285750">
              <a:buFont typeface="Arial"/>
              <a:buChar char="•"/>
            </a:pPr>
            <a:r>
              <a:rPr lang="en-US" sz="1800" b="1">
                <a:latin typeface="Times New Roman"/>
                <a:cs typeface="Times New Roman"/>
              </a:rPr>
              <a:t>Why It’s Appropriate for the Hypothesis</a:t>
            </a:r>
            <a:r>
              <a:rPr lang="en-US" sz="1800">
                <a:latin typeface="Times New Roman"/>
                <a:cs typeface="Times New Roman"/>
              </a:rPr>
              <a:t>:</a:t>
            </a:r>
          </a:p>
          <a:p>
            <a:pPr marL="1771015" lvl="1" indent="-285750">
              <a:buFont typeface="Arial"/>
              <a:buChar char="•"/>
            </a:pPr>
            <a:r>
              <a:rPr lang="en-US" sz="1800">
                <a:latin typeface="Times New Roman"/>
                <a:cs typeface="Times New Roman"/>
              </a:rPr>
              <a:t>Directly measures primary education participation, which the hypothesis seeks to assess.</a:t>
            </a:r>
          </a:p>
          <a:p>
            <a:pPr marL="1771015" lvl="1" indent="-285750">
              <a:buFont typeface="Arial"/>
              <a:buChar char="•"/>
            </a:pPr>
            <a:r>
              <a:rPr lang="en-US" sz="1800">
                <a:latin typeface="Times New Roman"/>
                <a:cs typeface="Times New Roman"/>
              </a:rPr>
              <a:t>Especially relevant in low- and middle-income countries due to severe COVID-19 disruptions.</a:t>
            </a:r>
          </a:p>
          <a:p>
            <a:pPr marL="1771015" lvl="1" indent="-285750">
              <a:buFont typeface="Arial"/>
              <a:buChar char="•"/>
            </a:pPr>
            <a:r>
              <a:rPr lang="en-US" sz="1800">
                <a:latin typeface="Times New Roman"/>
                <a:cs typeface="Times New Roman"/>
              </a:rPr>
              <a:t>Helps evaluate how well countries maintained or recovered enrollment post-pandemic.</a:t>
            </a:r>
          </a:p>
          <a:p>
            <a:endParaRPr lang="en-US"/>
          </a:p>
          <a:p>
            <a:endParaRPr lang="en-US" sz="1800">
              <a:latin typeface="Times New Roman"/>
              <a:cs typeface="Times New Roman"/>
            </a:endParaRPr>
          </a:p>
        </p:txBody>
      </p:sp>
      <p:sp>
        <p:nvSpPr>
          <p:cNvPr id="6" name="Text Placeholder 5">
            <a:extLst>
              <a:ext uri="{FF2B5EF4-FFF2-40B4-BE49-F238E27FC236}">
                <a16:creationId xmlns:a16="http://schemas.microsoft.com/office/drawing/2014/main" id="{4B2BF5B7-6025-B2A2-A969-D26F0FDEF562}"/>
              </a:ext>
            </a:extLst>
          </p:cNvPr>
          <p:cNvSpPr>
            <a:spLocks noGrp="1"/>
          </p:cNvSpPr>
          <p:nvPr>
            <p:ph type="body" sz="quarter" idx="22"/>
          </p:nvPr>
        </p:nvSpPr>
        <p:spPr/>
        <p:txBody>
          <a:bodyPr/>
          <a:lstStyle/>
          <a:p>
            <a:r>
              <a:rPr lang="en-US"/>
              <a:t>DATA &amp; METHODOLOGY</a:t>
            </a:r>
          </a:p>
        </p:txBody>
      </p:sp>
      <p:sp>
        <p:nvSpPr>
          <p:cNvPr id="7" name="Text Placeholder 6">
            <a:extLst>
              <a:ext uri="{FF2B5EF4-FFF2-40B4-BE49-F238E27FC236}">
                <a16:creationId xmlns:a16="http://schemas.microsoft.com/office/drawing/2014/main" id="{0045DAC5-C226-07B8-C9E9-1052BFBB6C77}"/>
              </a:ext>
            </a:extLst>
          </p:cNvPr>
          <p:cNvSpPr>
            <a:spLocks noGrp="1"/>
          </p:cNvSpPr>
          <p:nvPr>
            <p:ph type="body" sz="quarter" idx="23"/>
          </p:nvPr>
        </p:nvSpPr>
        <p:spPr>
          <a:xfrm>
            <a:off x="11258006" y="20906734"/>
            <a:ext cx="12272097" cy="9270208"/>
          </a:xfrm>
        </p:spPr>
        <p:txBody>
          <a:bodyPr/>
          <a:lstStyle/>
          <a:p>
            <a:pPr algn="l">
              <a:lnSpc>
                <a:spcPct val="150000"/>
              </a:lnSpc>
              <a:buNone/>
            </a:pPr>
            <a:r>
              <a:rPr lang="en-US" sz="2400" i="0" u="none" strike="noStrike">
                <a:solidFill>
                  <a:srgbClr val="000000"/>
                </a:solidFill>
                <a:effectLst/>
              </a:rPr>
              <a:t>Was the Hypothesis Confirmed?</a:t>
            </a:r>
          </a:p>
          <a:p>
            <a:pPr algn="l">
              <a:lnSpc>
                <a:spcPct val="150000"/>
              </a:lnSpc>
              <a:buFont typeface="Arial" panose="020B0604020202020204" pitchFamily="34" charset="0"/>
              <a:buChar char="•"/>
            </a:pPr>
            <a:r>
              <a:rPr lang="en-US" sz="1800" i="0" u="none" strike="noStrike">
                <a:solidFill>
                  <a:srgbClr val="000000"/>
                </a:solidFill>
                <a:effectLst/>
              </a:rPr>
              <a:t>Partially. We expected primary enrollment to drop significantly during COVID-19 years compared to 2018.</a:t>
            </a:r>
          </a:p>
          <a:p>
            <a:pPr algn="l">
              <a:lnSpc>
                <a:spcPct val="150000"/>
              </a:lnSpc>
              <a:buFont typeface="Arial" panose="020B0604020202020204" pitchFamily="34" charset="0"/>
              <a:buChar char="•"/>
            </a:pPr>
            <a:r>
              <a:rPr lang="en-US" sz="1800" i="0" u="none" strike="noStrike">
                <a:solidFill>
                  <a:srgbClr val="000000"/>
                </a:solidFill>
                <a:effectLst/>
              </a:rPr>
              <a:t>While the coefficients for 2019–2022 are negative (showing declines), none of them are statistically significant.</a:t>
            </a:r>
          </a:p>
          <a:p>
            <a:pPr algn="l">
              <a:lnSpc>
                <a:spcPct val="150000"/>
              </a:lnSpc>
              <a:buFont typeface="Arial" panose="020B0604020202020204" pitchFamily="34" charset="0"/>
              <a:buChar char="•"/>
            </a:pPr>
            <a:r>
              <a:rPr lang="en-US" sz="1800" i="0" u="none" strike="noStrike">
                <a:solidFill>
                  <a:srgbClr val="000000"/>
                </a:solidFill>
                <a:effectLst/>
              </a:rPr>
              <a:t>So, we cannot confidently say that the pandemic caused a significant drop based on this model.</a:t>
            </a:r>
          </a:p>
          <a:p>
            <a:pPr algn="l">
              <a:lnSpc>
                <a:spcPct val="150000"/>
              </a:lnSpc>
            </a:pPr>
            <a:endParaRPr lang="en-US" sz="1800" i="0" u="none" strike="noStrike">
              <a:solidFill>
                <a:srgbClr val="000000"/>
              </a:solidFill>
              <a:effectLst/>
            </a:endParaRPr>
          </a:p>
          <a:p>
            <a:pPr algn="l">
              <a:lnSpc>
                <a:spcPct val="150000"/>
              </a:lnSpc>
              <a:buNone/>
            </a:pPr>
            <a:r>
              <a:rPr lang="en-US" sz="2400" i="0" u="none" strike="noStrike">
                <a:solidFill>
                  <a:srgbClr val="000000"/>
                </a:solidFill>
                <a:effectLst/>
              </a:rPr>
              <a:t>Other Significant Variables</a:t>
            </a:r>
          </a:p>
          <a:p>
            <a:pPr algn="l">
              <a:lnSpc>
                <a:spcPct val="150000"/>
              </a:lnSpc>
              <a:buFont typeface="Arial" panose="020B0604020202020204" pitchFamily="34" charset="0"/>
              <a:buChar char="•"/>
            </a:pPr>
            <a:r>
              <a:rPr lang="en-US" sz="1800" i="0" u="none" strike="noStrike">
                <a:solidFill>
                  <a:srgbClr val="000000"/>
                </a:solidFill>
                <a:effectLst/>
              </a:rPr>
              <a:t>The only statistically significant variable was education expenditure (% of GDP).</a:t>
            </a:r>
          </a:p>
          <a:p>
            <a:pPr>
              <a:lnSpc>
                <a:spcPct val="150000"/>
              </a:lnSpc>
              <a:buFont typeface="Arial" panose="020B0604020202020204" pitchFamily="34" charset="0"/>
              <a:buChar char="•"/>
            </a:pPr>
            <a:r>
              <a:rPr lang="en-US" sz="1800" i="0" u="none" strike="noStrike">
                <a:solidFill>
                  <a:srgbClr val="000000"/>
                </a:solidFill>
                <a:effectLst/>
              </a:rPr>
              <a:t>For every </a:t>
            </a:r>
            <a:r>
              <a:rPr lang="en-US" sz="1800">
                <a:solidFill>
                  <a:srgbClr val="000000"/>
                </a:solidFill>
              </a:rPr>
              <a:t>1 percentage point increase in </a:t>
            </a:r>
            <a:r>
              <a:rPr lang="en-US" sz="1800" i="0" u="none" strike="noStrike">
                <a:solidFill>
                  <a:srgbClr val="000000"/>
                </a:solidFill>
                <a:effectLst/>
              </a:rPr>
              <a:t>education spending, gross enrollment increased by 0.68 percentage points.</a:t>
            </a:r>
          </a:p>
          <a:p>
            <a:pPr algn="l">
              <a:lnSpc>
                <a:spcPct val="150000"/>
              </a:lnSpc>
              <a:buFont typeface="Arial" panose="020B0604020202020204" pitchFamily="34" charset="0"/>
              <a:buChar char="•"/>
            </a:pPr>
            <a:r>
              <a:rPr lang="en-US" sz="1800" i="0" u="none" strike="noStrike">
                <a:solidFill>
                  <a:srgbClr val="000000"/>
                </a:solidFill>
                <a:effectLst/>
              </a:rPr>
              <a:t>This supports the idea that government investment in education has a real, measurable impact on getting kids into school</a:t>
            </a:r>
          </a:p>
          <a:p>
            <a:pPr algn="l">
              <a:lnSpc>
                <a:spcPct val="150000"/>
              </a:lnSpc>
              <a:buFont typeface="Arial" panose="020B0604020202020204" pitchFamily="34" charset="0"/>
              <a:buChar char="•"/>
            </a:pPr>
            <a:endParaRPr lang="en-US" sz="1800">
              <a:solidFill>
                <a:srgbClr val="000000"/>
              </a:solidFill>
            </a:endParaRPr>
          </a:p>
          <a:p>
            <a:pPr algn="l">
              <a:lnSpc>
                <a:spcPct val="150000"/>
              </a:lnSpc>
              <a:buNone/>
            </a:pPr>
            <a:r>
              <a:rPr lang="en-US" sz="2400" i="0" u="none" strike="noStrike">
                <a:solidFill>
                  <a:srgbClr val="000000"/>
                </a:solidFill>
                <a:effectLst/>
              </a:rPr>
              <a:t>What this Tells Us</a:t>
            </a:r>
          </a:p>
          <a:p>
            <a:pPr algn="l">
              <a:lnSpc>
                <a:spcPct val="150000"/>
              </a:lnSpc>
              <a:buFont typeface="Arial" panose="020B0604020202020204" pitchFamily="34" charset="0"/>
              <a:buChar char="•"/>
            </a:pPr>
            <a:r>
              <a:rPr lang="en-US" sz="1800" i="0" u="none" strike="noStrike">
                <a:solidFill>
                  <a:srgbClr val="000000"/>
                </a:solidFill>
                <a:effectLst/>
              </a:rPr>
              <a:t>COVID-19 likely impacted school systems, but the data isn’t strong enough to show a clear, consistent drop in enrollment.</a:t>
            </a:r>
          </a:p>
          <a:p>
            <a:pPr algn="l">
              <a:lnSpc>
                <a:spcPct val="150000"/>
              </a:lnSpc>
              <a:buFont typeface="Arial" panose="020B0604020202020204" pitchFamily="34" charset="0"/>
              <a:buChar char="•"/>
            </a:pPr>
            <a:r>
              <a:rPr lang="en-US" sz="1800" i="0" u="none" strike="noStrike">
                <a:solidFill>
                  <a:srgbClr val="000000"/>
                </a:solidFill>
                <a:effectLst/>
              </a:rPr>
              <a:t>Government spending matters — countries that invested more in education had better enrollment outcomes.</a:t>
            </a:r>
          </a:p>
          <a:p>
            <a:pPr algn="l">
              <a:lnSpc>
                <a:spcPct val="150000"/>
              </a:lnSpc>
              <a:buFont typeface="Arial" panose="020B0604020202020204" pitchFamily="34" charset="0"/>
              <a:buChar char="•"/>
            </a:pPr>
            <a:r>
              <a:rPr lang="en-US" sz="1800" i="0" u="none" strike="noStrike">
                <a:solidFill>
                  <a:srgbClr val="000000"/>
                </a:solidFill>
                <a:effectLst/>
              </a:rPr>
              <a:t>Economic development alone (GDP per capita) didn’t explain much about enrollment trends.</a:t>
            </a:r>
          </a:p>
          <a:p>
            <a:pPr algn="l">
              <a:lnSpc>
                <a:spcPct val="150000"/>
              </a:lnSpc>
              <a:buFont typeface="Arial" panose="020B0604020202020204" pitchFamily="34" charset="0"/>
              <a:buChar char="•"/>
            </a:pPr>
            <a:r>
              <a:rPr lang="en-US" sz="1800" i="0" u="none" strike="noStrike">
                <a:solidFill>
                  <a:srgbClr val="000000"/>
                </a:solidFill>
                <a:effectLst/>
              </a:rPr>
              <a:t>There's a need for more detailed data (like internet access, and rural vs. urban school infrastructure) to fully understand the pandemic’s effect on education.</a:t>
            </a:r>
          </a:p>
          <a:p>
            <a:pPr algn="l">
              <a:lnSpc>
                <a:spcPct val="150000"/>
              </a:lnSpc>
              <a:buFont typeface="Arial" panose="020B0604020202020204" pitchFamily="34" charset="0"/>
              <a:buChar char="•"/>
            </a:pPr>
            <a:endParaRPr lang="en-US" sz="1800" i="0" u="none" strike="noStrike">
              <a:solidFill>
                <a:srgbClr val="000000"/>
              </a:solidFill>
              <a:effectLst/>
            </a:endParaRPr>
          </a:p>
          <a:p>
            <a:endParaRPr lang="en-US"/>
          </a:p>
        </p:txBody>
      </p:sp>
      <p:sp>
        <p:nvSpPr>
          <p:cNvPr id="8" name="Text Placeholder 7">
            <a:extLst>
              <a:ext uri="{FF2B5EF4-FFF2-40B4-BE49-F238E27FC236}">
                <a16:creationId xmlns:a16="http://schemas.microsoft.com/office/drawing/2014/main" id="{FE23EF62-C61C-9D56-B9A4-38234E7F4B94}"/>
              </a:ext>
            </a:extLst>
          </p:cNvPr>
          <p:cNvSpPr>
            <a:spLocks noGrp="1"/>
          </p:cNvSpPr>
          <p:nvPr>
            <p:ph type="body" sz="quarter" idx="24"/>
          </p:nvPr>
        </p:nvSpPr>
        <p:spPr>
          <a:xfrm>
            <a:off x="11258006" y="19998597"/>
            <a:ext cx="21421724" cy="754045"/>
          </a:xfrm>
        </p:spPr>
        <p:txBody>
          <a:bodyPr/>
          <a:lstStyle/>
          <a:p>
            <a:r>
              <a:rPr lang="en-US"/>
              <a:t>RESULTS</a:t>
            </a:r>
          </a:p>
        </p:txBody>
      </p:sp>
      <p:sp>
        <p:nvSpPr>
          <p:cNvPr id="9" name="Text Placeholder 8">
            <a:extLst>
              <a:ext uri="{FF2B5EF4-FFF2-40B4-BE49-F238E27FC236}">
                <a16:creationId xmlns:a16="http://schemas.microsoft.com/office/drawing/2014/main" id="{831E1482-FBF8-294A-CA9B-36EBE41F5B1F}"/>
              </a:ext>
            </a:extLst>
          </p:cNvPr>
          <p:cNvSpPr>
            <a:spLocks noGrp="1"/>
          </p:cNvSpPr>
          <p:nvPr>
            <p:ph type="body" sz="quarter" idx="25"/>
          </p:nvPr>
        </p:nvSpPr>
        <p:spPr/>
        <p:txBody>
          <a:bodyPr/>
          <a:lstStyle/>
          <a:p>
            <a:r>
              <a:rPr lang="en-US"/>
              <a:t>CONCLUSIONS</a:t>
            </a:r>
          </a:p>
        </p:txBody>
      </p:sp>
      <p:sp>
        <p:nvSpPr>
          <p:cNvPr id="10" name="Text Placeholder 9">
            <a:extLst>
              <a:ext uri="{FF2B5EF4-FFF2-40B4-BE49-F238E27FC236}">
                <a16:creationId xmlns:a16="http://schemas.microsoft.com/office/drawing/2014/main" id="{2C5CC40C-D5F9-9B9F-7167-2C36EC4C04A3}"/>
              </a:ext>
            </a:extLst>
          </p:cNvPr>
          <p:cNvSpPr>
            <a:spLocks noGrp="1"/>
          </p:cNvSpPr>
          <p:nvPr>
            <p:ph type="body" sz="quarter" idx="26"/>
          </p:nvPr>
        </p:nvSpPr>
        <p:spPr>
          <a:xfrm>
            <a:off x="33185099" y="6021370"/>
            <a:ext cx="10201275" cy="11472477"/>
          </a:xfrm>
        </p:spPr>
        <p:txBody>
          <a:bodyPr/>
          <a:lstStyle/>
          <a:p>
            <a:pPr algn="l">
              <a:lnSpc>
                <a:spcPct val="150000"/>
              </a:lnSpc>
              <a:buFont typeface="Arial" panose="020B0604020202020204" pitchFamily="34" charset="0"/>
              <a:buChar char="•"/>
            </a:pPr>
            <a:r>
              <a:rPr lang="en-US" i="0" u="none" strike="noStrike">
                <a:solidFill>
                  <a:srgbClr val="000000"/>
                </a:solidFill>
                <a:effectLst/>
              </a:rPr>
              <a:t>Our hypothesis was partially supported: Primary enrollment dropped after 2018, but the year-to-year changes were not statistically significant.</a:t>
            </a:r>
          </a:p>
          <a:p>
            <a:pPr algn="l">
              <a:lnSpc>
                <a:spcPct val="150000"/>
              </a:lnSpc>
            </a:pPr>
            <a:endParaRPr lang="en-US" i="0" u="none" strike="noStrike">
              <a:solidFill>
                <a:srgbClr val="000000"/>
              </a:solidFill>
              <a:effectLst/>
            </a:endParaRPr>
          </a:p>
          <a:p>
            <a:pPr algn="l">
              <a:lnSpc>
                <a:spcPct val="150000"/>
              </a:lnSpc>
              <a:buFont typeface="Arial" panose="020B0604020202020204" pitchFamily="34" charset="0"/>
              <a:buChar char="•"/>
            </a:pPr>
            <a:r>
              <a:rPr lang="en-US" i="0" u="none" strike="noStrike">
                <a:solidFill>
                  <a:srgbClr val="000000"/>
                </a:solidFill>
                <a:effectLst/>
              </a:rPr>
              <a:t>The only significant variable was education spending, which had a clear, positive effect on enrollment — suggesting that public investment directly supports school participation.</a:t>
            </a:r>
          </a:p>
          <a:p>
            <a:pPr algn="l">
              <a:lnSpc>
                <a:spcPct val="150000"/>
              </a:lnSpc>
            </a:pPr>
            <a:endParaRPr lang="en-US" i="0" u="none" strike="noStrike">
              <a:solidFill>
                <a:srgbClr val="000000"/>
              </a:solidFill>
              <a:effectLst/>
            </a:endParaRPr>
          </a:p>
          <a:p>
            <a:pPr algn="l">
              <a:lnSpc>
                <a:spcPct val="150000"/>
              </a:lnSpc>
              <a:buFont typeface="Arial" panose="020B0604020202020204" pitchFamily="34" charset="0"/>
              <a:buChar char="•"/>
            </a:pPr>
            <a:r>
              <a:rPr lang="en-US" i="0" u="none" strike="noStrike">
                <a:solidFill>
                  <a:srgbClr val="000000"/>
                </a:solidFill>
                <a:effectLst/>
              </a:rPr>
              <a:t>GDP per capita and year dummy variables had no significant impact, meaning that a country’s wealth or the specific pandemic year didn’t explain differences in enrollment.</a:t>
            </a:r>
          </a:p>
          <a:p>
            <a:pPr algn="l">
              <a:lnSpc>
                <a:spcPct val="150000"/>
              </a:lnSpc>
            </a:pPr>
            <a:endParaRPr lang="en-US" i="0" u="none" strike="noStrike">
              <a:solidFill>
                <a:srgbClr val="000000"/>
              </a:solidFill>
              <a:effectLst/>
            </a:endParaRPr>
          </a:p>
          <a:p>
            <a:pPr algn="l">
              <a:lnSpc>
                <a:spcPct val="150000"/>
              </a:lnSpc>
              <a:buFont typeface="Arial" panose="020B0604020202020204" pitchFamily="34" charset="0"/>
              <a:buChar char="•"/>
            </a:pPr>
            <a:r>
              <a:rPr lang="en-US" i="0" u="none" strike="noStrike">
                <a:solidFill>
                  <a:srgbClr val="000000"/>
                </a:solidFill>
                <a:effectLst/>
              </a:rPr>
              <a:t>These results show that economic strength alone isn’t enough — targeted spending on education makes the real difference.</a:t>
            </a:r>
          </a:p>
          <a:p>
            <a:pPr algn="l">
              <a:lnSpc>
                <a:spcPct val="150000"/>
              </a:lnSpc>
            </a:pPr>
            <a:endParaRPr lang="en-US" i="0" u="none" strike="noStrike">
              <a:solidFill>
                <a:srgbClr val="000000"/>
              </a:solidFill>
              <a:effectLst/>
            </a:endParaRPr>
          </a:p>
          <a:p>
            <a:pPr algn="l">
              <a:lnSpc>
                <a:spcPct val="150000"/>
              </a:lnSpc>
              <a:buFont typeface="Arial" panose="020B0604020202020204" pitchFamily="34" charset="0"/>
              <a:buChar char="•"/>
            </a:pPr>
            <a:r>
              <a:rPr lang="en-US" i="0" u="none" strike="noStrike">
                <a:solidFill>
                  <a:srgbClr val="000000"/>
                </a:solidFill>
                <a:effectLst/>
              </a:rPr>
              <a:t>Takeaway: Policymakers in low- and middle-income countries should prioritize sustained investment in education systems to build long-term resilience during future disruptions like pandemics.</a:t>
            </a:r>
          </a:p>
          <a:p>
            <a:pPr>
              <a:lnSpc>
                <a:spcPct val="150000"/>
              </a:lnSpc>
            </a:pPr>
            <a:endParaRPr lang="en-US"/>
          </a:p>
        </p:txBody>
      </p:sp>
      <p:sp>
        <p:nvSpPr>
          <p:cNvPr id="11" name="Text Placeholder 10">
            <a:extLst>
              <a:ext uri="{FF2B5EF4-FFF2-40B4-BE49-F238E27FC236}">
                <a16:creationId xmlns:a16="http://schemas.microsoft.com/office/drawing/2014/main" id="{4B6E0497-85F2-3984-DEA0-7B01470A90F3}"/>
              </a:ext>
            </a:extLst>
          </p:cNvPr>
          <p:cNvSpPr>
            <a:spLocks noGrp="1"/>
          </p:cNvSpPr>
          <p:nvPr>
            <p:ph type="body" sz="quarter" idx="27"/>
          </p:nvPr>
        </p:nvSpPr>
        <p:spPr>
          <a:xfrm>
            <a:off x="33185096" y="18263301"/>
            <a:ext cx="10201275" cy="754045"/>
          </a:xfrm>
        </p:spPr>
        <p:txBody>
          <a:bodyPr/>
          <a:lstStyle/>
          <a:p>
            <a:r>
              <a:rPr lang="en-US"/>
              <a:t>REFERENCES</a:t>
            </a:r>
          </a:p>
        </p:txBody>
      </p:sp>
      <p:sp>
        <p:nvSpPr>
          <p:cNvPr id="12" name="Text Placeholder 11">
            <a:extLst>
              <a:ext uri="{FF2B5EF4-FFF2-40B4-BE49-F238E27FC236}">
                <a16:creationId xmlns:a16="http://schemas.microsoft.com/office/drawing/2014/main" id="{92AC5F3D-443F-B64E-7C63-48587930018E}"/>
              </a:ext>
            </a:extLst>
          </p:cNvPr>
          <p:cNvSpPr>
            <a:spLocks noGrp="1"/>
          </p:cNvSpPr>
          <p:nvPr>
            <p:ph type="body" sz="quarter" idx="28"/>
          </p:nvPr>
        </p:nvSpPr>
        <p:spPr>
          <a:xfrm>
            <a:off x="33185097" y="19060887"/>
            <a:ext cx="10201275" cy="10094921"/>
          </a:xfrm>
        </p:spPr>
        <p:txBody>
          <a:bodyPr/>
          <a:lstStyle/>
          <a:p>
            <a:pPr algn="l">
              <a:lnSpc>
                <a:spcPct val="150000"/>
              </a:lnSpc>
              <a:buFont typeface="Arial" panose="020B0604020202020204" pitchFamily="34" charset="0"/>
              <a:buChar char="•"/>
            </a:pPr>
            <a:r>
              <a:rPr lang="en-US" b="0" i="0" u="none" strike="noStrike">
                <a:solidFill>
                  <a:srgbClr val="000000"/>
                </a:solidFill>
                <a:effectLst/>
              </a:rPr>
              <a:t>The World Bank. (2023). </a:t>
            </a:r>
            <a:r>
              <a:rPr lang="en-US" b="0" i="1" u="none" strike="noStrike">
                <a:solidFill>
                  <a:srgbClr val="000000"/>
                </a:solidFill>
                <a:effectLst/>
              </a:rPr>
              <a:t>World Development Indicators</a:t>
            </a:r>
            <a:r>
              <a:rPr lang="en-US" b="0" i="0" u="none" strike="noStrike">
                <a:solidFill>
                  <a:srgbClr val="000000"/>
                </a:solidFill>
                <a:effectLst/>
              </a:rPr>
              <a:t>. SE.PRM.NENR [data file]. Retrieved from </a:t>
            </a:r>
            <a:r>
              <a:rPr lang="en-US" b="0" i="0" u="none" strike="noStrike">
                <a:solidFill>
                  <a:srgbClr val="000000"/>
                </a:solidFill>
                <a:effectLst/>
                <a:hlinkClick r:id="rId2"/>
              </a:rPr>
              <a:t>https://data.worldbank.org/indicator/SE.PRM.NENR</a:t>
            </a:r>
            <a:endParaRPr lang="en-US" b="0" i="0" u="none" strike="noStrike">
              <a:solidFill>
                <a:srgbClr val="000000"/>
              </a:solidFill>
              <a:effectLst/>
            </a:endParaRPr>
          </a:p>
          <a:p>
            <a:pPr algn="l">
              <a:lnSpc>
                <a:spcPct val="150000"/>
              </a:lnSpc>
            </a:pPr>
            <a:endParaRPr lang="en-US" b="0" i="0" u="none" strike="noStrike">
              <a:solidFill>
                <a:srgbClr val="000000"/>
              </a:solidFill>
              <a:effectLst/>
            </a:endParaRPr>
          </a:p>
          <a:p>
            <a:pPr algn="l">
              <a:lnSpc>
                <a:spcPct val="150000"/>
              </a:lnSpc>
              <a:buFont typeface="Arial" panose="020B0604020202020204" pitchFamily="34" charset="0"/>
              <a:buChar char="•"/>
            </a:pPr>
            <a:r>
              <a:rPr lang="en-US" b="0" i="0" u="none" strike="noStrike">
                <a:solidFill>
                  <a:srgbClr val="000000"/>
                </a:solidFill>
                <a:effectLst/>
              </a:rPr>
              <a:t>The World Bank. (2023). </a:t>
            </a:r>
            <a:r>
              <a:rPr lang="en-US" b="0" i="1" u="none" strike="noStrike">
                <a:solidFill>
                  <a:srgbClr val="000000"/>
                </a:solidFill>
                <a:effectLst/>
              </a:rPr>
              <a:t>World Development Indicators</a:t>
            </a:r>
            <a:r>
              <a:rPr lang="en-US" b="0" i="0" u="none" strike="noStrike">
                <a:solidFill>
                  <a:srgbClr val="000000"/>
                </a:solidFill>
                <a:effectLst/>
              </a:rPr>
              <a:t>. SE.XPD.TOTL.GD.ZS [data file]. Retrieved from </a:t>
            </a:r>
            <a:r>
              <a:rPr lang="en-US" b="0" i="0" u="none" strike="noStrike">
                <a:solidFill>
                  <a:srgbClr val="000000"/>
                </a:solidFill>
                <a:effectLst/>
                <a:hlinkClick r:id="rId3"/>
              </a:rPr>
              <a:t>https://data.worldbank.org/indicator/SE.XPD.TOTL.GD.ZS</a:t>
            </a:r>
            <a:endParaRPr lang="en-US" b="0" i="0" u="none" strike="noStrike">
              <a:solidFill>
                <a:srgbClr val="000000"/>
              </a:solidFill>
              <a:effectLst/>
            </a:endParaRPr>
          </a:p>
          <a:p>
            <a:pPr algn="l">
              <a:lnSpc>
                <a:spcPct val="150000"/>
              </a:lnSpc>
            </a:pPr>
            <a:endParaRPr lang="en-US" b="0" i="0" u="none" strike="noStrike">
              <a:solidFill>
                <a:srgbClr val="000000"/>
              </a:solidFill>
              <a:effectLst/>
            </a:endParaRPr>
          </a:p>
          <a:p>
            <a:pPr algn="l">
              <a:lnSpc>
                <a:spcPct val="150000"/>
              </a:lnSpc>
              <a:buFont typeface="Arial" panose="020B0604020202020204" pitchFamily="34" charset="0"/>
              <a:buChar char="•"/>
            </a:pPr>
            <a:r>
              <a:rPr lang="en-US" b="0" i="0" u="none" strike="noStrike">
                <a:solidFill>
                  <a:srgbClr val="000000"/>
                </a:solidFill>
                <a:effectLst/>
              </a:rPr>
              <a:t>The World Bank. (2023). </a:t>
            </a:r>
            <a:r>
              <a:rPr lang="en-US" b="0" i="1" u="none" strike="noStrike">
                <a:solidFill>
                  <a:srgbClr val="000000"/>
                </a:solidFill>
                <a:effectLst/>
              </a:rPr>
              <a:t>World Development Indicators</a:t>
            </a:r>
            <a:r>
              <a:rPr lang="en-US" b="0" i="0" u="none" strike="noStrike">
                <a:solidFill>
                  <a:srgbClr val="000000"/>
                </a:solidFill>
                <a:effectLst/>
              </a:rPr>
              <a:t>. NY.GDP.PCAP.CD [data file]. Retrieved from </a:t>
            </a:r>
            <a:r>
              <a:rPr lang="en-US" b="0" i="0" u="none" strike="noStrike">
                <a:solidFill>
                  <a:srgbClr val="000000"/>
                </a:solidFill>
                <a:effectLst/>
                <a:hlinkClick r:id="rId4"/>
              </a:rPr>
              <a:t>https://data.worldbank.org/indicator/NY.GDP.PCAP.CD</a:t>
            </a:r>
            <a:endParaRPr lang="en-US" b="0" i="0" u="none" strike="noStrike">
              <a:solidFill>
                <a:srgbClr val="000000"/>
              </a:solidFill>
              <a:effectLst/>
            </a:endParaRPr>
          </a:p>
          <a:p>
            <a:pPr algn="l">
              <a:lnSpc>
                <a:spcPct val="150000"/>
              </a:lnSpc>
            </a:pPr>
            <a:endParaRPr lang="en-US" b="0" i="0" u="none" strike="noStrike">
              <a:solidFill>
                <a:srgbClr val="000000"/>
              </a:solidFill>
              <a:effectLst/>
            </a:endParaRPr>
          </a:p>
          <a:p>
            <a:pPr algn="l">
              <a:lnSpc>
                <a:spcPct val="150000"/>
              </a:lnSpc>
              <a:buFont typeface="Arial" panose="020B0604020202020204" pitchFamily="34" charset="0"/>
              <a:buChar char="•"/>
            </a:pPr>
            <a:r>
              <a:rPr lang="en-US" b="0" i="0" u="none" strike="noStrike" err="1">
                <a:solidFill>
                  <a:srgbClr val="000000"/>
                </a:solidFill>
                <a:effectLst/>
                <a:latin typeface="-webkit-standard"/>
              </a:rPr>
              <a:t>Bundervoet</a:t>
            </a:r>
            <a:r>
              <a:rPr lang="en-US" b="0" i="0" u="none" strike="noStrike">
                <a:solidFill>
                  <a:srgbClr val="000000"/>
                </a:solidFill>
                <a:effectLst/>
                <a:latin typeface="-webkit-standard"/>
              </a:rPr>
              <a:t>, T., Dávalos, M. E., &amp; Garcia, N. (2022). The short-term impacts of COVID-19 on households in developing countries: An overview based on a harmonized dataset of high-frequency surveys. </a:t>
            </a:r>
            <a:r>
              <a:rPr lang="en-US" b="0" i="1" u="none" strike="noStrike">
                <a:solidFill>
                  <a:srgbClr val="000000"/>
                </a:solidFill>
                <a:effectLst/>
              </a:rPr>
              <a:t>World Development, 153</a:t>
            </a:r>
            <a:r>
              <a:rPr lang="en-US" b="0" i="0" u="none" strike="noStrike">
                <a:solidFill>
                  <a:srgbClr val="000000"/>
                </a:solidFill>
                <a:effectLst/>
                <a:latin typeface="-webkit-standard"/>
              </a:rPr>
              <a:t>, 105844. </a:t>
            </a:r>
            <a:r>
              <a:rPr lang="en-US" b="0" i="0">
                <a:effectLst/>
                <a:hlinkClick r:id="rId5"/>
              </a:rPr>
              <a:t>https://doi.org/10.1016/j.worlddev.2022.105844</a:t>
            </a:r>
            <a:endParaRPr lang="en-US" b="0" i="0" u="none" strike="noStrike">
              <a:solidFill>
                <a:srgbClr val="000000"/>
              </a:solidFill>
              <a:effectLst/>
            </a:endParaRPr>
          </a:p>
        </p:txBody>
      </p:sp>
      <p:sp>
        <p:nvSpPr>
          <p:cNvPr id="15" name="Text Placeholder 14">
            <a:extLst>
              <a:ext uri="{FF2B5EF4-FFF2-40B4-BE49-F238E27FC236}">
                <a16:creationId xmlns:a16="http://schemas.microsoft.com/office/drawing/2014/main" id="{BE3FCAC8-426E-90F7-16F7-79A91ADD33AB}"/>
              </a:ext>
            </a:extLst>
          </p:cNvPr>
          <p:cNvSpPr>
            <a:spLocks noGrp="1"/>
          </p:cNvSpPr>
          <p:nvPr>
            <p:ph type="body" sz="quarter" idx="96"/>
          </p:nvPr>
        </p:nvSpPr>
        <p:spPr>
          <a:xfrm>
            <a:off x="527049" y="14951552"/>
            <a:ext cx="10201275" cy="14542420"/>
          </a:xfrm>
        </p:spPr>
        <p:txBody>
          <a:bodyPr/>
          <a:lstStyle/>
          <a:p>
            <a:pPr algn="ctr">
              <a:lnSpc>
                <a:spcPct val="150000"/>
              </a:lnSpc>
            </a:pPr>
            <a:r>
              <a:rPr lang="en-US">
                <a:latin typeface="Times New Roman"/>
                <a:cs typeface="Times New Roman"/>
              </a:rPr>
              <a:t>Based on the article </a:t>
            </a:r>
            <a:r>
              <a:rPr lang="en-US" i="1">
                <a:latin typeface="Times New Roman"/>
                <a:cs typeface="Times New Roman"/>
              </a:rPr>
              <a:t>"The Short-term Impacts of COVID-19 on Households in Developing Countries" - 2022</a:t>
            </a:r>
          </a:p>
          <a:p>
            <a:pPr algn="ctr">
              <a:lnSpc>
                <a:spcPct val="150000"/>
              </a:lnSpc>
            </a:pPr>
            <a:r>
              <a:rPr lang="en-US" i="1">
                <a:latin typeface="Times New Roman"/>
                <a:cs typeface="Times New Roman"/>
              </a:rPr>
              <a:t>By: </a:t>
            </a:r>
            <a:r>
              <a:rPr lang="en-US">
                <a:latin typeface="Times New Roman"/>
                <a:cs typeface="Times New Roman"/>
              </a:rPr>
              <a:t>Tom Bundervoet , Maria E. Dávalos, Natalia Garcia</a:t>
            </a:r>
          </a:p>
          <a:p>
            <a:pPr marL="285750" indent="-285750">
              <a:lnSpc>
                <a:spcPct val="150000"/>
              </a:lnSpc>
              <a:buFont typeface="Arial"/>
              <a:buChar char="•"/>
            </a:pPr>
            <a:r>
              <a:rPr lang="en-US">
                <a:latin typeface="Times New Roman"/>
                <a:cs typeface="Times New Roman"/>
              </a:rPr>
              <a:t>School closures during COVID-19 severely disrupted primary education in developing countries.</a:t>
            </a:r>
          </a:p>
          <a:p>
            <a:pPr marL="285750" indent="-285750">
              <a:lnSpc>
                <a:spcPct val="150000"/>
              </a:lnSpc>
              <a:buFont typeface="Arial"/>
              <a:buChar char="•"/>
            </a:pPr>
            <a:r>
              <a:rPr lang="en-US">
                <a:latin typeface="Times New Roman"/>
                <a:cs typeface="Times New Roman"/>
              </a:rPr>
              <a:t>Approximately 30% of children were unable to continue learning during school closures.</a:t>
            </a:r>
          </a:p>
          <a:p>
            <a:pPr marL="285750" indent="-285750">
              <a:lnSpc>
                <a:spcPct val="150000"/>
              </a:lnSpc>
              <a:buFont typeface="Arial"/>
              <a:buChar char="•"/>
            </a:pPr>
            <a:r>
              <a:rPr lang="en-US">
                <a:latin typeface="Times New Roman"/>
                <a:cs typeface="Times New Roman"/>
              </a:rPr>
              <a:t>Low-income countries were hit hardest, with only 43% of school-aged children engaging in any learning activities, compared to over 90% in upper-middle-income countries.</a:t>
            </a:r>
          </a:p>
          <a:p>
            <a:pPr marL="285750" indent="-285750">
              <a:lnSpc>
                <a:spcPct val="150000"/>
              </a:lnSpc>
              <a:buFont typeface="Arial"/>
              <a:buChar char="•"/>
            </a:pPr>
            <a:r>
              <a:rPr lang="en-US">
                <a:latin typeface="Times New Roman"/>
                <a:cs typeface="Times New Roman"/>
              </a:rPr>
              <a:t>Children in rural areas, from poorer households, and with less-educated parents were significantly less likely to continue learning.</a:t>
            </a:r>
          </a:p>
          <a:p>
            <a:pPr marL="285750" indent="-285750">
              <a:lnSpc>
                <a:spcPct val="150000"/>
              </a:lnSpc>
              <a:buFont typeface="Arial"/>
              <a:buChar char="•"/>
            </a:pPr>
            <a:r>
              <a:rPr lang="en-US">
                <a:latin typeface="Times New Roman"/>
                <a:cs typeface="Times New Roman"/>
              </a:rPr>
              <a:t>Lack of access to digital tools (internet, TV, radio) widened the education gap, particularly among marginalized communities.</a:t>
            </a:r>
          </a:p>
          <a:p>
            <a:pPr marL="285750" indent="-285750">
              <a:lnSpc>
                <a:spcPct val="150000"/>
              </a:lnSpc>
              <a:buFont typeface="Arial"/>
              <a:buChar char="•"/>
            </a:pPr>
            <a:r>
              <a:rPr lang="en-US">
                <a:latin typeface="Times New Roman"/>
                <a:cs typeface="Times New Roman"/>
              </a:rPr>
              <a:t>The disruption threatens to cause long-term consequences, including:</a:t>
            </a:r>
          </a:p>
          <a:p>
            <a:pPr marL="1771015" lvl="1" indent="-285750">
              <a:lnSpc>
                <a:spcPct val="150000"/>
              </a:lnSpc>
              <a:buFont typeface="Courier New"/>
              <a:buChar char="o"/>
            </a:pPr>
            <a:r>
              <a:rPr lang="en-US">
                <a:solidFill>
                  <a:srgbClr val="303030"/>
                </a:solidFill>
                <a:latin typeface="Times New Roman"/>
                <a:cs typeface="Times New Roman"/>
              </a:rPr>
              <a:t>Reduced human capital development</a:t>
            </a:r>
          </a:p>
          <a:p>
            <a:pPr marL="1771015" lvl="1" indent="-285750">
              <a:lnSpc>
                <a:spcPct val="150000"/>
              </a:lnSpc>
              <a:buFont typeface="Courier New"/>
              <a:buChar char="o"/>
            </a:pPr>
            <a:r>
              <a:rPr lang="en-US">
                <a:solidFill>
                  <a:srgbClr val="303030"/>
                </a:solidFill>
                <a:latin typeface="Times New Roman"/>
                <a:cs typeface="Times New Roman"/>
              </a:rPr>
              <a:t>Lower future earnings potential</a:t>
            </a:r>
          </a:p>
          <a:p>
            <a:pPr marL="1771015" lvl="1" indent="-285750">
              <a:lnSpc>
                <a:spcPct val="150000"/>
              </a:lnSpc>
              <a:buFont typeface="Courier New"/>
              <a:buChar char="o"/>
            </a:pPr>
            <a:r>
              <a:rPr lang="en-US">
                <a:latin typeface="Times New Roman"/>
                <a:cs typeface="Times New Roman"/>
              </a:rPr>
              <a:t>Weakened social mobility</a:t>
            </a:r>
          </a:p>
          <a:p>
            <a:pPr marL="1771015" lvl="1" indent="-285750">
              <a:lnSpc>
                <a:spcPct val="150000"/>
              </a:lnSpc>
              <a:buFont typeface="Courier New"/>
              <a:buChar char="o"/>
            </a:pPr>
            <a:r>
              <a:rPr lang="en-US">
                <a:solidFill>
                  <a:srgbClr val="303030"/>
                </a:solidFill>
                <a:latin typeface="Times New Roman"/>
                <a:cs typeface="Times New Roman"/>
              </a:rPr>
              <a:t>Learning losses risk becoming permanent without targeted interventions.</a:t>
            </a:r>
          </a:p>
          <a:p>
            <a:pPr marL="1771015" lvl="1" indent="-285750">
              <a:lnSpc>
                <a:spcPct val="150000"/>
              </a:lnSpc>
              <a:buFont typeface="Courier New"/>
              <a:buChar char="o"/>
            </a:pPr>
            <a:r>
              <a:rPr lang="en-US">
                <a:solidFill>
                  <a:srgbClr val="303030"/>
                </a:solidFill>
                <a:latin typeface="Times New Roman"/>
                <a:cs typeface="Times New Roman"/>
              </a:rPr>
              <a:t>The pandemic could undo decades of progress in promoting educational equity in primary education.</a:t>
            </a:r>
          </a:p>
          <a:p>
            <a:endParaRPr lang="en-US" i="1"/>
          </a:p>
        </p:txBody>
      </p:sp>
      <p:sp>
        <p:nvSpPr>
          <p:cNvPr id="16" name="Text Placeholder 15">
            <a:extLst>
              <a:ext uri="{FF2B5EF4-FFF2-40B4-BE49-F238E27FC236}">
                <a16:creationId xmlns:a16="http://schemas.microsoft.com/office/drawing/2014/main" id="{9A530FFB-A017-D829-2295-C0E94A29268B}"/>
              </a:ext>
            </a:extLst>
          </p:cNvPr>
          <p:cNvSpPr>
            <a:spLocks noGrp="1"/>
          </p:cNvSpPr>
          <p:nvPr>
            <p:ph type="body" sz="quarter" idx="150"/>
          </p:nvPr>
        </p:nvSpPr>
        <p:spPr>
          <a:xfrm>
            <a:off x="11224245" y="2243997"/>
            <a:ext cx="21421724" cy="923330"/>
          </a:xfrm>
        </p:spPr>
        <p:txBody>
          <a:bodyPr/>
          <a:lstStyle/>
          <a:p>
            <a:r>
              <a:rPr lang="en-US" sz="5400"/>
              <a:t>Jalen Broxie &amp; Carson </a:t>
            </a:r>
            <a:r>
              <a:rPr lang="en-US" sz="5400" err="1"/>
              <a:t>Laconi</a:t>
            </a:r>
            <a:endParaRPr lang="en-US" sz="5400"/>
          </a:p>
        </p:txBody>
      </p:sp>
      <p:sp>
        <p:nvSpPr>
          <p:cNvPr id="17" name="Text Placeholder 16">
            <a:extLst>
              <a:ext uri="{FF2B5EF4-FFF2-40B4-BE49-F238E27FC236}">
                <a16:creationId xmlns:a16="http://schemas.microsoft.com/office/drawing/2014/main" id="{DB002B17-3082-350F-2445-74EDCA0230AF}"/>
              </a:ext>
            </a:extLst>
          </p:cNvPr>
          <p:cNvSpPr>
            <a:spLocks noGrp="1"/>
          </p:cNvSpPr>
          <p:nvPr>
            <p:ph type="body" sz="quarter" idx="184"/>
          </p:nvPr>
        </p:nvSpPr>
        <p:spPr/>
        <p:txBody>
          <a:bodyPr/>
          <a:lstStyle/>
          <a:p>
            <a:r>
              <a:rPr lang="en-US"/>
              <a:t>ECN 325 – Economic Development</a:t>
            </a:r>
          </a:p>
        </p:txBody>
      </p:sp>
      <p:sp>
        <p:nvSpPr>
          <p:cNvPr id="18" name="Text Placeholder 17">
            <a:extLst>
              <a:ext uri="{FF2B5EF4-FFF2-40B4-BE49-F238E27FC236}">
                <a16:creationId xmlns:a16="http://schemas.microsoft.com/office/drawing/2014/main" id="{70748C69-CAF5-E8D9-31C5-06DE9AD259E8}"/>
              </a:ext>
            </a:extLst>
          </p:cNvPr>
          <p:cNvSpPr>
            <a:spLocks noGrp="1"/>
          </p:cNvSpPr>
          <p:nvPr>
            <p:ph type="body" sz="quarter" idx="185"/>
          </p:nvPr>
        </p:nvSpPr>
        <p:spPr>
          <a:xfrm>
            <a:off x="11224245" y="417443"/>
            <a:ext cx="21421724" cy="1938992"/>
          </a:xfrm>
        </p:spPr>
        <p:txBody>
          <a:bodyPr/>
          <a:lstStyle/>
          <a:p>
            <a:r>
              <a:rPr lang="en-US" sz="6000"/>
              <a:t>Primary School Enrollment Trends in Lower- and Middle-Income Countries Before and After COVID</a:t>
            </a:r>
          </a:p>
        </p:txBody>
      </p:sp>
      <p:sp>
        <p:nvSpPr>
          <p:cNvPr id="26" name="TextBox 25">
            <a:extLst>
              <a:ext uri="{FF2B5EF4-FFF2-40B4-BE49-F238E27FC236}">
                <a16:creationId xmlns:a16="http://schemas.microsoft.com/office/drawing/2014/main" id="{4F96BE93-F1F7-FA02-CDDD-B16746B7DED1}"/>
              </a:ext>
            </a:extLst>
          </p:cNvPr>
          <p:cNvSpPr txBox="1"/>
          <p:nvPr/>
        </p:nvSpPr>
        <p:spPr>
          <a:xfrm>
            <a:off x="38033954" y="1594628"/>
            <a:ext cx="4688619" cy="1092607"/>
          </a:xfrm>
          <a:prstGeom prst="rect">
            <a:avLst/>
          </a:prstGeom>
          <a:noFill/>
        </p:spPr>
        <p:txBody>
          <a:bodyPr wrap="square" rtlCol="0" anchor="ctr" anchorCtr="0">
            <a:spAutoFit/>
          </a:bodyPr>
          <a:lstStyle/>
          <a:p>
            <a:r>
              <a:rPr lang="en-US" sz="6500">
                <a:solidFill>
                  <a:srgbClr val="A01233"/>
                </a:solidFill>
                <a:latin typeface="Interstate" panose="02000503080000020004" pitchFamily="2" charset="0"/>
              </a:rPr>
              <a:t>Economics</a:t>
            </a:r>
          </a:p>
        </p:txBody>
      </p:sp>
      <p:pic>
        <p:nvPicPr>
          <p:cNvPr id="29" name="Picture 28" descr="A close up of red text&#10;&#10;Description automatically generated">
            <a:extLst>
              <a:ext uri="{FF2B5EF4-FFF2-40B4-BE49-F238E27FC236}">
                <a16:creationId xmlns:a16="http://schemas.microsoft.com/office/drawing/2014/main" id="{12B4F0F0-2741-D337-40EF-54D1D6D81005}"/>
              </a:ext>
            </a:extLst>
          </p:cNvPr>
          <p:cNvPicPr>
            <a:picLocks noChangeAspect="1"/>
          </p:cNvPicPr>
          <p:nvPr/>
        </p:nvPicPr>
        <p:blipFill rotWithShape="1">
          <a:blip r:embed="rId6">
            <a:extLst>
              <a:ext uri="{28A0092B-C50C-407E-A947-70E740481C1C}">
                <a14:useLocalDpi xmlns:a14="http://schemas.microsoft.com/office/drawing/2010/main" val="0"/>
              </a:ext>
            </a:extLst>
          </a:blip>
          <a:srcRect r="56926"/>
          <a:stretch/>
        </p:blipFill>
        <p:spPr>
          <a:xfrm>
            <a:off x="34523322" y="1285447"/>
            <a:ext cx="3513068" cy="1800668"/>
          </a:xfrm>
          <a:prstGeom prst="rect">
            <a:avLst/>
          </a:prstGeom>
        </p:spPr>
      </p:pic>
      <p:pic>
        <p:nvPicPr>
          <p:cNvPr id="31" name="Picture 30" descr="A logo of a building&#10;&#10;Description automatically generated">
            <a:extLst>
              <a:ext uri="{FF2B5EF4-FFF2-40B4-BE49-F238E27FC236}">
                <a16:creationId xmlns:a16="http://schemas.microsoft.com/office/drawing/2014/main" id="{A0D8DB95-3554-5817-EDED-54DCD56F129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68627" y="348500"/>
            <a:ext cx="3614685" cy="3982458"/>
          </a:xfrm>
          <a:prstGeom prst="rect">
            <a:avLst/>
          </a:prstGeom>
        </p:spPr>
      </p:pic>
      <p:sp>
        <p:nvSpPr>
          <p:cNvPr id="13" name="TextBox 12">
            <a:extLst>
              <a:ext uri="{FF2B5EF4-FFF2-40B4-BE49-F238E27FC236}">
                <a16:creationId xmlns:a16="http://schemas.microsoft.com/office/drawing/2014/main" id="{49AA5A3F-2517-AAAC-EE6B-62D70D71F4AD}"/>
              </a:ext>
            </a:extLst>
          </p:cNvPr>
          <p:cNvSpPr txBox="1"/>
          <p:nvPr/>
        </p:nvSpPr>
        <p:spPr>
          <a:xfrm>
            <a:off x="12496800" y="8900160"/>
            <a:ext cx="184731" cy="477054"/>
          </a:xfrm>
          <a:prstGeom prst="rect">
            <a:avLst/>
          </a:prstGeom>
          <a:noFill/>
        </p:spPr>
        <p:txBody>
          <a:bodyPr wrap="none" rtlCol="0">
            <a:spAutoFit/>
          </a:bodyPr>
          <a:lstStyle/>
          <a:p>
            <a:endParaRPr lang="en-US" sz="2500">
              <a:latin typeface="Times New Roman" panose="02020603050405020304" pitchFamily="18" charset="0"/>
              <a:cs typeface="Times New Roman" panose="02020603050405020304" pitchFamily="18" charset="0"/>
            </a:endParaRPr>
          </a:p>
        </p:txBody>
      </p:sp>
      <p:graphicFrame>
        <p:nvGraphicFramePr>
          <p:cNvPr id="19" name="Table 18">
            <a:extLst>
              <a:ext uri="{FF2B5EF4-FFF2-40B4-BE49-F238E27FC236}">
                <a16:creationId xmlns:a16="http://schemas.microsoft.com/office/drawing/2014/main" id="{0F8D2BBF-9063-58F3-EF8D-4590A29EDB7D}"/>
              </a:ext>
            </a:extLst>
          </p:cNvPr>
          <p:cNvGraphicFramePr>
            <a:graphicFrameLocks noGrp="1"/>
          </p:cNvGraphicFramePr>
          <p:nvPr>
            <p:extLst>
              <p:ext uri="{D42A27DB-BD31-4B8C-83A1-F6EECF244321}">
                <p14:modId xmlns:p14="http://schemas.microsoft.com/office/powerpoint/2010/main" val="1295017537"/>
              </p:ext>
            </p:extLst>
          </p:nvPr>
        </p:nvGraphicFramePr>
        <p:xfrm>
          <a:off x="23665153" y="20934531"/>
          <a:ext cx="7713064" cy="7904678"/>
        </p:xfrm>
        <a:graphic>
          <a:graphicData uri="http://schemas.openxmlformats.org/drawingml/2006/table">
            <a:tbl>
              <a:tblPr bandRow="1">
                <a:tableStyleId>{5C22544A-7EE6-4342-B048-85BDC9FD1C3A}</a:tableStyleId>
              </a:tblPr>
              <a:tblGrid>
                <a:gridCol w="4087681">
                  <a:extLst>
                    <a:ext uri="{9D8B030D-6E8A-4147-A177-3AD203B41FA5}">
                      <a16:colId xmlns:a16="http://schemas.microsoft.com/office/drawing/2014/main" val="3428433868"/>
                    </a:ext>
                  </a:extLst>
                </a:gridCol>
                <a:gridCol w="3625383">
                  <a:extLst>
                    <a:ext uri="{9D8B030D-6E8A-4147-A177-3AD203B41FA5}">
                      <a16:colId xmlns:a16="http://schemas.microsoft.com/office/drawing/2014/main" val="1245748906"/>
                    </a:ext>
                  </a:extLst>
                </a:gridCol>
              </a:tblGrid>
              <a:tr h="428568">
                <a:tc>
                  <a:txBody>
                    <a:bodyPr/>
                    <a:lstStyle/>
                    <a:p>
                      <a:pPr algn="l" rtl="0" fontAlgn="base">
                        <a:lnSpc>
                          <a:spcPts val="1538"/>
                        </a:lnSpc>
                        <a:buNone/>
                      </a:pPr>
                      <a:r>
                        <a:rPr lang="en-US" sz="2000" b="0" i="0">
                          <a:effectLst/>
                          <a:latin typeface="Times New Roman" panose="02020603050405020304" pitchFamily="18" charset="0"/>
                        </a:rPr>
                        <a:t> </a:t>
                      </a:r>
                    </a:p>
                  </a:txBody>
                  <a:tcPr marL="57150" marR="57150"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Primary Enrollment (% Gross)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05292791"/>
                  </a:ext>
                </a:extLst>
              </a:tr>
              <a:tr h="190500">
                <a:tc rowSpan="2">
                  <a:txBody>
                    <a:bodyPr/>
                    <a:lstStyle/>
                    <a:p>
                      <a:pPr algn="l" rtl="0" fontAlgn="base">
                        <a:lnSpc>
                          <a:spcPts val="1538"/>
                        </a:lnSpc>
                        <a:buNone/>
                      </a:pPr>
                      <a:r>
                        <a:rPr lang="en-US" sz="2000" b="0" i="0">
                          <a:effectLst/>
                          <a:latin typeface="Times New Roman" panose="02020603050405020304" pitchFamily="18" charset="0"/>
                        </a:rPr>
                        <a:t>Constant </a:t>
                      </a:r>
                      <a:endParaRPr lang="en-US" sz="2000" b="0" i="0">
                        <a:effectLst/>
                      </a:endParaRPr>
                    </a:p>
                  </a:txBody>
                  <a:tcPr marL="57150" marR="571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87.71***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480696656"/>
                  </a:ext>
                </a:extLst>
              </a:tr>
              <a:tr h="0">
                <a:tc vMerge="1">
                  <a:txBody>
                    <a:bodyPr/>
                    <a:lstStyle/>
                    <a:p>
                      <a:endParaRPr lang="en-US"/>
                    </a:p>
                  </a:txBody>
                  <a:tcPr/>
                </a:tc>
                <a:tc>
                  <a:txBody>
                    <a:bodyPr/>
                    <a:lstStyle/>
                    <a:p>
                      <a:pPr algn="l" rtl="0" fontAlgn="base">
                        <a:lnSpc>
                          <a:spcPts val="1538"/>
                        </a:lnSpc>
                        <a:buNone/>
                      </a:pPr>
                      <a:r>
                        <a:rPr lang="en-US" sz="2000" b="0" i="0">
                          <a:effectLst/>
                          <a:latin typeface="Times New Roman" panose="02020603050405020304" pitchFamily="18" charset="0"/>
                        </a:rPr>
                        <a:t>(6.36)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92032852"/>
                  </a:ext>
                </a:extLst>
              </a:tr>
              <a:tr h="190500">
                <a:tc rowSpan="2">
                  <a:txBody>
                    <a:bodyPr/>
                    <a:lstStyle/>
                    <a:p>
                      <a:pPr algn="l" rtl="0" fontAlgn="base">
                        <a:lnSpc>
                          <a:spcPts val="1538"/>
                        </a:lnSpc>
                        <a:buNone/>
                      </a:pPr>
                      <a:r>
                        <a:rPr lang="en-US" sz="2000" b="0" i="0">
                          <a:effectLst/>
                          <a:latin typeface="Times New Roman" panose="02020603050405020304" pitchFamily="18" charset="0"/>
                        </a:rPr>
                        <a:t>ln(GDP Per Capita) </a:t>
                      </a:r>
                      <a:endParaRPr lang="en-US" sz="2000" b="0" i="0">
                        <a:effectLst/>
                      </a:endParaRPr>
                    </a:p>
                  </a:txBody>
                  <a:tcPr marL="57150" marR="571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0.53 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137396128"/>
                  </a:ext>
                </a:extLst>
              </a:tr>
              <a:tr h="190500">
                <a:tc vMerge="1">
                  <a:txBody>
                    <a:bodyPr/>
                    <a:lstStyle/>
                    <a:p>
                      <a:endParaRPr lang="en-US"/>
                    </a:p>
                  </a:txBody>
                  <a:tcPr/>
                </a:tc>
                <a:tc>
                  <a:txBody>
                    <a:bodyPr/>
                    <a:lstStyle/>
                    <a:p>
                      <a:pPr algn="l" rtl="0" fontAlgn="base">
                        <a:lnSpc>
                          <a:spcPts val="1538"/>
                        </a:lnSpc>
                        <a:buNone/>
                      </a:pPr>
                      <a:r>
                        <a:rPr lang="en-US" sz="2000" b="0" i="0">
                          <a:effectLst/>
                          <a:latin typeface="Times New Roman" panose="02020603050405020304" pitchFamily="18" charset="0"/>
                        </a:rPr>
                        <a:t>(0.71)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494292510"/>
                  </a:ext>
                </a:extLst>
              </a:tr>
              <a:tr h="190500">
                <a:tc rowSpan="2">
                  <a:txBody>
                    <a:bodyPr/>
                    <a:lstStyle/>
                    <a:p>
                      <a:pPr algn="l" rtl="0" fontAlgn="base">
                        <a:lnSpc>
                          <a:spcPts val="1538"/>
                        </a:lnSpc>
                        <a:buNone/>
                      </a:pPr>
                      <a:r>
                        <a:rPr lang="en-US" sz="2000" b="0" i="0">
                          <a:effectLst/>
                          <a:latin typeface="Times New Roman" panose="02020603050405020304" pitchFamily="18" charset="0"/>
                        </a:rPr>
                        <a:t>Education Expenditure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Y2 (2019)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Y3 (2020)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Y4 (2021)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Y5 (2022) </a:t>
                      </a:r>
                      <a:endParaRPr lang="en-US" sz="2000" b="0" i="0">
                        <a:effectLst/>
                      </a:endParaRPr>
                    </a:p>
                  </a:txBody>
                  <a:tcPr marL="57150" marR="571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0.68***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3178228"/>
                  </a:ext>
                </a:extLst>
              </a:tr>
              <a:tr h="0">
                <a:tc vMerge="1">
                  <a:txBody>
                    <a:bodyPr/>
                    <a:lstStyle/>
                    <a:p>
                      <a:endParaRPr lang="en-US"/>
                    </a:p>
                  </a:txBody>
                  <a:tcPr/>
                </a:tc>
                <a:tc>
                  <a:txBody>
                    <a:bodyPr/>
                    <a:lstStyle/>
                    <a:p>
                      <a:pPr algn="l" rtl="0" fontAlgn="base">
                        <a:lnSpc>
                          <a:spcPts val="1538"/>
                        </a:lnSpc>
                        <a:buNone/>
                      </a:pPr>
                      <a:r>
                        <a:rPr lang="en-US" sz="2000" b="0" i="0">
                          <a:effectLst/>
                          <a:latin typeface="Times New Roman" panose="02020603050405020304" pitchFamily="18" charset="0"/>
                        </a:rPr>
                        <a:t>(0.12) </a:t>
                      </a:r>
                    </a:p>
                    <a:p>
                      <a:pPr algn="l" rtl="0" fontAlgn="base">
                        <a:lnSpc>
                          <a:spcPts val="1538"/>
                        </a:lnSpc>
                        <a:buNone/>
                      </a:pP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-.0188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marL="0" marR="0" lvl="0" indent="0" algn="l" defTabSz="4388900" rtl="0" eaLnBrk="1" fontAlgn="base" latinLnBrk="0" hangingPunct="1">
                        <a:lnSpc>
                          <a:spcPts val="1538"/>
                        </a:lnSpc>
                        <a:spcBef>
                          <a:spcPts val="0"/>
                        </a:spcBef>
                        <a:spcAft>
                          <a:spcPts val="0"/>
                        </a:spcAft>
                        <a:buClrTx/>
                        <a:buSzTx/>
                        <a:buFontTx/>
                        <a:buNone/>
                        <a:tabLst/>
                        <a:defRPr/>
                      </a:pPr>
                      <a:r>
                        <a:rPr lang="en-US" sz="2000" b="0" i="0">
                          <a:effectLst/>
                          <a:latin typeface="Times New Roman" panose="02020603050405020304" pitchFamily="18" charset="0"/>
                        </a:rPr>
                        <a:t>(1.9)</a:t>
                      </a:r>
                    </a:p>
                    <a:p>
                      <a:pPr marL="0" marR="0" lvl="0" indent="0" algn="l" defTabSz="4388900" rtl="0" eaLnBrk="1" fontAlgn="base" latinLnBrk="0" hangingPunct="1">
                        <a:lnSpc>
                          <a:spcPts val="1538"/>
                        </a:lnSpc>
                        <a:spcBef>
                          <a:spcPts val="0"/>
                        </a:spcBef>
                        <a:spcAft>
                          <a:spcPts val="0"/>
                        </a:spcAft>
                        <a:buClrTx/>
                        <a:buSzTx/>
                        <a:buFontTx/>
                        <a:buNone/>
                        <a:tabLst/>
                        <a:defRPr/>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 </a:t>
                      </a:r>
                    </a:p>
                    <a:p>
                      <a:pPr marL="0" marR="0" lvl="0" indent="0" algn="l" defTabSz="4388900" rtl="0" eaLnBrk="1" fontAlgn="base" latinLnBrk="0" hangingPunct="1">
                        <a:lnSpc>
                          <a:spcPts val="1538"/>
                        </a:lnSpc>
                        <a:spcBef>
                          <a:spcPts val="0"/>
                        </a:spcBef>
                        <a:spcAft>
                          <a:spcPts val="0"/>
                        </a:spcAft>
                        <a:buClrTx/>
                        <a:buSzTx/>
                        <a:buFontTx/>
                        <a:buNone/>
                        <a:tabLst/>
                        <a:defRPr/>
                      </a:pPr>
                      <a:r>
                        <a:rPr lang="en-US" sz="2000" b="0" i="0">
                          <a:effectLst/>
                          <a:latin typeface="Times New Roman" panose="02020603050405020304" pitchFamily="18" charset="0"/>
                        </a:rPr>
                        <a:t>-0.533 </a:t>
                      </a:r>
                      <a:endParaRPr lang="en-US" sz="2000" b="0" i="0">
                        <a:effectLst/>
                      </a:endParaRPr>
                    </a:p>
                    <a:p>
                      <a:pPr algn="l" rtl="0" fontAlgn="base">
                        <a:lnSpc>
                          <a:spcPts val="1538"/>
                        </a:lnSpc>
                        <a:buNone/>
                      </a:pPr>
                      <a:endParaRPr lang="en-US" sz="2000" b="0" i="0">
                        <a:effectLst/>
                      </a:endParaRPr>
                    </a:p>
                    <a:p>
                      <a:pPr algn="l" rtl="0" fontAlgn="base">
                        <a:lnSpc>
                          <a:spcPts val="1538"/>
                        </a:lnSpc>
                        <a:buNone/>
                      </a:pPr>
                      <a:r>
                        <a:rPr lang="en-US" sz="2000" b="0" i="0">
                          <a:effectLst/>
                          <a:latin typeface="Times New Roman" panose="02020603050405020304" pitchFamily="18" charset="0"/>
                        </a:rPr>
                        <a:t>(1.9)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-1.27</a:t>
                      </a: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(1.89) </a:t>
                      </a:r>
                      <a:endParaRPr lang="en-US" sz="2000" b="0" i="0">
                        <a:effectLst/>
                      </a:endParaRP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endParaRPr lang="en-US" sz="2000" b="0" i="0">
                        <a:effectLst/>
                        <a:latin typeface="Times New Roman" panose="02020603050405020304" pitchFamily="18" charset="0"/>
                      </a:endParaRPr>
                    </a:p>
                    <a:p>
                      <a:pPr algn="l" rtl="0" fontAlgn="base">
                        <a:lnSpc>
                          <a:spcPts val="1538"/>
                        </a:lnSpc>
                        <a:buNone/>
                      </a:pPr>
                      <a:r>
                        <a:rPr lang="en-US" sz="2000" b="0" i="0">
                          <a:effectLst/>
                          <a:latin typeface="Times New Roman" panose="02020603050405020304" pitchFamily="18" charset="0"/>
                        </a:rPr>
                        <a:t>-.022</a:t>
                      </a:r>
                    </a:p>
                    <a:p>
                      <a:pPr algn="l" rtl="0" fontAlgn="base">
                        <a:lnSpc>
                          <a:spcPts val="1538"/>
                        </a:lnSpc>
                        <a:buNone/>
                      </a:pPr>
                      <a:r>
                        <a:rPr lang="en-US" sz="2000" b="0" i="0">
                          <a:effectLst/>
                          <a:latin typeface="Times New Roman" panose="02020603050405020304" pitchFamily="18" charset="0"/>
                        </a:rPr>
                        <a:t> </a:t>
                      </a:r>
                      <a:endParaRPr lang="en-US" sz="2000" b="0" i="0">
                        <a:effectLst/>
                      </a:endParaRPr>
                    </a:p>
                    <a:p>
                      <a:pPr algn="l" rtl="0" fontAlgn="base">
                        <a:lnSpc>
                          <a:spcPts val="1538"/>
                        </a:lnSpc>
                        <a:buNone/>
                      </a:pPr>
                      <a:r>
                        <a:rPr lang="en-US" sz="2000" b="0" i="0">
                          <a:effectLst/>
                          <a:latin typeface="Times New Roman" panose="02020603050405020304" pitchFamily="18" charset="0"/>
                        </a:rPr>
                        <a:t>(2.08)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529599753"/>
                  </a:ext>
                </a:extLst>
              </a:tr>
              <a:tr h="0">
                <a:tc>
                  <a:txBody>
                    <a:bodyPr/>
                    <a:lstStyle/>
                    <a:p>
                      <a:pPr algn="l" rtl="0" fontAlgn="base">
                        <a:lnSpc>
                          <a:spcPts val="1538"/>
                        </a:lnSpc>
                        <a:buNone/>
                      </a:pPr>
                      <a:r>
                        <a:rPr lang="en-US" sz="2000" b="0" i="0">
                          <a:effectLst/>
                          <a:latin typeface="Times New Roman" panose="02020603050405020304" pitchFamily="18" charset="0"/>
                        </a:rPr>
                        <a:t> </a:t>
                      </a:r>
                    </a:p>
                  </a:txBody>
                  <a:tcPr marL="57150" marR="571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 </a:t>
                      </a: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496364017"/>
                  </a:ext>
                </a:extLst>
              </a:tr>
              <a:tr h="190500">
                <a:tc>
                  <a:txBody>
                    <a:bodyPr/>
                    <a:lstStyle/>
                    <a:p>
                      <a:pPr algn="l" rtl="0" fontAlgn="base">
                        <a:lnSpc>
                          <a:spcPts val="1538"/>
                        </a:lnSpc>
                        <a:buNone/>
                      </a:pPr>
                      <a:r>
                        <a:rPr lang="en-US" sz="2000" b="0" i="0">
                          <a:effectLst/>
                          <a:latin typeface="Times New Roman" panose="02020603050405020304" pitchFamily="18" charset="0"/>
                        </a:rPr>
                        <a:t> </a:t>
                      </a:r>
                    </a:p>
                  </a:txBody>
                  <a:tcPr marL="57150" marR="5715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 </a:t>
                      </a: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17700450"/>
                  </a:ext>
                </a:extLst>
              </a:tr>
              <a:tr h="190500">
                <a:tc>
                  <a:txBody>
                    <a:bodyPr/>
                    <a:lstStyle/>
                    <a:p>
                      <a:pPr algn="l" rtl="0" fontAlgn="base">
                        <a:lnSpc>
                          <a:spcPts val="1538"/>
                        </a:lnSpc>
                        <a:buNone/>
                      </a:pPr>
                      <a:r>
                        <a:rPr lang="en-US" sz="2000" b="0" i="0">
                          <a:effectLst/>
                          <a:latin typeface="Times New Roman" panose="02020603050405020304" pitchFamily="18" charset="0"/>
                        </a:rPr>
                        <a:t>Observations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384 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080651487"/>
                  </a:ext>
                </a:extLst>
              </a:tr>
              <a:tr h="190500">
                <a:tc>
                  <a:txBody>
                    <a:bodyPr/>
                    <a:lstStyle/>
                    <a:p>
                      <a:pPr algn="l" rtl="0" fontAlgn="base">
                        <a:lnSpc>
                          <a:spcPts val="1538"/>
                        </a:lnSpc>
                        <a:buNone/>
                      </a:pPr>
                      <a:r>
                        <a:rPr lang="en-US" sz="2000" b="0" i="0">
                          <a:effectLst/>
                          <a:latin typeface="Times New Roman" panose="02020603050405020304" pitchFamily="18" charset="0"/>
                        </a:rPr>
                        <a:t>F statistics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5.47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2948180555"/>
                  </a:ext>
                </a:extLst>
              </a:tr>
              <a:tr h="190500">
                <a:tc>
                  <a:txBody>
                    <a:bodyPr/>
                    <a:lstStyle/>
                    <a:p>
                      <a:pPr algn="l" rtl="0" fontAlgn="base">
                        <a:lnSpc>
                          <a:spcPts val="1538"/>
                        </a:lnSpc>
                        <a:buNone/>
                      </a:pPr>
                      <a:r>
                        <a:rPr lang="en-US" sz="2000" b="0" i="0">
                          <a:effectLst/>
                          <a:latin typeface="Times New Roman" panose="02020603050405020304" pitchFamily="18" charset="0"/>
                        </a:rPr>
                        <a:t>R</a:t>
                      </a:r>
                      <a:r>
                        <a:rPr lang="en-US" sz="2000" b="0" i="0" baseline="30000">
                          <a:effectLst/>
                          <a:latin typeface="Times New Roman" panose="02020603050405020304" pitchFamily="18" charset="0"/>
                        </a:rPr>
                        <a:t>2</a:t>
                      </a:r>
                      <a:r>
                        <a:rPr lang="en-US" sz="2000" b="0" i="0">
                          <a:effectLst/>
                          <a:latin typeface="Times New Roman" panose="02020603050405020304" pitchFamily="18" charset="0"/>
                        </a:rPr>
                        <a:t>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solidFill>
                      <a:srgbClr val="FFFFFF"/>
                    </a:solidFill>
                  </a:tcPr>
                </a:tc>
                <a:tc>
                  <a:txBody>
                    <a:bodyPr/>
                    <a:lstStyle/>
                    <a:p>
                      <a:pPr algn="l" rtl="0" fontAlgn="base">
                        <a:lnSpc>
                          <a:spcPts val="1538"/>
                        </a:lnSpc>
                        <a:buNone/>
                      </a:pPr>
                      <a:r>
                        <a:rPr lang="en-US" sz="2000" b="0" i="0">
                          <a:effectLst/>
                          <a:latin typeface="Times New Roman" panose="02020603050405020304" pitchFamily="18" charset="0"/>
                        </a:rPr>
                        <a:t>0.08 </a:t>
                      </a:r>
                      <a:endParaRPr lang="en-US" sz="2000" b="0" i="0">
                        <a:effectLst/>
                      </a:endParaRPr>
                    </a:p>
                  </a:txBody>
                  <a:tcPr marL="57150" marR="5715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a:noFill/>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295206118"/>
                  </a:ext>
                </a:extLst>
              </a:tr>
            </a:tbl>
          </a:graphicData>
        </a:graphic>
      </p:graphicFrame>
      <p:sp>
        <p:nvSpPr>
          <p:cNvPr id="21" name="TextBox 20">
            <a:extLst>
              <a:ext uri="{FF2B5EF4-FFF2-40B4-BE49-F238E27FC236}">
                <a16:creationId xmlns:a16="http://schemas.microsoft.com/office/drawing/2014/main" id="{D2486BDA-CADE-79B3-4E00-024314F055E7}"/>
              </a:ext>
            </a:extLst>
          </p:cNvPr>
          <p:cNvSpPr txBox="1"/>
          <p:nvPr/>
        </p:nvSpPr>
        <p:spPr>
          <a:xfrm>
            <a:off x="11785553" y="12737470"/>
            <a:ext cx="10745785" cy="42319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mn-lt"/>
                <a:cs typeface="+mn-lt"/>
              </a:rPr>
              <a:t>Variable: Education Expenditure (% of GDP)</a:t>
            </a:r>
            <a:endParaRPr lang="en-US" sz="2800">
              <a:latin typeface="Times New Roman"/>
              <a:cs typeface="Times New Roman"/>
            </a:endParaRPr>
          </a:p>
          <a:p>
            <a:pPr marL="285750" indent="-285750">
              <a:buFont typeface="Arial"/>
              <a:buChar char="•"/>
            </a:pPr>
            <a:r>
              <a:rPr lang="en-US" sz="1800" b="1">
                <a:latin typeface="Times New Roman"/>
                <a:ea typeface="+mn-lt"/>
                <a:cs typeface="+mn-lt"/>
              </a:rPr>
              <a:t>Source Citation</a:t>
            </a:r>
            <a:r>
              <a:rPr lang="en-US" sz="1800">
                <a:latin typeface="Times New Roman"/>
                <a:ea typeface="+mn-lt"/>
                <a:cs typeface="+mn-lt"/>
              </a:rPr>
              <a:t>:</a:t>
            </a:r>
            <a:endParaRPr lang="en-US" sz="1800">
              <a:latin typeface="Times New Roman"/>
              <a:ea typeface="+mn-lt"/>
              <a:cs typeface="Times New Roman"/>
            </a:endParaRPr>
          </a:p>
          <a:p>
            <a:pPr marL="2479675" lvl="1" indent="-285750">
              <a:buFont typeface="Arial"/>
              <a:buChar char="•"/>
            </a:pPr>
            <a:r>
              <a:rPr lang="en-US" sz="1800">
                <a:latin typeface="Times New Roman"/>
                <a:ea typeface="+mn-lt"/>
                <a:cs typeface="+mn-lt"/>
              </a:rPr>
              <a:t>World Bank. (2023). </a:t>
            </a:r>
            <a:r>
              <a:rPr lang="en-US" sz="1800" i="1">
                <a:latin typeface="Times New Roman"/>
                <a:ea typeface="+mn-lt"/>
                <a:cs typeface="+mn-lt"/>
              </a:rPr>
              <a:t>Government expenditure on education (total % of government expenditure)</a:t>
            </a:r>
            <a:r>
              <a:rPr lang="en-US" sz="1800">
                <a:latin typeface="Times New Roman"/>
                <a:ea typeface="+mn-lt"/>
                <a:cs typeface="+mn-lt"/>
              </a:rPr>
              <a:t>. World Development Indicators. </a:t>
            </a:r>
            <a:r>
              <a:rPr lang="en-US" sz="1800">
                <a:latin typeface="Times New Roman"/>
                <a:ea typeface="+mn-lt"/>
                <a:cs typeface="+mn-lt"/>
                <a:hlinkClick r:id="rId8"/>
              </a:rPr>
              <a:t>https://data.worldbank.org/indicator/SE.XPD.TOTL.GB.ZS</a:t>
            </a:r>
            <a:endParaRPr lang="en-US" sz="1800">
              <a:latin typeface="Times New Roman"/>
              <a:cs typeface="Times New Roman"/>
            </a:endParaRPr>
          </a:p>
          <a:p>
            <a:pPr marL="285750" indent="-285750">
              <a:buFont typeface="Arial"/>
              <a:buChar char="•"/>
            </a:pPr>
            <a:r>
              <a:rPr lang="en-US" sz="1800" b="1">
                <a:latin typeface="Times New Roman"/>
                <a:ea typeface="+mn-lt"/>
                <a:cs typeface="+mn-lt"/>
              </a:rPr>
              <a:t>Measurement</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Measures the percentage of the national budget allocated to education.</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Reflects national prioritization and investment in education systems.</a:t>
            </a:r>
            <a:endParaRPr lang="en-US" sz="1800">
              <a:latin typeface="Times New Roman"/>
              <a:cs typeface="Times New Roman"/>
            </a:endParaRPr>
          </a:p>
          <a:p>
            <a:pPr marL="285750" indent="-285750">
              <a:buFont typeface="Arial"/>
              <a:buChar char="•"/>
            </a:pPr>
            <a:r>
              <a:rPr lang="en-US" sz="1800" b="1">
                <a:latin typeface="Times New Roman"/>
                <a:ea typeface="+mn-lt"/>
                <a:cs typeface="+mn-lt"/>
              </a:rPr>
              <a:t>Years Covered</a:t>
            </a:r>
            <a:r>
              <a:rPr lang="en-US" sz="1800">
                <a:latin typeface="Times New Roman"/>
                <a:ea typeface="+mn-lt"/>
                <a:cs typeface="+mn-lt"/>
              </a:rPr>
              <a:t>: 2018–2022</a:t>
            </a:r>
            <a:endParaRPr lang="en-US" sz="1800">
              <a:latin typeface="Times New Roman"/>
              <a:cs typeface="Times New Roman"/>
            </a:endParaRPr>
          </a:p>
          <a:p>
            <a:pPr marL="285750" indent="-285750">
              <a:buFont typeface="Arial"/>
              <a:buChar char="•"/>
            </a:pPr>
            <a:r>
              <a:rPr lang="en-US" sz="1800" b="1">
                <a:latin typeface="Times New Roman"/>
                <a:ea typeface="+mn-lt"/>
                <a:cs typeface="+mn-lt"/>
              </a:rPr>
              <a:t>Predicted Relationship with Dependent Variable</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Positive relationship expected.</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Increased spending should lead to better school infrastructure, more teachers, and higher enrollment in primary education.</a:t>
            </a:r>
            <a:endParaRPr lang="en-US" sz="1800">
              <a:latin typeface="Times New Roman"/>
            </a:endParaRPr>
          </a:p>
          <a:p>
            <a:pPr algn="l"/>
            <a:endParaRPr lang="en-US" sz="250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FC9229D8-42BF-E8F5-091D-F0EB5563C71B}"/>
              </a:ext>
            </a:extLst>
          </p:cNvPr>
          <p:cNvSpPr txBox="1"/>
          <p:nvPr/>
        </p:nvSpPr>
        <p:spPr>
          <a:xfrm>
            <a:off x="22531338" y="14264180"/>
            <a:ext cx="8821270" cy="47859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mn-lt"/>
                <a:cs typeface="+mn-lt"/>
              </a:rPr>
              <a:t>Variable: ln(Real GDP per Capita) (US$)</a:t>
            </a:r>
            <a:endParaRPr lang="en-US" sz="2800">
              <a:latin typeface="Times New Roman"/>
              <a:cs typeface="Times New Roman"/>
            </a:endParaRPr>
          </a:p>
          <a:p>
            <a:pPr marL="285750" indent="-285750">
              <a:buFont typeface="Arial"/>
              <a:buChar char="•"/>
            </a:pPr>
            <a:r>
              <a:rPr lang="en-US" sz="1800" b="1">
                <a:latin typeface="Times New Roman"/>
                <a:ea typeface="+mn-lt"/>
                <a:cs typeface="+mn-lt"/>
              </a:rPr>
              <a:t>Source Citation</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World Bank. (2023). </a:t>
            </a:r>
            <a:r>
              <a:rPr lang="en-US" sz="1800" i="1">
                <a:latin typeface="Times New Roman"/>
                <a:ea typeface="+mn-lt"/>
                <a:cs typeface="+mn-lt"/>
              </a:rPr>
              <a:t>Ln(Real GDP per capita) (US$)</a:t>
            </a:r>
            <a:r>
              <a:rPr lang="en-US" sz="1800">
                <a:latin typeface="Times New Roman"/>
                <a:ea typeface="+mn-lt"/>
                <a:cs typeface="+mn-lt"/>
              </a:rPr>
              <a:t>. World Development Indicators. </a:t>
            </a:r>
            <a:r>
              <a:rPr lang="en-US" sz="1800">
                <a:latin typeface="Times New Roman"/>
                <a:ea typeface="+mn-lt"/>
                <a:cs typeface="+mn-lt"/>
                <a:hlinkClick r:id="rId4"/>
              </a:rPr>
              <a:t>https://data.worldbank.org/indicator/NY.GDP.PCAP.CD</a:t>
            </a:r>
            <a:endParaRPr lang="en-US" sz="1800">
              <a:latin typeface="Times New Roman"/>
              <a:cs typeface="Times New Roman"/>
            </a:endParaRPr>
          </a:p>
          <a:p>
            <a:pPr marL="285750" indent="-285750">
              <a:buFont typeface="Arial"/>
              <a:buChar char="•"/>
            </a:pPr>
            <a:r>
              <a:rPr lang="en-US" sz="1800" b="1">
                <a:latin typeface="Times New Roman"/>
                <a:ea typeface="+mn-lt"/>
                <a:cs typeface="+mn-lt"/>
              </a:rPr>
              <a:t>Measurement</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Represents average income per person in a country, using current U.S. dollars.</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Calculated as GDP divided by population (log-transformed to normalize).</a:t>
            </a:r>
            <a:endParaRPr lang="en-US" sz="1800">
              <a:latin typeface="Times New Roman"/>
              <a:cs typeface="Times New Roman"/>
            </a:endParaRPr>
          </a:p>
          <a:p>
            <a:pPr marL="285750" indent="-285750">
              <a:buFont typeface="Arial"/>
              <a:buChar char="•"/>
            </a:pPr>
            <a:r>
              <a:rPr lang="en-US" sz="1800" b="1">
                <a:latin typeface="Times New Roman"/>
                <a:ea typeface="+mn-lt"/>
                <a:cs typeface="+mn-lt"/>
              </a:rPr>
              <a:t>Years Covered</a:t>
            </a:r>
            <a:r>
              <a:rPr lang="en-US" sz="1800">
                <a:latin typeface="Times New Roman"/>
                <a:ea typeface="+mn-lt"/>
                <a:cs typeface="+mn-lt"/>
              </a:rPr>
              <a:t>: 2018–2022</a:t>
            </a:r>
            <a:endParaRPr lang="en-US" sz="1800">
              <a:latin typeface="Times New Roman"/>
              <a:cs typeface="Times New Roman"/>
            </a:endParaRPr>
          </a:p>
          <a:p>
            <a:pPr marL="285750" indent="-285750">
              <a:buFont typeface="Arial"/>
              <a:buChar char="•"/>
            </a:pPr>
            <a:r>
              <a:rPr lang="en-US" sz="1800" b="1">
                <a:latin typeface="Times New Roman"/>
                <a:ea typeface="+mn-lt"/>
                <a:cs typeface="+mn-lt"/>
              </a:rPr>
              <a:t>Predicted Relationship with Dependent Variable</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Positive relationship expected.</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Higher-income countries typically offer better education systems and families can afford to prioritize schooling.</a:t>
            </a:r>
            <a:endParaRPr lang="en-US" sz="1800">
              <a:latin typeface="Times New Roman"/>
            </a:endParaRPr>
          </a:p>
          <a:p>
            <a:pPr algn="l"/>
            <a:endParaRPr lang="en-US" sz="250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D2B829BE-9C6F-D75D-7013-D24D9CCC40E9}"/>
              </a:ext>
            </a:extLst>
          </p:cNvPr>
          <p:cNvSpPr txBox="1"/>
          <p:nvPr/>
        </p:nvSpPr>
        <p:spPr>
          <a:xfrm>
            <a:off x="11736317" y="16574484"/>
            <a:ext cx="10742971"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latin typeface="Times New Roman"/>
                <a:ea typeface="+mn-lt"/>
                <a:cs typeface="+mn-lt"/>
              </a:rPr>
              <a:t>Variable: Years (Dummy Variable)</a:t>
            </a:r>
            <a:endParaRPr lang="en-US" sz="2800">
              <a:latin typeface="Times New Roman"/>
              <a:cs typeface="Times New Roman"/>
            </a:endParaRPr>
          </a:p>
          <a:p>
            <a:pPr marL="285750" indent="-285750">
              <a:buFont typeface="Arial"/>
              <a:buChar char="•"/>
            </a:pPr>
            <a:r>
              <a:rPr lang="en-US" sz="1800" b="1">
                <a:latin typeface="Times New Roman"/>
                <a:ea typeface="+mn-lt"/>
                <a:cs typeface="+mn-lt"/>
              </a:rPr>
              <a:t>Measurement</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Used as dummy variables for each year (2019–2022), with 2018 as a reference year.</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Captures global and time-based influences on enrollment trends, such as COVID-19.</a:t>
            </a:r>
            <a:endParaRPr lang="en-US" sz="1800">
              <a:latin typeface="Times New Roman"/>
              <a:cs typeface="Times New Roman"/>
            </a:endParaRPr>
          </a:p>
          <a:p>
            <a:pPr marL="285750" indent="-285750">
              <a:buFont typeface="Arial"/>
              <a:buChar char="•"/>
            </a:pPr>
            <a:r>
              <a:rPr lang="en-US" sz="1800" b="1">
                <a:latin typeface="Times New Roman"/>
                <a:ea typeface="+mn-lt"/>
                <a:cs typeface="+mn-lt"/>
              </a:rPr>
              <a:t>Years Covered</a:t>
            </a:r>
            <a:r>
              <a:rPr lang="en-US" sz="1800">
                <a:latin typeface="Times New Roman"/>
                <a:ea typeface="+mn-lt"/>
                <a:cs typeface="+mn-lt"/>
              </a:rPr>
              <a:t>: 2018–2022</a:t>
            </a:r>
            <a:endParaRPr lang="en-US" sz="1800">
              <a:latin typeface="Times New Roman"/>
              <a:cs typeface="Times New Roman"/>
            </a:endParaRPr>
          </a:p>
          <a:p>
            <a:pPr marL="285750" indent="-285750">
              <a:buFont typeface="Arial"/>
              <a:buChar char="•"/>
            </a:pPr>
            <a:r>
              <a:rPr lang="en-US" sz="1800" b="1">
                <a:latin typeface="Times New Roman"/>
                <a:ea typeface="+mn-lt"/>
                <a:cs typeface="+mn-lt"/>
              </a:rPr>
              <a:t>Predicted Relationship with Dependent Variable</a:t>
            </a:r>
            <a:r>
              <a:rPr lang="en-US" sz="1800">
                <a:latin typeface="Times New Roman"/>
                <a:ea typeface="+mn-lt"/>
                <a:cs typeface="+mn-lt"/>
              </a:rPr>
              <a:t>:</a:t>
            </a:r>
            <a:endParaRPr lang="en-US" sz="1800">
              <a:latin typeface="Times New Roman"/>
              <a:cs typeface="Times New Roman"/>
            </a:endParaRPr>
          </a:p>
          <a:p>
            <a:pPr marL="2479675" lvl="1" indent="-285750">
              <a:buFont typeface="Arial"/>
              <a:buChar char="•"/>
            </a:pPr>
            <a:r>
              <a:rPr lang="en-US" sz="1800">
                <a:latin typeface="Times New Roman"/>
                <a:ea typeface="+mn-lt"/>
                <a:cs typeface="+mn-lt"/>
              </a:rPr>
              <a:t>Expected that enrollment decreased in later years due to lasting COVID-19 impacts</a:t>
            </a:r>
            <a:r>
              <a:rPr lang="en-US" sz="1600">
                <a:latin typeface="Times New Roman"/>
                <a:ea typeface="+mn-lt"/>
                <a:cs typeface="+mn-lt"/>
              </a:rPr>
              <a:t>.</a:t>
            </a:r>
            <a:endParaRPr lang="en-US" sz="1600">
              <a:latin typeface="Times New Roman"/>
              <a:cs typeface="Times New Roman"/>
            </a:endParaRPr>
          </a:p>
          <a:p>
            <a:pPr algn="l"/>
            <a:endParaRPr lang="en-US" sz="1600">
              <a:latin typeface="Times New Roman" panose="02020603050405020304" pitchFamily="18" charset="0"/>
              <a:cs typeface="Times New Roman" panose="02020603050405020304" pitchFamily="18" charset="0"/>
            </a:endParaRPr>
          </a:p>
        </p:txBody>
      </p:sp>
      <p:pic>
        <p:nvPicPr>
          <p:cNvPr id="1028" name="Picture 4" descr="The French education system | France Education international">
            <a:extLst>
              <a:ext uri="{FF2B5EF4-FFF2-40B4-BE49-F238E27FC236}">
                <a16:creationId xmlns:a16="http://schemas.microsoft.com/office/drawing/2014/main" id="{F2036342-9030-C51C-72BD-3E9B49E675D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63829" y="9547815"/>
            <a:ext cx="6635990" cy="434634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enefits of kids wearing masks in school - Mayo Clinic News Network">
            <a:extLst>
              <a:ext uri="{FF2B5EF4-FFF2-40B4-BE49-F238E27FC236}">
                <a16:creationId xmlns:a16="http://schemas.microsoft.com/office/drawing/2014/main" id="{242A934D-49C0-1123-F2D8-A60FD7DD0EF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44942" y="28864285"/>
            <a:ext cx="6572876" cy="3461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4925462"/>
      </p:ext>
    </p:extLst>
  </p:cSld>
  <p:clrMapOvr>
    <a:masterClrMapping/>
  </p:clrMapOvr>
</p:sld>
</file>

<file path=ppt/theme/theme1.xml><?xml version="1.0" encoding="utf-8"?>
<a:theme xmlns:a="http://schemas.openxmlformats.org/drawingml/2006/main" name="PosterPresentations.com-36x48_Trifold_Templat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No Quick Guide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Slides>
  <Notes>0</Notes>
  <HiddenSlides>0</HiddenSlides>
  <ScaleCrop>false</ScaleCrop>
  <HeadingPairs>
    <vt:vector size="4" baseType="variant">
      <vt:variant>
        <vt:lpstr>Theme</vt:lpstr>
      </vt:variant>
      <vt:variant>
        <vt:i4>2</vt:i4>
      </vt:variant>
      <vt:variant>
        <vt:lpstr>Slide Titles</vt:lpstr>
      </vt:variant>
      <vt:variant>
        <vt:i4>1</vt:i4>
      </vt:variant>
    </vt:vector>
  </HeadingPairs>
  <TitlesOfParts>
    <vt:vector size="3" baseType="lpstr">
      <vt:lpstr>PosterPresentations.com-36x48_Trifold_Template</vt:lpstr>
      <vt:lpstr>No Quick Guides</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dc:description>This template is the property of PosterPresentations.com. Call us if you need help with this poster template._x000d_
1-866-649-3004           _x000d_
 (c)PosterPresentations.com</dc:description>
  <cp:revision>1</cp:revision>
  <dcterms:created xsi:type="dcterms:W3CDTF">2012-02-03T23:30:52Z</dcterms:created>
  <dcterms:modified xsi:type="dcterms:W3CDTF">2025-04-17T16:15:43Z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b49abc7-59be-4d4c-a462-decca6d4dac9_Enabled">
    <vt:lpwstr>true</vt:lpwstr>
  </property>
  <property fmtid="{D5CDD505-2E9C-101B-9397-08002B2CF9AE}" pid="3" name="MSIP_Label_8b49abc7-59be-4d4c-a462-decca6d4dac9_SetDate">
    <vt:lpwstr>2023-11-09T17:46:40Z</vt:lpwstr>
  </property>
  <property fmtid="{D5CDD505-2E9C-101B-9397-08002B2CF9AE}" pid="4" name="MSIP_Label_8b49abc7-59be-4d4c-a462-decca6d4dac9_Method">
    <vt:lpwstr>Standard</vt:lpwstr>
  </property>
  <property fmtid="{D5CDD505-2E9C-101B-9397-08002B2CF9AE}" pid="5" name="MSIP_Label_8b49abc7-59be-4d4c-a462-decca6d4dac9_Name">
    <vt:lpwstr>defa4170-0d19-0005-0004-bc88714345d2</vt:lpwstr>
  </property>
  <property fmtid="{D5CDD505-2E9C-101B-9397-08002B2CF9AE}" pid="6" name="MSIP_Label_8b49abc7-59be-4d4c-a462-decca6d4dac9_SiteId">
    <vt:lpwstr>00758a75-d55f-4737-a49c-29f42e96b59b</vt:lpwstr>
  </property>
  <property fmtid="{D5CDD505-2E9C-101B-9397-08002B2CF9AE}" pid="7" name="MSIP_Label_8b49abc7-59be-4d4c-a462-decca6d4dac9_ActionId">
    <vt:lpwstr>f3ee7f2e-c3c1-4d74-9f1d-da794fb7b1ea</vt:lpwstr>
  </property>
  <property fmtid="{D5CDD505-2E9C-101B-9397-08002B2CF9AE}" pid="8" name="MSIP_Label_8b49abc7-59be-4d4c-a462-decca6d4dac9_ContentBits">
    <vt:lpwstr>0</vt:lpwstr>
  </property>
</Properties>
</file>