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5"/>
  </p:notesMasterIdLst>
  <p:handoutMasterIdLst>
    <p:handoutMasterId r:id="rId46"/>
  </p:handoutMasterIdLst>
  <p:sldIdLst>
    <p:sldId id="621" r:id="rId2"/>
    <p:sldId id="575" r:id="rId3"/>
    <p:sldId id="597" r:id="rId4"/>
    <p:sldId id="599" r:id="rId5"/>
    <p:sldId id="540" r:id="rId6"/>
    <p:sldId id="601" r:id="rId7"/>
    <p:sldId id="600" r:id="rId8"/>
    <p:sldId id="602" r:id="rId9"/>
    <p:sldId id="633" r:id="rId10"/>
    <p:sldId id="623" r:id="rId11"/>
    <p:sldId id="634" r:id="rId12"/>
    <p:sldId id="637" r:id="rId13"/>
    <p:sldId id="636" r:id="rId14"/>
    <p:sldId id="638" r:id="rId15"/>
    <p:sldId id="604" r:id="rId16"/>
    <p:sldId id="605" r:id="rId17"/>
    <p:sldId id="624" r:id="rId18"/>
    <p:sldId id="606" r:id="rId19"/>
    <p:sldId id="607" r:id="rId20"/>
    <p:sldId id="608" r:id="rId21"/>
    <p:sldId id="609" r:id="rId22"/>
    <p:sldId id="610" r:id="rId23"/>
    <p:sldId id="625" r:id="rId24"/>
    <p:sldId id="611" r:id="rId25"/>
    <p:sldId id="612" r:id="rId26"/>
    <p:sldId id="613" r:id="rId27"/>
    <p:sldId id="614" r:id="rId28"/>
    <p:sldId id="626" r:id="rId29"/>
    <p:sldId id="640" r:id="rId30"/>
    <p:sldId id="642" r:id="rId31"/>
    <p:sldId id="641" r:id="rId32"/>
    <p:sldId id="618" r:id="rId33"/>
    <p:sldId id="643" r:id="rId34"/>
    <p:sldId id="627" r:id="rId35"/>
    <p:sldId id="628" r:id="rId36"/>
    <p:sldId id="629" r:id="rId37"/>
    <p:sldId id="630" r:id="rId38"/>
    <p:sldId id="631" r:id="rId39"/>
    <p:sldId id="644" r:id="rId40"/>
    <p:sldId id="632" r:id="rId41"/>
    <p:sldId id="622" r:id="rId42"/>
    <p:sldId id="620" r:id="rId43"/>
    <p:sldId id="57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0F1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6D442-7E2C-495A-B685-23CE2915BC68}" v="1" dt="2022-08-18T19:28:34.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89142" autoAdjust="0"/>
  </p:normalViewPr>
  <p:slideViewPr>
    <p:cSldViewPr snapToGrid="0" snapToObjects="1">
      <p:cViewPr varScale="1">
        <p:scale>
          <a:sx n="88" d="100"/>
          <a:sy n="88" d="100"/>
        </p:scale>
        <p:origin x="715"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en Powell" userId="999aaf67-e69f-4414-8f79-417f7d7e8786" providerId="ADAL" clId="{0966D442-7E2C-495A-B685-23CE2915BC68}"/>
    <pc:docChg chg="undo custSel modSld">
      <pc:chgData name="Jalen Powell" userId="999aaf67-e69f-4414-8f79-417f7d7e8786" providerId="ADAL" clId="{0966D442-7E2C-495A-B685-23CE2915BC68}" dt="2022-08-18T20:15:03.541" v="1100" actId="20577"/>
      <pc:docMkLst>
        <pc:docMk/>
      </pc:docMkLst>
      <pc:sldChg chg="modNotesTx">
        <pc:chgData name="Jalen Powell" userId="999aaf67-e69f-4414-8f79-417f7d7e8786" providerId="ADAL" clId="{0966D442-7E2C-495A-B685-23CE2915BC68}" dt="2022-08-18T19:13:25.105" v="133" actId="20577"/>
        <pc:sldMkLst>
          <pc:docMk/>
          <pc:sldMk cId="0" sldId="606"/>
        </pc:sldMkLst>
      </pc:sldChg>
      <pc:sldChg chg="modNotesTx">
        <pc:chgData name="Jalen Powell" userId="999aaf67-e69f-4414-8f79-417f7d7e8786" providerId="ADAL" clId="{0966D442-7E2C-495A-B685-23CE2915BC68}" dt="2022-08-18T19:25:02.239" v="375" actId="20577"/>
        <pc:sldMkLst>
          <pc:docMk/>
          <pc:sldMk cId="0" sldId="607"/>
        </pc:sldMkLst>
      </pc:sldChg>
      <pc:sldChg chg="modSp modNotesTx">
        <pc:chgData name="Jalen Powell" userId="999aaf67-e69f-4414-8f79-417f7d7e8786" providerId="ADAL" clId="{0966D442-7E2C-495A-B685-23CE2915BC68}" dt="2022-08-18T19:29:08.047" v="598" actId="20577"/>
        <pc:sldMkLst>
          <pc:docMk/>
          <pc:sldMk cId="0" sldId="608"/>
        </pc:sldMkLst>
        <pc:spChg chg="mod">
          <ac:chgData name="Jalen Powell" userId="999aaf67-e69f-4414-8f79-417f7d7e8786" providerId="ADAL" clId="{0966D442-7E2C-495A-B685-23CE2915BC68}" dt="2022-08-18T19:28:34.186" v="577" actId="13926"/>
          <ac:spMkLst>
            <pc:docMk/>
            <pc:sldMk cId="0" sldId="608"/>
            <ac:spMk id="44035" creationId="{00000000-0000-0000-0000-000000000000}"/>
          </ac:spMkLst>
        </pc:spChg>
      </pc:sldChg>
      <pc:sldChg chg="modNotesTx">
        <pc:chgData name="Jalen Powell" userId="999aaf67-e69f-4414-8f79-417f7d7e8786" providerId="ADAL" clId="{0966D442-7E2C-495A-B685-23CE2915BC68}" dt="2022-08-18T19:37:00.030" v="809" actId="20577"/>
        <pc:sldMkLst>
          <pc:docMk/>
          <pc:sldMk cId="0" sldId="610"/>
        </pc:sldMkLst>
      </pc:sldChg>
      <pc:sldChg chg="modNotesTx">
        <pc:chgData name="Jalen Powell" userId="999aaf67-e69f-4414-8f79-417f7d7e8786" providerId="ADAL" clId="{0966D442-7E2C-495A-B685-23CE2915BC68}" dt="2022-08-18T19:49:17.658" v="836" actId="20577"/>
        <pc:sldMkLst>
          <pc:docMk/>
          <pc:sldMk cId="0" sldId="614"/>
        </pc:sldMkLst>
      </pc:sldChg>
      <pc:sldChg chg="modNotesTx">
        <pc:chgData name="Jalen Powell" userId="999aaf67-e69f-4414-8f79-417f7d7e8786" providerId="ADAL" clId="{0966D442-7E2C-495A-B685-23CE2915BC68}" dt="2022-08-18T20:09:59.540" v="936" actId="20577"/>
        <pc:sldMkLst>
          <pc:docMk/>
          <pc:sldMk cId="2184924668" sldId="627"/>
        </pc:sldMkLst>
      </pc:sldChg>
      <pc:sldChg chg="modNotesTx">
        <pc:chgData name="Jalen Powell" userId="999aaf67-e69f-4414-8f79-417f7d7e8786" providerId="ADAL" clId="{0966D442-7E2C-495A-B685-23CE2915BC68}" dt="2022-08-18T20:13:25.654" v="1084" actId="20577"/>
        <pc:sldMkLst>
          <pc:docMk/>
          <pc:sldMk cId="1117156457" sldId="631"/>
        </pc:sldMkLst>
      </pc:sldChg>
      <pc:sldChg chg="modNotesTx">
        <pc:chgData name="Jalen Powell" userId="999aaf67-e69f-4414-8f79-417f7d7e8786" providerId="ADAL" clId="{0966D442-7E2C-495A-B685-23CE2915BC68}" dt="2022-08-18T20:15:03.541" v="1100" actId="20577"/>
        <pc:sldMkLst>
          <pc:docMk/>
          <pc:sldMk cId="3311054904" sldId="632"/>
        </pc:sldMkLst>
      </pc:sldChg>
      <pc:sldChg chg="modNotesTx">
        <pc:chgData name="Jalen Powell" userId="999aaf67-e69f-4414-8f79-417f7d7e8786" providerId="ADAL" clId="{0966D442-7E2C-495A-B685-23CE2915BC68}" dt="2022-08-18T20:01:03.984" v="855" actId="20577"/>
        <pc:sldMkLst>
          <pc:docMk/>
          <pc:sldMk cId="981839990" sldId="6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4BA1F-1031-2C42-837A-C6DBAB340155}" type="datetimeFigureOut">
              <a:rPr lang="en-US" smtClean="0"/>
              <a:t>8/18/2022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4C20E3-FB14-7E48-9C5F-483662B93F81}" type="slidenum">
              <a:rPr lang="en-US" smtClean="0"/>
              <a:t>‹#›</a:t>
            </a:fld>
            <a:endParaRPr lang="en-US"/>
          </a:p>
        </p:txBody>
      </p:sp>
    </p:spTree>
    <p:extLst>
      <p:ext uri="{BB962C8B-B14F-4D97-AF65-F5344CB8AC3E}">
        <p14:creationId xmlns:p14="http://schemas.microsoft.com/office/powerpoint/2010/main" val="1255764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9761D-73B9-1A4F-8555-48E06A216E40}" type="datetimeFigureOut">
              <a:rPr lang="en-US" smtClean="0"/>
              <a:t>8/18/2022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59DADB-19AE-004E-8C71-97EB08DF0A89}" type="slidenum">
              <a:rPr lang="en-US" smtClean="0"/>
              <a:t>‹#›</a:t>
            </a:fld>
            <a:endParaRPr lang="en-US"/>
          </a:p>
        </p:txBody>
      </p:sp>
    </p:spTree>
    <p:extLst>
      <p:ext uri="{BB962C8B-B14F-4D97-AF65-F5344CB8AC3E}">
        <p14:creationId xmlns:p14="http://schemas.microsoft.com/office/powerpoint/2010/main" val="29091877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1-01</a:t>
            </a:r>
          </a:p>
          <a:p>
            <a:endParaRPr lang="en-US" dirty="0"/>
          </a:p>
        </p:txBody>
      </p:sp>
      <p:sp>
        <p:nvSpPr>
          <p:cNvPr id="4" name="Slide Number Placeholder 3"/>
          <p:cNvSpPr>
            <a:spLocks noGrp="1"/>
          </p:cNvSpPr>
          <p:nvPr>
            <p:ph type="sldNum" sz="quarter" idx="10"/>
          </p:nvPr>
        </p:nvSpPr>
        <p:spPr/>
        <p:txBody>
          <a:bodyPr/>
          <a:lstStyle/>
          <a:p>
            <a:fld id="{BD59DADB-19AE-004E-8C71-97EB08DF0A89}" type="slidenum">
              <a:rPr lang="en-US" smtClean="0"/>
              <a:t>1</a:t>
            </a:fld>
            <a:endParaRPr lang="en-US"/>
          </a:p>
        </p:txBody>
      </p:sp>
    </p:spTree>
    <p:extLst>
      <p:ext uri="{BB962C8B-B14F-4D97-AF65-F5344CB8AC3E}">
        <p14:creationId xmlns:p14="http://schemas.microsoft.com/office/powerpoint/2010/main" val="132353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1-04</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23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9DADB-19AE-004E-8C71-97EB08DF0A89}" type="slidenum">
              <a:rPr lang="en-US" smtClean="0"/>
              <a:t>24</a:t>
            </a:fld>
            <a:endParaRPr lang="en-US"/>
          </a:p>
        </p:txBody>
      </p:sp>
    </p:spTree>
    <p:extLst>
      <p:ext uri="{BB962C8B-B14F-4D97-AF65-F5344CB8AC3E}">
        <p14:creationId xmlns:p14="http://schemas.microsoft.com/office/powerpoint/2010/main" val="57530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Request for Comments(RFC)</a:t>
            </a:r>
          </a:p>
        </p:txBody>
      </p:sp>
      <p:sp>
        <p:nvSpPr>
          <p:cNvPr id="4" name="Slide Number Placeholder 3"/>
          <p:cNvSpPr>
            <a:spLocks noGrp="1"/>
          </p:cNvSpPr>
          <p:nvPr>
            <p:ph type="sldNum" sz="quarter" idx="5"/>
          </p:nvPr>
        </p:nvSpPr>
        <p:spPr/>
        <p:txBody>
          <a:bodyPr/>
          <a:lstStyle/>
          <a:p>
            <a:fld id="{BD59DADB-19AE-004E-8C71-97EB08DF0A89}" type="slidenum">
              <a:rPr lang="en-US" smtClean="0"/>
              <a:t>27</a:t>
            </a:fld>
            <a:endParaRPr lang="en-US"/>
          </a:p>
        </p:txBody>
      </p:sp>
    </p:spTree>
    <p:extLst>
      <p:ext uri="{BB962C8B-B14F-4D97-AF65-F5344CB8AC3E}">
        <p14:creationId xmlns:p14="http://schemas.microsoft.com/office/powerpoint/2010/main" val="362848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1-05</a:t>
            </a:r>
          </a:p>
        </p:txBody>
      </p:sp>
      <p:sp>
        <p:nvSpPr>
          <p:cNvPr id="4" name="Slide Number Placeholder 3"/>
          <p:cNvSpPr>
            <a:spLocks noGrp="1"/>
          </p:cNvSpPr>
          <p:nvPr>
            <p:ph type="sldNum" sz="quarter" idx="10"/>
          </p:nvPr>
        </p:nvSpPr>
        <p:spPr/>
        <p:txBody>
          <a:bodyPr/>
          <a:lstStyle/>
          <a:p>
            <a:fld id="{BD59DADB-19AE-004E-8C71-97EB08DF0A89}" type="slidenum">
              <a:rPr lang="en-US" smtClean="0"/>
              <a:t>28</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WHOOAAAAAA</a:t>
            </a:r>
            <a:br>
              <a:rPr lang="en-US" dirty="0"/>
            </a:br>
            <a:r>
              <a:rPr lang="en-US" dirty="0"/>
              <a:t>!!!!!!!!</a:t>
            </a:r>
          </a:p>
        </p:txBody>
      </p:sp>
      <p:sp>
        <p:nvSpPr>
          <p:cNvPr id="4" name="Slide Number Placeholder 3"/>
          <p:cNvSpPr>
            <a:spLocks noGrp="1"/>
          </p:cNvSpPr>
          <p:nvPr>
            <p:ph type="sldNum" sz="quarter" idx="5"/>
          </p:nvPr>
        </p:nvSpPr>
        <p:spPr/>
        <p:txBody>
          <a:bodyPr/>
          <a:lstStyle/>
          <a:p>
            <a:fld id="{BD59DADB-19AE-004E-8C71-97EB08DF0A89}" type="slidenum">
              <a:rPr lang="en-US" smtClean="0"/>
              <a:t>33</a:t>
            </a:fld>
            <a:endParaRPr lang="en-US"/>
          </a:p>
        </p:txBody>
      </p:sp>
    </p:spTree>
    <p:extLst>
      <p:ext uri="{BB962C8B-B14F-4D97-AF65-F5344CB8AC3E}">
        <p14:creationId xmlns:p14="http://schemas.microsoft.com/office/powerpoint/2010/main" val="2729825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1-06</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Making connections between physical links</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All 7 layers need to be active</a:t>
            </a:r>
          </a:p>
        </p:txBody>
      </p:sp>
      <p:sp>
        <p:nvSpPr>
          <p:cNvPr id="4" name="Slide Number Placeholder 3"/>
          <p:cNvSpPr>
            <a:spLocks noGrp="1"/>
          </p:cNvSpPr>
          <p:nvPr>
            <p:ph type="sldNum" sz="quarter" idx="10"/>
          </p:nvPr>
        </p:nvSpPr>
        <p:spPr/>
        <p:txBody>
          <a:bodyPr/>
          <a:lstStyle/>
          <a:p>
            <a:fld id="{BD59DADB-19AE-004E-8C71-97EB08DF0A89}" type="slidenum">
              <a:rPr lang="en-US" smtClean="0"/>
              <a:t>34</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Routers connect networks, it will see something on one network(I saw this on that network, where should it go?)</a:t>
            </a:r>
          </a:p>
        </p:txBody>
      </p:sp>
      <p:sp>
        <p:nvSpPr>
          <p:cNvPr id="4" name="Slide Number Placeholder 3"/>
          <p:cNvSpPr>
            <a:spLocks noGrp="1"/>
          </p:cNvSpPr>
          <p:nvPr>
            <p:ph type="sldNum" sz="quarter" idx="5"/>
          </p:nvPr>
        </p:nvSpPr>
        <p:spPr/>
        <p:txBody>
          <a:bodyPr/>
          <a:lstStyle/>
          <a:p>
            <a:fld id="{BD59DADB-19AE-004E-8C71-97EB08DF0A89}" type="slidenum">
              <a:rPr lang="en-US" smtClean="0"/>
              <a:t>38</a:t>
            </a:fld>
            <a:endParaRPr lang="en-US"/>
          </a:p>
        </p:txBody>
      </p:sp>
    </p:spTree>
    <p:extLst>
      <p:ext uri="{BB962C8B-B14F-4D97-AF65-F5344CB8AC3E}">
        <p14:creationId xmlns:p14="http://schemas.microsoft.com/office/powerpoint/2010/main" val="3029029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all layers.</a:t>
            </a:r>
          </a:p>
        </p:txBody>
      </p:sp>
      <p:sp>
        <p:nvSpPr>
          <p:cNvPr id="4" name="Slide Number Placeholder 3"/>
          <p:cNvSpPr>
            <a:spLocks noGrp="1"/>
          </p:cNvSpPr>
          <p:nvPr>
            <p:ph type="sldNum" sz="quarter" idx="5"/>
          </p:nvPr>
        </p:nvSpPr>
        <p:spPr/>
        <p:txBody>
          <a:bodyPr/>
          <a:lstStyle/>
          <a:p>
            <a:fld id="{BD59DADB-19AE-004E-8C71-97EB08DF0A89}" type="slidenum">
              <a:rPr lang="en-US" smtClean="0"/>
              <a:t>40</a:t>
            </a:fld>
            <a:endParaRPr lang="en-US"/>
          </a:p>
        </p:txBody>
      </p:sp>
    </p:spTree>
    <p:extLst>
      <p:ext uri="{BB962C8B-B14F-4D97-AF65-F5344CB8AC3E}">
        <p14:creationId xmlns:p14="http://schemas.microsoft.com/office/powerpoint/2010/main" val="4163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1-07</a:t>
            </a:r>
          </a:p>
        </p:txBody>
      </p:sp>
      <p:sp>
        <p:nvSpPr>
          <p:cNvPr id="4" name="Slide Number Placeholder 3"/>
          <p:cNvSpPr>
            <a:spLocks noGrp="1"/>
          </p:cNvSpPr>
          <p:nvPr>
            <p:ph type="sldNum" sz="quarter" idx="10"/>
          </p:nvPr>
        </p:nvSpPr>
        <p:spPr/>
        <p:txBody>
          <a:bodyPr/>
          <a:lstStyle/>
          <a:p>
            <a:fld id="{BD59DADB-19AE-004E-8C71-97EB08DF0A89}" type="slidenum">
              <a:rPr lang="en-US" smtClean="0"/>
              <a:t>41</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0AA262-1C51-46F4-B4E1-EF8994126713}" type="slidenum">
              <a:rPr lang="en-US" smtClean="0"/>
              <a:t>2</a:t>
            </a:fld>
            <a:endParaRPr lang="en-US"/>
          </a:p>
        </p:txBody>
      </p:sp>
    </p:spTree>
    <p:extLst>
      <p:ext uri="{BB962C8B-B14F-4D97-AF65-F5344CB8AC3E}">
        <p14:creationId xmlns:p14="http://schemas.microsoft.com/office/powerpoint/2010/main" val="120748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3</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Video Module 1-02</a:t>
            </a:r>
          </a:p>
        </p:txBody>
      </p:sp>
      <p:sp>
        <p:nvSpPr>
          <p:cNvPr id="4" name="Slide Number Placeholder 3"/>
          <p:cNvSpPr>
            <a:spLocks noGrp="1"/>
          </p:cNvSpPr>
          <p:nvPr>
            <p:ph type="sldNum" sz="quarter" idx="10"/>
          </p:nvPr>
        </p:nvSpPr>
        <p:spPr/>
        <p:txBody>
          <a:bodyPr/>
          <a:lstStyle/>
          <a:p>
            <a:fld id="{BD59DADB-19AE-004E-8C71-97EB08DF0A89}" type="slidenum">
              <a:rPr lang="en-US" smtClean="0"/>
              <a:t>9</a:t>
            </a:fld>
            <a:endParaRPr lang="en-US"/>
          </a:p>
        </p:txBody>
      </p:sp>
    </p:spTree>
    <p:extLst>
      <p:ext uri="{BB962C8B-B14F-4D97-AF65-F5344CB8AC3E}">
        <p14:creationId xmlns:p14="http://schemas.microsoft.com/office/powerpoint/2010/main" val="126734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Video Module 1-03</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BD59DADB-19AE-004E-8C71-97EB08DF0A89}" type="slidenum">
              <a:rPr lang="en-US" smtClean="0"/>
              <a:t>17</a:t>
            </a:fld>
            <a:endParaRPr lang="en-US"/>
          </a:p>
        </p:txBody>
      </p:sp>
    </p:spTree>
    <p:extLst>
      <p:ext uri="{BB962C8B-B14F-4D97-AF65-F5344CB8AC3E}">
        <p14:creationId xmlns:p14="http://schemas.microsoft.com/office/powerpoint/2010/main" val="187853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layer can use communication for different things. DNS provides the IP address without direct use.</a:t>
            </a:r>
          </a:p>
        </p:txBody>
      </p:sp>
      <p:sp>
        <p:nvSpPr>
          <p:cNvPr id="4" name="Slide Number Placeholder 3"/>
          <p:cNvSpPr>
            <a:spLocks noGrp="1"/>
          </p:cNvSpPr>
          <p:nvPr>
            <p:ph type="sldNum" sz="quarter" idx="5"/>
          </p:nvPr>
        </p:nvSpPr>
        <p:spPr/>
        <p:txBody>
          <a:bodyPr/>
          <a:lstStyle/>
          <a:p>
            <a:fld id="{BD59DADB-19AE-004E-8C71-97EB08DF0A89}" type="slidenum">
              <a:rPr lang="en-US" smtClean="0"/>
              <a:t>18</a:t>
            </a:fld>
            <a:endParaRPr lang="en-US"/>
          </a:p>
        </p:txBody>
      </p:sp>
    </p:spTree>
    <p:extLst>
      <p:ext uri="{BB962C8B-B14F-4D97-AF65-F5344CB8AC3E}">
        <p14:creationId xmlns:p14="http://schemas.microsoft.com/office/powerpoint/2010/main" val="2244945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not represented the same way. Communication system uses network bit order. Whatever is on the wire is in network bit order.</a:t>
            </a:r>
          </a:p>
          <a:p>
            <a:r>
              <a:rPr lang="en-US" dirty="0"/>
              <a:t>M1 is showing something common as does M2, then goes to what the machine wants.</a:t>
            </a:r>
          </a:p>
        </p:txBody>
      </p:sp>
      <p:sp>
        <p:nvSpPr>
          <p:cNvPr id="4" name="Slide Number Placeholder 3"/>
          <p:cNvSpPr>
            <a:spLocks noGrp="1"/>
          </p:cNvSpPr>
          <p:nvPr>
            <p:ph type="sldNum" sz="quarter" idx="5"/>
          </p:nvPr>
        </p:nvSpPr>
        <p:spPr/>
        <p:txBody>
          <a:bodyPr/>
          <a:lstStyle/>
          <a:p>
            <a:fld id="{BD59DADB-19AE-004E-8C71-97EB08DF0A89}" type="slidenum">
              <a:rPr lang="en-US" smtClean="0"/>
              <a:t>19</a:t>
            </a:fld>
            <a:endParaRPr lang="en-US"/>
          </a:p>
        </p:txBody>
      </p:sp>
    </p:spTree>
    <p:extLst>
      <p:ext uri="{BB962C8B-B14F-4D97-AF65-F5344CB8AC3E}">
        <p14:creationId xmlns:p14="http://schemas.microsoft.com/office/powerpoint/2010/main" val="241499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Receiving would used network-to-host. (s) = (receiving)short. (l) = (receiving)long. Functions are on the host machine. Machines in little endian HAVE to switch. Standard for Real.</a:t>
            </a:r>
          </a:p>
        </p:txBody>
      </p:sp>
      <p:sp>
        <p:nvSpPr>
          <p:cNvPr id="4" name="Slide Number Placeholder 3"/>
          <p:cNvSpPr>
            <a:spLocks noGrp="1"/>
          </p:cNvSpPr>
          <p:nvPr>
            <p:ph type="sldNum" sz="quarter" idx="5"/>
          </p:nvPr>
        </p:nvSpPr>
        <p:spPr/>
        <p:txBody>
          <a:bodyPr/>
          <a:lstStyle/>
          <a:p>
            <a:fld id="{BD59DADB-19AE-004E-8C71-97EB08DF0A89}" type="slidenum">
              <a:rPr lang="en-US" smtClean="0"/>
              <a:t>20</a:t>
            </a:fld>
            <a:endParaRPr lang="en-US"/>
          </a:p>
        </p:txBody>
      </p:sp>
    </p:spTree>
    <p:extLst>
      <p:ext uri="{BB962C8B-B14F-4D97-AF65-F5344CB8AC3E}">
        <p14:creationId xmlns:p14="http://schemas.microsoft.com/office/powerpoint/2010/main" val="299974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 layer’s job is to push back the big message to the boss in the right order. It will also use flow control for slow machines. It will pace the sender. The network itself can be congested.</a:t>
            </a:r>
          </a:p>
        </p:txBody>
      </p:sp>
      <p:sp>
        <p:nvSpPr>
          <p:cNvPr id="4" name="Slide Number Placeholder 3"/>
          <p:cNvSpPr>
            <a:spLocks noGrp="1"/>
          </p:cNvSpPr>
          <p:nvPr>
            <p:ph type="sldNum" sz="quarter" idx="10"/>
          </p:nvPr>
        </p:nvSpPr>
        <p:spPr/>
        <p:txBody>
          <a:bodyPr/>
          <a:lstStyle/>
          <a:p>
            <a:fld id="{BD59DADB-19AE-004E-8C71-97EB08DF0A89}" type="slidenum">
              <a:rPr lang="en-US" smtClean="0"/>
              <a:t>22</a:t>
            </a:fld>
            <a:endParaRPr lang="en-US"/>
          </a:p>
        </p:txBody>
      </p:sp>
    </p:spTree>
    <p:extLst>
      <p:ext uri="{BB962C8B-B14F-4D97-AF65-F5344CB8AC3E}">
        <p14:creationId xmlns:p14="http://schemas.microsoft.com/office/powerpoint/2010/main" val="1707471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 y="983655"/>
            <a:ext cx="9143999" cy="4890691"/>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 y="4488455"/>
            <a:ext cx="9143999" cy="777008"/>
          </a:xfrm>
          <a:prstGeom prst="rect">
            <a:avLst/>
          </a:prstGeom>
        </p:spPr>
        <p:txBody>
          <a:bodyPr anchor="b">
            <a:noAutofit/>
          </a:bodyPr>
          <a:lstStyle>
            <a:lvl1pPr algn="ctr">
              <a:defRPr sz="3300" b="0" spc="-75" baseline="0">
                <a:solidFill>
                  <a:srgbClr val="F4812A"/>
                </a:solidFill>
                <a:latin typeface="Gill Sans MT" charset="0"/>
                <a:ea typeface="Gill Sans MT" charset="0"/>
                <a:cs typeface="Gill Sans MT" charset="0"/>
              </a:defRPr>
            </a:lvl1pPr>
          </a:lstStyle>
          <a:p>
            <a:r>
              <a:rPr lang="en-US"/>
              <a:t>Click to edit Master title style</a:t>
            </a:r>
            <a:endParaRPr lang="en-US" dirty="0"/>
          </a:p>
        </p:txBody>
      </p:sp>
      <p:sp>
        <p:nvSpPr>
          <p:cNvPr id="3" name="Subtitle 2"/>
          <p:cNvSpPr>
            <a:spLocks noGrp="1"/>
          </p:cNvSpPr>
          <p:nvPr>
            <p:ph type="subTitle" idx="1"/>
          </p:nvPr>
        </p:nvSpPr>
        <p:spPr>
          <a:xfrm>
            <a:off x="3" y="5279800"/>
            <a:ext cx="9143999" cy="465952"/>
          </a:xfrm>
          <a:prstGeom prst="rect">
            <a:avLst/>
          </a:prstGeom>
        </p:spPr>
        <p:txBody>
          <a:bodyPr anchor="t">
            <a:noAutofit/>
          </a:bodyPr>
          <a:lstStyle>
            <a:lvl1pPr marL="0" indent="0" algn="ctr">
              <a:buNone/>
              <a:defRPr sz="1500" b="0" i="0" cap="none" spc="0" baseline="0">
                <a:solidFill>
                  <a:schemeClr val="bg1"/>
                </a:solidFill>
                <a:latin typeface="Gill Sans MT" charset="0"/>
                <a:ea typeface="Gill Sans MT" charset="0"/>
                <a:cs typeface="Gill Sans MT" charset="0"/>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054" y="1984211"/>
            <a:ext cx="5581894" cy="2003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itle and Content w Video">
    <p:spTree>
      <p:nvGrpSpPr>
        <p:cNvPr id="1" name=""/>
        <p:cNvGrpSpPr/>
        <p:nvPr/>
      </p:nvGrpSpPr>
      <p:grpSpPr>
        <a:xfrm>
          <a:off x="0" y="0"/>
          <a:ext cx="0" cy="0"/>
          <a:chOff x="0" y="0"/>
          <a:chExt cx="0" cy="0"/>
        </a:xfrm>
      </p:grpSpPr>
      <p:sp>
        <p:nvSpPr>
          <p:cNvPr id="10" name="Rectangle 9"/>
          <p:cNvSpPr/>
          <p:nvPr/>
        </p:nvSpPr>
        <p:spPr>
          <a:xfrm>
            <a:off x="1" y="0"/>
            <a:ext cx="1739900"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019300" y="864108"/>
            <a:ext cx="65659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p:nvPr>
        </p:nvSpPr>
        <p:spPr>
          <a:xfrm>
            <a:off x="138350" y="1123838"/>
            <a:ext cx="1601550" cy="4601183"/>
          </a:xfrm>
          <a:prstGeom prst="rect">
            <a:avLst/>
          </a:prstGeom>
        </p:spPr>
        <p:txBody>
          <a:bodyPr vert="horz" lIns="91440" tIns="45720" rIns="91440" bIns="45720" rtlCol="0" anchor="ctr">
            <a:noAutofit/>
          </a:bodyPr>
          <a:lstStyle>
            <a:lvl1pPr>
              <a:defRPr sz="2100" b="0">
                <a:solidFill>
                  <a:srgbClr val="E78734"/>
                </a:solidFill>
                <a:latin typeface="Apple Braille" charset="0"/>
                <a:ea typeface="Apple Braille" charset="0"/>
                <a:cs typeface="Apple Braille" charset="0"/>
              </a:defRPr>
            </a:lvl1pPr>
          </a:lstStyle>
          <a:p>
            <a:r>
              <a:rPr lang="en-US"/>
              <a:t>Click to edit Master title style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w Video">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1135571"/>
            <a:ext cx="8007350" cy="5120640"/>
          </a:xfrm>
          <a:prstGeom prst="rect">
            <a:avLst/>
          </a:prstGeom>
        </p:spPr>
        <p:txBody>
          <a:bodyPr anchor="t"/>
          <a:lstStyle>
            <a:lvl1pPr marL="39433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chemeClr val="tx1">
                    <a:lumMod val="75000"/>
                    <a:lumOff val="25000"/>
                  </a:schemeClr>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
        <p:nvSpPr>
          <p:cNvPr id="5" name="Content Placeholder 2"/>
          <p:cNvSpPr>
            <a:spLocks noGrp="1"/>
          </p:cNvSpPr>
          <p:nvPr>
            <p:ph idx="10" hasCustomPrompt="1"/>
          </p:nvPr>
        </p:nvSpPr>
        <p:spPr>
          <a:xfrm>
            <a:off x="185738" y="257175"/>
            <a:ext cx="8007350" cy="628652"/>
          </a:xfrm>
          <a:prstGeom prst="rect">
            <a:avLst/>
          </a:prstGeom>
        </p:spPr>
        <p:txBody>
          <a:bodyPr anchor="t"/>
          <a:lstStyle>
            <a:lvl1pPr marL="137160" indent="0">
              <a:spcBef>
                <a:spcPts val="900"/>
              </a:spcBef>
              <a:buClr>
                <a:srgbClr val="0B194E"/>
              </a:buClr>
              <a:buFont typeface="Arial" charset="0"/>
              <a:buNone/>
              <a:defRPr sz="2700">
                <a:solidFill>
                  <a:srgbClr val="000000"/>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dirty="0"/>
              <a:t>Click to add Slide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ro Image Left">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6948" y="5378981"/>
            <a:ext cx="5743574" cy="917660"/>
          </a:xfrm>
          <a:prstGeom prst="rect">
            <a:avLst/>
          </a:prstGeom>
          <a:gradFill flip="none" rotWithShape="1">
            <a:gsLst>
              <a:gs pos="41000">
                <a:srgbClr val="01275D"/>
              </a:gs>
              <a:gs pos="100000">
                <a:srgbClr val="013D73"/>
              </a:gs>
            </a:gsLst>
            <a:lin ang="2700000" scaled="1"/>
            <a:tileRec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sp>
        <p:nvSpPr>
          <p:cNvPr id="9" name="Rectangle 8"/>
          <p:cNvSpPr/>
          <p:nvPr/>
        </p:nvSpPr>
        <p:spPr>
          <a:xfrm flipV="1">
            <a:off x="6948" y="6261321"/>
            <a:ext cx="9148032" cy="56907"/>
          </a:xfrm>
          <a:prstGeom prst="rect">
            <a:avLst/>
          </a:prstGeom>
          <a:solidFill>
            <a:srgbClr val="DE55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a:p>
        </p:txBody>
      </p:sp>
      <p:sp>
        <p:nvSpPr>
          <p:cNvPr id="11" name="Text Placeholder 10"/>
          <p:cNvSpPr>
            <a:spLocks noGrp="1"/>
          </p:cNvSpPr>
          <p:nvPr>
            <p:ph type="body" sz="quarter" idx="10" hasCustomPrompt="1"/>
          </p:nvPr>
        </p:nvSpPr>
        <p:spPr>
          <a:xfrm>
            <a:off x="246460" y="5607350"/>
            <a:ext cx="5300462" cy="514351"/>
          </a:xfrm>
          <a:prstGeom prst="rect">
            <a:avLst/>
          </a:prstGeom>
        </p:spPr>
        <p:txBody>
          <a:bodyPr/>
          <a:lstStyle>
            <a:lvl1pPr marL="0" indent="0" algn="r">
              <a:buNone/>
              <a:defRPr sz="2400" baseline="0">
                <a:solidFill>
                  <a:schemeClr val="bg1"/>
                </a:solidFill>
              </a:defRPr>
            </a:lvl1pPr>
          </a:lstStyle>
          <a:p>
            <a:pPr lvl="0"/>
            <a:r>
              <a:rPr lang="en-US" dirty="0"/>
              <a:t>Click to add title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11191"/>
          </a:xfrm>
          <a:prstGeom prst="rect">
            <a:avLst/>
          </a:prstGeom>
        </p:spPr>
        <p:txBody>
          <a:bodyPr/>
          <a:lstStyle>
            <a:lvl1pPr>
              <a:defRPr>
                <a:solidFill>
                  <a:srgbClr val="000000"/>
                </a:solidFill>
              </a:defRPr>
            </a:lvl1p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57850E7-7C6C-754D-81F8-C814130E13C9}" type="slidenum">
              <a:rPr lang="en-US" smtClean="0"/>
              <a:t>‹#›</a:t>
            </a:fld>
            <a:endParaRPr lang="en-US"/>
          </a:p>
        </p:txBody>
      </p:sp>
      <p:sp>
        <p:nvSpPr>
          <p:cNvPr id="8" name="Rectangle 7"/>
          <p:cNvSpPr/>
          <p:nvPr userDrawn="1"/>
        </p:nvSpPr>
        <p:spPr>
          <a:xfrm flipH="1">
            <a:off x="2" y="885830"/>
            <a:ext cx="4832749" cy="45719"/>
          </a:xfrm>
          <a:prstGeom prst="rect">
            <a:avLst/>
          </a:prstGeom>
          <a:solidFill>
            <a:srgbClr val="F4812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350" dirty="0"/>
          </a:p>
        </p:txBody>
      </p:sp>
    </p:spTree>
    <p:extLst>
      <p:ext uri="{BB962C8B-B14F-4D97-AF65-F5344CB8AC3E}">
        <p14:creationId xmlns:p14="http://schemas.microsoft.com/office/powerpoint/2010/main" val="15256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w Video">
    <p:bg>
      <p:bgPr>
        <a:blipFill dpi="0" rotWithShape="1">
          <a:blip r:embed="rId2">
            <a:alphaModFix amt="67000"/>
            <a:extLst>
              <a:ext uri="{BEBA8EAE-BF5A-486C-A8C5-ECC9F3942E4B}">
                <a14:imgProps xmlns:a14="http://schemas.microsoft.com/office/drawing/2010/main">
                  <a14:imgLayer r:embed="rId3">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3" y="0"/>
            <a:ext cx="2582693" cy="6858000"/>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901951" y="864108"/>
            <a:ext cx="5486400" cy="5120640"/>
          </a:xfrm>
          <a:prstGeom prst="rect">
            <a:avLst/>
          </a:prstGeom>
        </p:spPr>
        <p:txBody>
          <a:bodyPr anchor="t"/>
          <a:lstStyle>
            <a:lvl1pPr marL="25717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56578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8658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2087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551623"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hasCustomPrompt="1"/>
          </p:nvPr>
        </p:nvSpPr>
        <p:spPr>
          <a:xfrm>
            <a:off x="189689" y="2"/>
            <a:ext cx="2210612" cy="6857999"/>
          </a:xfrm>
          <a:prstGeom prst="rect">
            <a:avLst/>
          </a:prstGeom>
        </p:spPr>
        <p:txBody>
          <a:bodyPr vert="horz" lIns="91440" tIns="45720" rIns="91440" bIns="45720" rtlCol="0" anchor="ctr">
            <a:noAutofit/>
          </a:bodyPr>
          <a:lstStyle>
            <a:lvl1pPr algn="ctr">
              <a:defRPr sz="2400" b="0" baseline="0">
                <a:solidFill>
                  <a:srgbClr val="E78734"/>
                </a:solidFill>
                <a:latin typeface="Gill Sans MT" charset="0"/>
                <a:ea typeface="Gill Sans MT" charset="0"/>
                <a:cs typeface="Gill Sans MT" charset="0"/>
              </a:defRPr>
            </a:lvl1pPr>
          </a:lstStyle>
          <a:p>
            <a:r>
              <a:rPr lang="en-US" dirty="0"/>
              <a:t>Add Title </a:t>
            </a:r>
            <a:br>
              <a:rPr lang="en-US" dirty="0"/>
            </a:br>
            <a:r>
              <a:rPr lang="en-US" dirty="0"/>
              <a:t>Here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and Content w Video">
    <p:spTree>
      <p:nvGrpSpPr>
        <p:cNvPr id="1" name=""/>
        <p:cNvGrpSpPr/>
        <p:nvPr/>
      </p:nvGrpSpPr>
      <p:grpSpPr>
        <a:xfrm>
          <a:off x="0" y="0"/>
          <a:ext cx="0" cy="0"/>
          <a:chOff x="0" y="0"/>
          <a:chExt cx="0" cy="0"/>
        </a:xfrm>
      </p:grpSpPr>
      <p:sp>
        <p:nvSpPr>
          <p:cNvPr id="10" name="Rectangle 9"/>
          <p:cNvSpPr/>
          <p:nvPr/>
        </p:nvSpPr>
        <p:spPr>
          <a:xfrm>
            <a:off x="2" y="2"/>
            <a:ext cx="1905119"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Placeholder 1"/>
          <p:cNvSpPr>
            <a:spLocks noGrp="1"/>
          </p:cNvSpPr>
          <p:nvPr>
            <p:ph type="title" hasCustomPrompt="1"/>
          </p:nvPr>
        </p:nvSpPr>
        <p:spPr>
          <a:xfrm>
            <a:off x="117872" y="171452"/>
            <a:ext cx="1660922" cy="2045969"/>
          </a:xfrm>
          <a:prstGeom prst="rect">
            <a:avLst/>
          </a:prstGeom>
        </p:spPr>
        <p:txBody>
          <a:bodyPr vert="horz" lIns="91440" tIns="45720" rIns="91440" bIns="45720" rtlCol="0" anchor="ctr">
            <a:noAutofit/>
          </a:bodyPr>
          <a:lstStyle>
            <a:lvl1pPr>
              <a:defRPr sz="2400" b="0">
                <a:solidFill>
                  <a:srgbClr val="E78734"/>
                </a:solidFill>
                <a:latin typeface="Gill Sans MT" charset="0"/>
                <a:ea typeface="Gill Sans MT" charset="0"/>
                <a:cs typeface="Gill Sans MT" charset="0"/>
              </a:defRPr>
            </a:lvl1pPr>
          </a:lstStyle>
          <a:p>
            <a:r>
              <a:rPr lang="en-US" dirty="0"/>
              <a:t>Add Title Here</a:t>
            </a:r>
          </a:p>
        </p:txBody>
      </p:sp>
      <p:sp>
        <p:nvSpPr>
          <p:cNvPr id="4" name="Text Placeholder 3"/>
          <p:cNvSpPr>
            <a:spLocks noGrp="1"/>
          </p:cNvSpPr>
          <p:nvPr>
            <p:ph type="body" sz="quarter" idx="10"/>
          </p:nvPr>
        </p:nvSpPr>
        <p:spPr>
          <a:xfrm>
            <a:off x="2616996" y="1407555"/>
            <a:ext cx="5967413" cy="4910696"/>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1" hasCustomPrompt="1"/>
          </p:nvPr>
        </p:nvSpPr>
        <p:spPr>
          <a:xfrm>
            <a:off x="2616996" y="459263"/>
            <a:ext cx="5967413" cy="550227"/>
          </a:xfrm>
          <a:prstGeom prst="rect">
            <a:avLst/>
          </a:prstGeom>
        </p:spPr>
        <p:txBody>
          <a:bodyPr vert="horz"/>
          <a:lstStyle>
            <a:lvl1pPr marL="0" indent="0" algn="ctr">
              <a:buNone/>
              <a:defRPr sz="30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and Content w Vide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70424" y="603843"/>
            <a:ext cx="6107907" cy="642283"/>
          </a:xfrm>
          <a:prstGeom prst="rect">
            <a:avLst/>
          </a:prstGeom>
        </p:spPr>
        <p:txBody>
          <a:bodyPr vert="horz"/>
          <a:lstStyle>
            <a:lvl1pPr marL="0" indent="0" algn="ctr">
              <a:buNone/>
              <a:defRPr sz="2700" b="0" baseline="0">
                <a:solidFill>
                  <a:srgbClr val="0B194E"/>
                </a:solidFill>
                <a:latin typeface="Gill Sans MT" charset="0"/>
                <a:ea typeface="Gill Sans MT" charset="0"/>
                <a:cs typeface="Gill Sans MT" charset="0"/>
              </a:defRPr>
            </a:lvl1pPr>
          </a:lstStyle>
          <a:p>
            <a:pPr lvl="0"/>
            <a:r>
              <a:rPr lang="en-US" dirty="0"/>
              <a:t> Title Here</a:t>
            </a:r>
          </a:p>
        </p:txBody>
      </p:sp>
      <p:sp>
        <p:nvSpPr>
          <p:cNvPr id="6" name="Media Placeholder 5"/>
          <p:cNvSpPr>
            <a:spLocks noGrp="1"/>
          </p:cNvSpPr>
          <p:nvPr>
            <p:ph type="media" sz="quarter" idx="11"/>
          </p:nvPr>
        </p:nvSpPr>
        <p:spPr>
          <a:xfrm>
            <a:off x="1470425" y="1628774"/>
            <a:ext cx="6273403" cy="4667251"/>
          </a:xfrm>
          <a:prstGeom prst="rect">
            <a:avLst/>
          </a:prstGeom>
        </p:spPr>
        <p:txBody>
          <a:bodyPr vert="horz"/>
          <a:lstStyle>
            <a:lvl1pPr marL="0" indent="0">
              <a:buNone/>
              <a:defRPr b="0" i="0">
                <a:latin typeface="Gill Sans MT" charset="0"/>
                <a:ea typeface="Gill Sans MT" charset="0"/>
                <a:cs typeface="Gill Sans MT" charset="0"/>
              </a:defRPr>
            </a:lvl1pPr>
          </a:lstStyle>
          <a:p>
            <a:r>
              <a:rPr lang="en-US"/>
              <a:t>Click icon to add media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Title and Content w Video">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38928" y="1114427"/>
            <a:ext cx="4401476" cy="4954975"/>
          </a:xfrm>
          <a:prstGeom prst="rect">
            <a:avLst/>
          </a:prstGeom>
        </p:spPr>
        <p:txBody>
          <a:bodyPr vert="horz"/>
          <a:lstStyle>
            <a:lvl1pPr marL="39433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
                <a:srgbClr val="0B194E"/>
              </a:buClr>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
                <a:srgbClr val="0B194E"/>
              </a:buClr>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p:cNvSpPr>
            <a:spLocks noGrp="1"/>
          </p:cNvSpPr>
          <p:nvPr>
            <p:ph type="pic" sz="quarter" idx="11"/>
          </p:nvPr>
        </p:nvSpPr>
        <p:spPr>
          <a:xfrm>
            <a:off x="552668" y="504827"/>
            <a:ext cx="3751082"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5" name="Text Placeholder 7"/>
          <p:cNvSpPr>
            <a:spLocks noGrp="1"/>
          </p:cNvSpPr>
          <p:nvPr>
            <p:ph type="body" sz="quarter" idx="12" hasCustomPrompt="1"/>
          </p:nvPr>
        </p:nvSpPr>
        <p:spPr>
          <a:xfrm>
            <a:off x="4538928" y="459263"/>
            <a:ext cx="4401476" cy="550227"/>
          </a:xfrm>
          <a:prstGeom prst="rect">
            <a:avLst/>
          </a:prstGeom>
        </p:spPr>
        <p:txBody>
          <a:bodyPr vert="horz"/>
          <a:lstStyle>
            <a:lvl1pPr marL="0" indent="0" algn="l">
              <a:buNone/>
              <a:defRPr sz="2100" baseline="0">
                <a:solidFill>
                  <a:srgbClr val="0B194E"/>
                </a:solidFill>
                <a:latin typeface="Gill Sans MT" charset="0"/>
                <a:ea typeface="Gill Sans MT" charset="0"/>
                <a:cs typeface="Gill Sans MT" charset="0"/>
              </a:defRPr>
            </a:lvl1pPr>
          </a:lstStyle>
          <a:p>
            <a:pPr lvl="0"/>
            <a:r>
              <a:rPr lang="en-US" dirty="0"/>
              <a:t>Add Secondary Title Here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1_Title and Content w Video">
    <p:spTree>
      <p:nvGrpSpPr>
        <p:cNvPr id="1" name=""/>
        <p:cNvGrpSpPr/>
        <p:nvPr/>
      </p:nvGrpSpPr>
      <p:grpSpPr>
        <a:xfrm>
          <a:off x="0" y="0"/>
          <a:ext cx="0" cy="0"/>
          <a:chOff x="0" y="0"/>
          <a:chExt cx="0" cy="0"/>
        </a:xfrm>
      </p:grpSpPr>
      <p:sp>
        <p:nvSpPr>
          <p:cNvPr id="6" name="Rectangle 5"/>
          <p:cNvSpPr/>
          <p:nvPr/>
        </p:nvSpPr>
        <p:spPr>
          <a:xfrm>
            <a:off x="4716893" y="2"/>
            <a:ext cx="4427108" cy="6857999"/>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E78734"/>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chemeClr val="bg1"/>
                </a:solidFill>
                <a:latin typeface="Gill Sans MT" charset="0"/>
                <a:ea typeface="Gill Sans MT" charset="0"/>
                <a:cs typeface="Gill Sans MT" charset="0"/>
              </a:defRPr>
            </a:lvl1pPr>
            <a:lvl2pPr marL="771525" indent="-257175">
              <a:spcBef>
                <a:spcPts val="900"/>
              </a:spcBef>
              <a:buClrTx/>
              <a:buFont typeface="Arial" charset="0"/>
              <a:buChar char="•"/>
              <a:defRPr>
                <a:solidFill>
                  <a:schemeClr val="bg1"/>
                </a:solidFill>
                <a:latin typeface="Gill Sans MT" charset="0"/>
                <a:ea typeface="Gill Sans MT" charset="0"/>
                <a:cs typeface="Gill Sans MT" charset="0"/>
              </a:defRPr>
            </a:lvl2pPr>
            <a:lvl3pPr marL="985838" indent="-214313">
              <a:spcBef>
                <a:spcPts val="900"/>
              </a:spcBef>
              <a:buClrTx/>
              <a:buFont typeface="Arial" charset="0"/>
              <a:buChar char="•"/>
              <a:defRPr>
                <a:solidFill>
                  <a:schemeClr val="bg1"/>
                </a:solidFill>
                <a:latin typeface="Gill Sans MT" charset="0"/>
                <a:ea typeface="Gill Sans MT" charset="0"/>
                <a:cs typeface="Gill Sans MT" charset="0"/>
              </a:defRPr>
            </a:lvl3pPr>
            <a:lvl4pPr marL="1328738" indent="-214313">
              <a:spcBef>
                <a:spcPts val="900"/>
              </a:spcBef>
              <a:buClrTx/>
              <a:buFont typeface="Arial" charset="0"/>
              <a:buChar char="•"/>
              <a:defRPr>
                <a:solidFill>
                  <a:schemeClr val="bg1"/>
                </a:solidFill>
                <a:latin typeface="Gill Sans MT" charset="0"/>
                <a:ea typeface="Gill Sans MT" charset="0"/>
                <a:cs typeface="Gill Sans MT" charset="0"/>
              </a:defRPr>
            </a:lvl4pPr>
            <a:lvl5pPr marL="1671638" indent="-214313">
              <a:spcBef>
                <a:spcPts val="900"/>
              </a:spcBef>
              <a:buClrTx/>
              <a:buFont typeface="Arial" charset="0"/>
              <a:buChar char="•"/>
              <a:defRPr>
                <a:solidFill>
                  <a:schemeClr val="bg1"/>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2_Title and Content w Vide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206581" y="504827"/>
            <a:ext cx="4418999" cy="5921375"/>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4831559" y="504826"/>
            <a:ext cx="4108847" cy="520700"/>
          </a:xfrm>
          <a:prstGeom prst="rect">
            <a:avLst/>
          </a:prstGeom>
        </p:spPr>
        <p:txBody>
          <a:bodyPr vert="horz"/>
          <a:lstStyle>
            <a:lvl1pPr marL="0" indent="0" algn="ctr">
              <a:buNone/>
              <a:defRPr sz="2100" b="0">
                <a:solidFill>
                  <a:srgbClr val="0B194E"/>
                </a:solidFill>
                <a:latin typeface="Gill Sans MT" charset="0"/>
                <a:ea typeface="Gill Sans MT" charset="0"/>
                <a:cs typeface="Gill Sans MT" charset="0"/>
              </a:defRPr>
            </a:lvl1pPr>
          </a:lstStyle>
          <a:p>
            <a:pPr lvl="0"/>
            <a:r>
              <a:rPr lang="en-US" dirty="0"/>
              <a:t>Add Title Here</a:t>
            </a:r>
          </a:p>
        </p:txBody>
      </p:sp>
      <p:sp>
        <p:nvSpPr>
          <p:cNvPr id="3" name="Text Placeholder 2"/>
          <p:cNvSpPr>
            <a:spLocks noGrp="1"/>
          </p:cNvSpPr>
          <p:nvPr>
            <p:ph type="body" sz="quarter" idx="10"/>
          </p:nvPr>
        </p:nvSpPr>
        <p:spPr>
          <a:xfrm>
            <a:off x="4831559" y="1331056"/>
            <a:ext cx="4108847" cy="5095144"/>
          </a:xfrm>
          <a:prstGeom prst="rect">
            <a:avLst/>
          </a:prstGeom>
        </p:spPr>
        <p:txBody>
          <a:bodyPr vert="horz"/>
          <a:lstStyle>
            <a:lvl1pPr marL="394335" indent="-257175">
              <a:spcBef>
                <a:spcPts val="900"/>
              </a:spcBef>
              <a:buClrTx/>
              <a:buFont typeface="Arial" charset="0"/>
              <a:buChar char="•"/>
              <a:defRPr>
                <a:solidFill>
                  <a:srgbClr val="0B194E"/>
                </a:solidFill>
                <a:latin typeface="Gill Sans MT" charset="0"/>
                <a:ea typeface="Gill Sans MT" charset="0"/>
                <a:cs typeface="Gill Sans MT" charset="0"/>
              </a:defRPr>
            </a:lvl1pPr>
            <a:lvl2pPr marL="771525" indent="-257175">
              <a:spcBef>
                <a:spcPts val="900"/>
              </a:spcBef>
              <a:buClrTx/>
              <a:buFont typeface="Arial" charset="0"/>
              <a:buChar char="•"/>
              <a:defRPr>
                <a:solidFill>
                  <a:srgbClr val="0B194E"/>
                </a:solidFill>
                <a:latin typeface="Gill Sans MT" charset="0"/>
                <a:ea typeface="Gill Sans MT" charset="0"/>
                <a:cs typeface="Gill Sans MT" charset="0"/>
              </a:defRPr>
            </a:lvl2pPr>
            <a:lvl3pPr marL="985838" indent="-214313">
              <a:spcBef>
                <a:spcPts val="900"/>
              </a:spcBef>
              <a:buClrTx/>
              <a:buFont typeface="Arial" charset="0"/>
              <a:buChar char="•"/>
              <a:defRPr>
                <a:solidFill>
                  <a:srgbClr val="0B194E"/>
                </a:solidFill>
                <a:latin typeface="Gill Sans MT" charset="0"/>
                <a:ea typeface="Gill Sans MT" charset="0"/>
                <a:cs typeface="Gill Sans MT" charset="0"/>
              </a:defRPr>
            </a:lvl3pPr>
            <a:lvl4pPr marL="1328738" indent="-214313">
              <a:spcBef>
                <a:spcPts val="900"/>
              </a:spcBef>
              <a:buClrTx/>
              <a:buFont typeface="Arial" charset="0"/>
              <a:buChar char="•"/>
              <a:defRPr>
                <a:solidFill>
                  <a:srgbClr val="0B194E"/>
                </a:solidFill>
                <a:latin typeface="Gill Sans MT" charset="0"/>
                <a:ea typeface="Gill Sans MT" charset="0"/>
                <a:cs typeface="Gill Sans MT" charset="0"/>
              </a:defRPr>
            </a:lvl4pPr>
            <a:lvl5pPr marL="1671638" indent="-214313">
              <a:spcBef>
                <a:spcPts val="900"/>
              </a:spcBef>
              <a:buClrTx/>
              <a:buFont typeface="Arial" charset="0"/>
              <a:buChar char="•"/>
              <a:defRPr>
                <a:solidFill>
                  <a:srgbClr val="0B194E"/>
                </a:solidFill>
                <a:latin typeface="Gill Sans MT" charset="0"/>
                <a:ea typeface="Gill Sans MT" charset="0"/>
                <a:cs typeface="Gill Sans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and Content w Video">
    <p:spTree>
      <p:nvGrpSpPr>
        <p:cNvPr id="1" name=""/>
        <p:cNvGrpSpPr/>
        <p:nvPr/>
      </p:nvGrpSpPr>
      <p:grpSpPr>
        <a:xfrm>
          <a:off x="0" y="0"/>
          <a:ext cx="0" cy="0"/>
          <a:chOff x="0" y="0"/>
          <a:chExt cx="0" cy="0"/>
        </a:xfrm>
      </p:grpSpPr>
      <p:sp>
        <p:nvSpPr>
          <p:cNvPr id="6" name="Media Placeholder 5"/>
          <p:cNvSpPr>
            <a:spLocks noGrp="1"/>
          </p:cNvSpPr>
          <p:nvPr>
            <p:ph type="media" sz="quarter" idx="11"/>
          </p:nvPr>
        </p:nvSpPr>
        <p:spPr>
          <a:xfrm>
            <a:off x="711551" y="688479"/>
            <a:ext cx="7781152" cy="5416435"/>
          </a:xfrm>
          <a:prstGeom prst="rect">
            <a:avLst/>
          </a:prstGeom>
        </p:spPr>
        <p:txBody>
          <a:bodyPr vert="horz"/>
          <a:lstStyle>
            <a:lvl1pPr marL="0" indent="0">
              <a:buNone/>
              <a:defRPr>
                <a:latin typeface="Gill Sans MT" charset="0"/>
                <a:ea typeface="Gill Sans MT" charset="0"/>
                <a:cs typeface="Gill Sans MT" charset="0"/>
              </a:defRPr>
            </a:lvl1pPr>
          </a:lstStyle>
          <a:p>
            <a:r>
              <a:rPr lang="en-US"/>
              <a:t>Click icon to add media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567" y="6338364"/>
            <a:ext cx="318097" cy="372801"/>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and Content w Video">
    <p:spTree>
      <p:nvGrpSpPr>
        <p:cNvPr id="1" name=""/>
        <p:cNvGrpSpPr/>
        <p:nvPr/>
      </p:nvGrpSpPr>
      <p:grpSpPr>
        <a:xfrm>
          <a:off x="0" y="0"/>
          <a:ext cx="0" cy="0"/>
          <a:chOff x="0" y="0"/>
          <a:chExt cx="0" cy="0"/>
        </a:xfrm>
      </p:grpSpPr>
      <p:sp>
        <p:nvSpPr>
          <p:cNvPr id="5" name="Rectangle 4"/>
          <p:cNvSpPr/>
          <p:nvPr/>
        </p:nvSpPr>
        <p:spPr>
          <a:xfrm>
            <a:off x="3" y="5875009"/>
            <a:ext cx="9143999" cy="982993"/>
          </a:xfrm>
          <a:prstGeom prst="rect">
            <a:avLst/>
          </a:prstGeom>
          <a:solidFill>
            <a:srgbClr val="0127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p:cNvSpPr>
          <p:nvPr>
            <p:ph type="pic" sz="quarter" idx="10"/>
          </p:nvPr>
        </p:nvSpPr>
        <p:spPr>
          <a:xfrm>
            <a:off x="0" y="1"/>
            <a:ext cx="9144000" cy="5875007"/>
          </a:xfrm>
          <a:prstGeom prst="rect">
            <a:avLst/>
          </a:prstGeom>
        </p:spPr>
        <p:txBody>
          <a:bodyPr vert="horz"/>
          <a:lstStyle>
            <a:lvl1pPr marL="0" indent="0">
              <a:buNone/>
              <a:defRPr>
                <a:latin typeface="Gill Sans MT" charset="0"/>
                <a:ea typeface="Gill Sans MT" charset="0"/>
                <a:cs typeface="Gill Sans MT" charset="0"/>
              </a:defRPr>
            </a:lvl1pPr>
          </a:lstStyle>
          <a:p>
            <a:r>
              <a:rPr lang="en-US"/>
              <a:t>Drag picture to placeholder or click icon to add</a:t>
            </a:r>
            <a:endParaRPr lang="en-US" dirty="0"/>
          </a:p>
        </p:txBody>
      </p:sp>
      <p:sp>
        <p:nvSpPr>
          <p:cNvPr id="7" name="Text Placeholder 6"/>
          <p:cNvSpPr>
            <a:spLocks noGrp="1"/>
          </p:cNvSpPr>
          <p:nvPr>
            <p:ph type="body" sz="quarter" idx="11" hasCustomPrompt="1"/>
          </p:nvPr>
        </p:nvSpPr>
        <p:spPr>
          <a:xfrm>
            <a:off x="3" y="6072190"/>
            <a:ext cx="9143999" cy="612775"/>
          </a:xfrm>
          <a:prstGeom prst="rect">
            <a:avLst/>
          </a:prstGeom>
        </p:spPr>
        <p:txBody>
          <a:bodyPr vert="horz" anchor="ctr"/>
          <a:lstStyle>
            <a:lvl1pPr marL="0" indent="0" algn="ctr">
              <a:buNone/>
              <a:defRPr sz="2400" b="0" baseline="0">
                <a:solidFill>
                  <a:srgbClr val="F58420"/>
                </a:solidFill>
                <a:latin typeface="Gill Sans MT" charset="0"/>
                <a:ea typeface="Gill Sans MT" charset="0"/>
                <a:cs typeface="Gill Sans MT" charset="0"/>
              </a:defRPr>
            </a:lvl1pPr>
          </a:lstStyle>
          <a:p>
            <a:pPr lvl="0"/>
            <a:r>
              <a:rPr lang="en-US" dirty="0"/>
              <a:t>Add Text Here</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67000"/>
            <a:extLst>
              <a:ext uri="{BEBA8EAE-BF5A-486C-A8C5-ECC9F3942E4B}">
                <a14:imgProps xmlns:a14="http://schemas.microsoft.com/office/drawing/2010/main">
                  <a14:imgLayer r:embed="rId16">
                    <a14:imgEffect>
                      <a14:brightnessContrast bright="1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45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4">
          <p15:clr>
            <a:srgbClr val="F26B43"/>
          </p15:clr>
        </p15:guide>
        <p15:guide id="2" pos="2016">
          <p15:clr>
            <a:srgbClr val="F26B43"/>
          </p15:clr>
        </p15:guide>
        <p15:guide id="5" orient="horz" pos="648">
          <p15:clr>
            <a:srgbClr val="F26B43"/>
          </p15:clr>
        </p15:guide>
        <p15:guide id="6" orient="horz" pos="36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latin typeface="Calibri" charset="0"/>
              </a:rPr>
              <a:t>Introduction</a:t>
            </a:r>
          </a:p>
        </p:txBody>
      </p:sp>
      <p:sp>
        <p:nvSpPr>
          <p:cNvPr id="1027" name="Rectangle 3"/>
          <p:cNvSpPr>
            <a:spLocks noGrp="1" noChangeArrowheads="1"/>
          </p:cNvSpPr>
          <p:nvPr>
            <p:ph type="subTitle" idx="1"/>
          </p:nvPr>
        </p:nvSpPr>
        <p:spPr/>
        <p:txBody>
          <a:bodyPr rtlCol="0">
            <a:normAutofit/>
          </a:bodyPr>
          <a:lstStyle/>
          <a:p>
            <a:pPr eaLnBrk="1" fontAlgn="auto" hangingPunct="1">
              <a:spcAft>
                <a:spcPts val="0"/>
              </a:spcAft>
              <a:buFont typeface="Arial"/>
              <a:buNone/>
              <a:defRPr/>
            </a:pPr>
            <a:r>
              <a:rPr lang="en-US" dirty="0">
                <a:ea typeface="+mn-ea"/>
                <a:cs typeface="+mn-cs"/>
              </a:rPr>
              <a:t>Reference Models</a:t>
            </a:r>
          </a:p>
        </p:txBody>
      </p:sp>
    </p:spTree>
    <p:extLst>
      <p:ext uri="{BB962C8B-B14F-4D97-AF65-F5344CB8AC3E}">
        <p14:creationId xmlns:p14="http://schemas.microsoft.com/office/powerpoint/2010/main" val="226991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normAutofit/>
          </a:bodyPr>
          <a:lstStyle/>
          <a:p>
            <a:pPr>
              <a:defRPr/>
            </a:pPr>
            <a:r>
              <a:rPr lang="en-US" dirty="0">
                <a:solidFill>
                  <a:schemeClr val="tx1">
                    <a:lumMod val="50000"/>
                    <a:lumOff val="50000"/>
                  </a:schemeClr>
                </a:solidFill>
                <a:latin typeface="Calibri" charset="0"/>
              </a:rPr>
              <a:t>OSI Reference Model</a:t>
            </a:r>
            <a:endParaRPr lang="en-US" dirty="0">
              <a:ea typeface="+mj-ea"/>
              <a:cs typeface="+mj-cs"/>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10</a:t>
            </a:fld>
            <a:endParaRPr lang="en-US" sz="1200" dirty="0">
              <a:solidFill>
                <a:srgbClr val="898989"/>
              </a:solidFill>
            </a:endParaRPr>
          </a:p>
        </p:txBody>
      </p:sp>
      <p:grpSp>
        <p:nvGrpSpPr>
          <p:cNvPr id="6" name="Group 3"/>
          <p:cNvGrpSpPr>
            <a:grpSpLocks/>
          </p:cNvGrpSpPr>
          <p:nvPr/>
        </p:nvGrpSpPr>
        <p:grpSpPr bwMode="auto">
          <a:xfrm>
            <a:off x="228600" y="1752600"/>
            <a:ext cx="8382000" cy="346075"/>
            <a:chOff x="144" y="1104"/>
            <a:chExt cx="5280" cy="218"/>
          </a:xfrm>
        </p:grpSpPr>
        <p:sp>
          <p:nvSpPr>
            <p:cNvPr id="7" name="Text Box 4"/>
            <p:cNvSpPr txBox="1">
              <a:spLocks noChangeArrowheads="1"/>
            </p:cNvSpPr>
            <p:nvPr/>
          </p:nvSpPr>
          <p:spPr bwMode="auto">
            <a:xfrm>
              <a:off x="144" y="1104"/>
              <a:ext cx="768"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Application</a:t>
              </a:r>
            </a:p>
          </p:txBody>
        </p:sp>
        <p:sp>
          <p:nvSpPr>
            <p:cNvPr id="8" name="Text Box 5"/>
            <p:cNvSpPr txBox="1">
              <a:spLocks noChangeArrowheads="1"/>
            </p:cNvSpPr>
            <p:nvPr/>
          </p:nvSpPr>
          <p:spPr bwMode="auto">
            <a:xfrm>
              <a:off x="4656" y="1104"/>
              <a:ext cx="768"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Application</a:t>
              </a:r>
            </a:p>
          </p:txBody>
        </p:sp>
      </p:grpSp>
      <p:grpSp>
        <p:nvGrpSpPr>
          <p:cNvPr id="9" name="Group 6"/>
          <p:cNvGrpSpPr>
            <a:grpSpLocks/>
          </p:cNvGrpSpPr>
          <p:nvPr/>
        </p:nvGrpSpPr>
        <p:grpSpPr bwMode="auto">
          <a:xfrm>
            <a:off x="223838" y="2438400"/>
            <a:ext cx="8462962" cy="346075"/>
            <a:chOff x="141" y="1536"/>
            <a:chExt cx="5331" cy="218"/>
          </a:xfrm>
        </p:grpSpPr>
        <p:sp>
          <p:nvSpPr>
            <p:cNvPr id="10" name="Text Box 7"/>
            <p:cNvSpPr txBox="1">
              <a:spLocks noChangeArrowheads="1"/>
            </p:cNvSpPr>
            <p:nvPr/>
          </p:nvSpPr>
          <p:spPr bwMode="auto">
            <a:xfrm>
              <a:off x="141" y="1536"/>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Presentation</a:t>
              </a:r>
            </a:p>
          </p:txBody>
        </p:sp>
        <p:sp>
          <p:nvSpPr>
            <p:cNvPr id="11" name="Text Box 8"/>
            <p:cNvSpPr txBox="1">
              <a:spLocks noChangeArrowheads="1"/>
            </p:cNvSpPr>
            <p:nvPr/>
          </p:nvSpPr>
          <p:spPr bwMode="auto">
            <a:xfrm>
              <a:off x="4656" y="1536"/>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Presentation</a:t>
              </a:r>
            </a:p>
          </p:txBody>
        </p:sp>
      </p:grpSp>
      <p:grpSp>
        <p:nvGrpSpPr>
          <p:cNvPr id="12" name="Group 9"/>
          <p:cNvGrpSpPr>
            <a:grpSpLocks/>
          </p:cNvGrpSpPr>
          <p:nvPr/>
        </p:nvGrpSpPr>
        <p:grpSpPr bwMode="auto">
          <a:xfrm>
            <a:off x="838200" y="2119313"/>
            <a:ext cx="7162800" cy="350837"/>
            <a:chOff x="528" y="1335"/>
            <a:chExt cx="4512" cy="221"/>
          </a:xfrm>
        </p:grpSpPr>
        <p:sp>
          <p:nvSpPr>
            <p:cNvPr id="13" name="Line 10"/>
            <p:cNvSpPr>
              <a:spLocks noChangeShapeType="1"/>
            </p:cNvSpPr>
            <p:nvPr/>
          </p:nvSpPr>
          <p:spPr bwMode="auto">
            <a:xfrm>
              <a:off x="528"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1"/>
            <p:cNvSpPr>
              <a:spLocks noChangeShapeType="1"/>
            </p:cNvSpPr>
            <p:nvPr/>
          </p:nvSpPr>
          <p:spPr bwMode="auto">
            <a:xfrm>
              <a:off x="5040"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Text Box 12"/>
            <p:cNvSpPr txBox="1">
              <a:spLocks noChangeArrowheads="1"/>
            </p:cNvSpPr>
            <p:nvPr/>
          </p:nvSpPr>
          <p:spPr bwMode="auto">
            <a:xfrm>
              <a:off x="579" y="1335"/>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sp>
          <p:nvSpPr>
            <p:cNvPr id="16" name="Text Box 13"/>
            <p:cNvSpPr txBox="1">
              <a:spLocks noChangeArrowheads="1"/>
            </p:cNvSpPr>
            <p:nvPr/>
          </p:nvSpPr>
          <p:spPr bwMode="auto">
            <a:xfrm>
              <a:off x="4371" y="134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grpSp>
      <p:grpSp>
        <p:nvGrpSpPr>
          <p:cNvPr id="17" name="Group 14"/>
          <p:cNvGrpSpPr>
            <a:grpSpLocks/>
          </p:cNvGrpSpPr>
          <p:nvPr/>
        </p:nvGrpSpPr>
        <p:grpSpPr bwMode="auto">
          <a:xfrm>
            <a:off x="228600" y="3159125"/>
            <a:ext cx="8458200" cy="346075"/>
            <a:chOff x="144" y="1990"/>
            <a:chExt cx="5328" cy="218"/>
          </a:xfrm>
        </p:grpSpPr>
        <p:sp>
          <p:nvSpPr>
            <p:cNvPr id="18" name="Text Box 15"/>
            <p:cNvSpPr txBox="1">
              <a:spLocks noChangeArrowheads="1"/>
            </p:cNvSpPr>
            <p:nvPr/>
          </p:nvSpPr>
          <p:spPr bwMode="auto">
            <a:xfrm>
              <a:off x="144" y="1990"/>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Session</a:t>
              </a:r>
            </a:p>
          </p:txBody>
        </p:sp>
        <p:sp>
          <p:nvSpPr>
            <p:cNvPr id="19" name="Text Box 16"/>
            <p:cNvSpPr txBox="1">
              <a:spLocks noChangeArrowheads="1"/>
            </p:cNvSpPr>
            <p:nvPr/>
          </p:nvSpPr>
          <p:spPr bwMode="auto">
            <a:xfrm>
              <a:off x="4656" y="1990"/>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Session</a:t>
              </a:r>
            </a:p>
          </p:txBody>
        </p:sp>
      </p:grpSp>
      <p:grpSp>
        <p:nvGrpSpPr>
          <p:cNvPr id="20" name="Group 17"/>
          <p:cNvGrpSpPr>
            <a:grpSpLocks/>
          </p:cNvGrpSpPr>
          <p:nvPr/>
        </p:nvGrpSpPr>
        <p:grpSpPr bwMode="auto">
          <a:xfrm>
            <a:off x="838200" y="2849563"/>
            <a:ext cx="7162800" cy="350837"/>
            <a:chOff x="528" y="1335"/>
            <a:chExt cx="4512" cy="221"/>
          </a:xfrm>
        </p:grpSpPr>
        <p:sp>
          <p:nvSpPr>
            <p:cNvPr id="21" name="Line 18"/>
            <p:cNvSpPr>
              <a:spLocks noChangeShapeType="1"/>
            </p:cNvSpPr>
            <p:nvPr/>
          </p:nvSpPr>
          <p:spPr bwMode="auto">
            <a:xfrm>
              <a:off x="528"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 name="Line 19"/>
            <p:cNvSpPr>
              <a:spLocks noChangeShapeType="1"/>
            </p:cNvSpPr>
            <p:nvPr/>
          </p:nvSpPr>
          <p:spPr bwMode="auto">
            <a:xfrm>
              <a:off x="5040"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Text Box 20"/>
            <p:cNvSpPr txBox="1">
              <a:spLocks noChangeArrowheads="1"/>
            </p:cNvSpPr>
            <p:nvPr/>
          </p:nvSpPr>
          <p:spPr bwMode="auto">
            <a:xfrm>
              <a:off x="579" y="1335"/>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sp>
          <p:nvSpPr>
            <p:cNvPr id="24" name="Text Box 21"/>
            <p:cNvSpPr txBox="1">
              <a:spLocks noChangeArrowheads="1"/>
            </p:cNvSpPr>
            <p:nvPr/>
          </p:nvSpPr>
          <p:spPr bwMode="auto">
            <a:xfrm>
              <a:off x="4371" y="134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grpSp>
      <p:grpSp>
        <p:nvGrpSpPr>
          <p:cNvPr id="25" name="Group 22"/>
          <p:cNvGrpSpPr>
            <a:grpSpLocks/>
          </p:cNvGrpSpPr>
          <p:nvPr/>
        </p:nvGrpSpPr>
        <p:grpSpPr bwMode="auto">
          <a:xfrm>
            <a:off x="228600" y="3844925"/>
            <a:ext cx="8458200" cy="346075"/>
            <a:chOff x="144" y="2422"/>
            <a:chExt cx="5328" cy="218"/>
          </a:xfrm>
        </p:grpSpPr>
        <p:sp>
          <p:nvSpPr>
            <p:cNvPr id="26" name="Text Box 23"/>
            <p:cNvSpPr txBox="1">
              <a:spLocks noChangeArrowheads="1"/>
            </p:cNvSpPr>
            <p:nvPr/>
          </p:nvSpPr>
          <p:spPr bwMode="auto">
            <a:xfrm>
              <a:off x="144" y="2422"/>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Transport</a:t>
              </a:r>
            </a:p>
          </p:txBody>
        </p:sp>
        <p:sp>
          <p:nvSpPr>
            <p:cNvPr id="27" name="Text Box 24"/>
            <p:cNvSpPr txBox="1">
              <a:spLocks noChangeArrowheads="1"/>
            </p:cNvSpPr>
            <p:nvPr/>
          </p:nvSpPr>
          <p:spPr bwMode="auto">
            <a:xfrm>
              <a:off x="4656" y="2422"/>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Transport</a:t>
              </a:r>
            </a:p>
          </p:txBody>
        </p:sp>
      </p:grpSp>
      <p:grpSp>
        <p:nvGrpSpPr>
          <p:cNvPr id="28" name="Group 25"/>
          <p:cNvGrpSpPr>
            <a:grpSpLocks/>
          </p:cNvGrpSpPr>
          <p:nvPr/>
        </p:nvGrpSpPr>
        <p:grpSpPr bwMode="auto">
          <a:xfrm>
            <a:off x="838200" y="3459163"/>
            <a:ext cx="7162800" cy="350837"/>
            <a:chOff x="528" y="1335"/>
            <a:chExt cx="4512" cy="221"/>
          </a:xfrm>
        </p:grpSpPr>
        <p:sp>
          <p:nvSpPr>
            <p:cNvPr id="29" name="Line 26"/>
            <p:cNvSpPr>
              <a:spLocks noChangeShapeType="1"/>
            </p:cNvSpPr>
            <p:nvPr/>
          </p:nvSpPr>
          <p:spPr bwMode="auto">
            <a:xfrm>
              <a:off x="528"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Line 27"/>
            <p:cNvSpPr>
              <a:spLocks noChangeShapeType="1"/>
            </p:cNvSpPr>
            <p:nvPr/>
          </p:nvSpPr>
          <p:spPr bwMode="auto">
            <a:xfrm>
              <a:off x="5040" y="134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 name="Text Box 28"/>
            <p:cNvSpPr txBox="1">
              <a:spLocks noChangeArrowheads="1"/>
            </p:cNvSpPr>
            <p:nvPr/>
          </p:nvSpPr>
          <p:spPr bwMode="auto">
            <a:xfrm>
              <a:off x="579" y="1335"/>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sp>
          <p:nvSpPr>
            <p:cNvPr id="32" name="Text Box 29"/>
            <p:cNvSpPr txBox="1">
              <a:spLocks noChangeArrowheads="1"/>
            </p:cNvSpPr>
            <p:nvPr/>
          </p:nvSpPr>
          <p:spPr bwMode="auto">
            <a:xfrm>
              <a:off x="4371" y="134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Interface</a:t>
              </a:r>
            </a:p>
          </p:txBody>
        </p:sp>
      </p:grpSp>
      <p:grpSp>
        <p:nvGrpSpPr>
          <p:cNvPr id="33" name="Group 30"/>
          <p:cNvGrpSpPr>
            <a:grpSpLocks/>
          </p:cNvGrpSpPr>
          <p:nvPr/>
        </p:nvGrpSpPr>
        <p:grpSpPr bwMode="auto">
          <a:xfrm>
            <a:off x="1600200" y="1644650"/>
            <a:ext cx="5638800" cy="336550"/>
            <a:chOff x="1008" y="1036"/>
            <a:chExt cx="3552" cy="212"/>
          </a:xfrm>
        </p:grpSpPr>
        <p:sp>
          <p:nvSpPr>
            <p:cNvPr id="34" name="Line 31"/>
            <p:cNvSpPr>
              <a:spLocks noChangeShapeType="1"/>
            </p:cNvSpPr>
            <p:nvPr/>
          </p:nvSpPr>
          <p:spPr bwMode="auto">
            <a:xfrm>
              <a:off x="1008" y="1200"/>
              <a:ext cx="35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 name="Text Box 32"/>
            <p:cNvSpPr txBox="1">
              <a:spLocks noChangeArrowheads="1"/>
            </p:cNvSpPr>
            <p:nvPr/>
          </p:nvSpPr>
          <p:spPr bwMode="auto">
            <a:xfrm>
              <a:off x="2400" y="1036"/>
              <a:ext cx="55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Protocol</a:t>
              </a:r>
            </a:p>
          </p:txBody>
        </p:sp>
      </p:grpSp>
      <p:grpSp>
        <p:nvGrpSpPr>
          <p:cNvPr id="36" name="Group 33"/>
          <p:cNvGrpSpPr>
            <a:grpSpLocks/>
          </p:cNvGrpSpPr>
          <p:nvPr/>
        </p:nvGrpSpPr>
        <p:grpSpPr bwMode="auto">
          <a:xfrm>
            <a:off x="1600200" y="2330450"/>
            <a:ext cx="5638800" cy="336550"/>
            <a:chOff x="1008" y="1036"/>
            <a:chExt cx="3552" cy="212"/>
          </a:xfrm>
        </p:grpSpPr>
        <p:sp>
          <p:nvSpPr>
            <p:cNvPr id="37" name="Line 34"/>
            <p:cNvSpPr>
              <a:spLocks noChangeShapeType="1"/>
            </p:cNvSpPr>
            <p:nvPr/>
          </p:nvSpPr>
          <p:spPr bwMode="auto">
            <a:xfrm>
              <a:off x="1008" y="1200"/>
              <a:ext cx="35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8" name="Text Box 35"/>
            <p:cNvSpPr txBox="1">
              <a:spLocks noChangeArrowheads="1"/>
            </p:cNvSpPr>
            <p:nvPr/>
          </p:nvSpPr>
          <p:spPr bwMode="auto">
            <a:xfrm>
              <a:off x="2400" y="1036"/>
              <a:ext cx="55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Protocol</a:t>
              </a:r>
            </a:p>
          </p:txBody>
        </p:sp>
      </p:grpSp>
      <p:grpSp>
        <p:nvGrpSpPr>
          <p:cNvPr id="39" name="Group 36"/>
          <p:cNvGrpSpPr>
            <a:grpSpLocks/>
          </p:cNvGrpSpPr>
          <p:nvPr/>
        </p:nvGrpSpPr>
        <p:grpSpPr bwMode="auto">
          <a:xfrm>
            <a:off x="1600200" y="3016250"/>
            <a:ext cx="5638800" cy="336550"/>
            <a:chOff x="1008" y="1036"/>
            <a:chExt cx="3552" cy="212"/>
          </a:xfrm>
        </p:grpSpPr>
        <p:sp>
          <p:nvSpPr>
            <p:cNvPr id="40" name="Line 37"/>
            <p:cNvSpPr>
              <a:spLocks noChangeShapeType="1"/>
            </p:cNvSpPr>
            <p:nvPr/>
          </p:nvSpPr>
          <p:spPr bwMode="auto">
            <a:xfrm>
              <a:off x="1008" y="1200"/>
              <a:ext cx="35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 name="Text Box 38"/>
            <p:cNvSpPr txBox="1">
              <a:spLocks noChangeArrowheads="1"/>
            </p:cNvSpPr>
            <p:nvPr/>
          </p:nvSpPr>
          <p:spPr bwMode="auto">
            <a:xfrm>
              <a:off x="2400" y="1036"/>
              <a:ext cx="55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Protocol</a:t>
              </a:r>
            </a:p>
          </p:txBody>
        </p:sp>
      </p:grpSp>
      <p:grpSp>
        <p:nvGrpSpPr>
          <p:cNvPr id="42" name="Group 39"/>
          <p:cNvGrpSpPr>
            <a:grpSpLocks/>
          </p:cNvGrpSpPr>
          <p:nvPr/>
        </p:nvGrpSpPr>
        <p:grpSpPr bwMode="auto">
          <a:xfrm>
            <a:off x="1600200" y="3702050"/>
            <a:ext cx="5638800" cy="336550"/>
            <a:chOff x="1008" y="1036"/>
            <a:chExt cx="3552" cy="212"/>
          </a:xfrm>
        </p:grpSpPr>
        <p:sp>
          <p:nvSpPr>
            <p:cNvPr id="43" name="Line 40"/>
            <p:cNvSpPr>
              <a:spLocks noChangeShapeType="1"/>
            </p:cNvSpPr>
            <p:nvPr/>
          </p:nvSpPr>
          <p:spPr bwMode="auto">
            <a:xfrm>
              <a:off x="1008" y="1200"/>
              <a:ext cx="35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4" name="Text Box 41"/>
            <p:cNvSpPr txBox="1">
              <a:spLocks noChangeArrowheads="1"/>
            </p:cNvSpPr>
            <p:nvPr/>
          </p:nvSpPr>
          <p:spPr bwMode="auto">
            <a:xfrm>
              <a:off x="2400" y="1036"/>
              <a:ext cx="55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Protocol</a:t>
              </a:r>
            </a:p>
          </p:txBody>
        </p:sp>
      </p:grpSp>
      <p:sp>
        <p:nvSpPr>
          <p:cNvPr id="45" name="Rectangle 42"/>
          <p:cNvSpPr>
            <a:spLocks noChangeArrowheads="1"/>
          </p:cNvSpPr>
          <p:nvPr/>
        </p:nvSpPr>
        <p:spPr bwMode="auto">
          <a:xfrm>
            <a:off x="1754188" y="4267200"/>
            <a:ext cx="5338762" cy="1981200"/>
          </a:xfrm>
          <a:prstGeom prst="rect">
            <a:avLst/>
          </a:prstGeom>
          <a:noFill/>
          <a:ln w="571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46" name="Group 43"/>
          <p:cNvGrpSpPr>
            <a:grpSpLocks/>
          </p:cNvGrpSpPr>
          <p:nvPr/>
        </p:nvGrpSpPr>
        <p:grpSpPr bwMode="auto">
          <a:xfrm>
            <a:off x="762000" y="4114800"/>
            <a:ext cx="7239000" cy="381000"/>
            <a:chOff x="480" y="2592"/>
            <a:chExt cx="4560" cy="240"/>
          </a:xfrm>
        </p:grpSpPr>
        <p:sp>
          <p:nvSpPr>
            <p:cNvPr id="47" name="Line 44"/>
            <p:cNvSpPr>
              <a:spLocks noChangeShapeType="1"/>
            </p:cNvSpPr>
            <p:nvPr/>
          </p:nvSpPr>
          <p:spPr bwMode="auto">
            <a:xfrm>
              <a:off x="528" y="2620"/>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8" name="Line 45"/>
            <p:cNvSpPr>
              <a:spLocks noChangeShapeType="1"/>
            </p:cNvSpPr>
            <p:nvPr/>
          </p:nvSpPr>
          <p:spPr bwMode="auto">
            <a:xfrm>
              <a:off x="5040" y="2620"/>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9" name="Text Box 46"/>
            <p:cNvSpPr txBox="1">
              <a:spLocks noChangeArrowheads="1"/>
            </p:cNvSpPr>
            <p:nvPr/>
          </p:nvSpPr>
          <p:spPr bwMode="auto">
            <a:xfrm>
              <a:off x="480" y="2592"/>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a:t>Interface</a:t>
              </a:r>
            </a:p>
          </p:txBody>
        </p:sp>
        <p:sp>
          <p:nvSpPr>
            <p:cNvPr id="50" name="Text Box 47"/>
            <p:cNvSpPr txBox="1">
              <a:spLocks noChangeArrowheads="1"/>
            </p:cNvSpPr>
            <p:nvPr/>
          </p:nvSpPr>
          <p:spPr bwMode="auto">
            <a:xfrm>
              <a:off x="4467" y="2620"/>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a:t>Interface</a:t>
              </a:r>
            </a:p>
          </p:txBody>
        </p:sp>
      </p:grpSp>
      <p:grpSp>
        <p:nvGrpSpPr>
          <p:cNvPr id="51" name="Group 48"/>
          <p:cNvGrpSpPr>
            <a:grpSpLocks/>
          </p:cNvGrpSpPr>
          <p:nvPr/>
        </p:nvGrpSpPr>
        <p:grpSpPr bwMode="auto">
          <a:xfrm>
            <a:off x="762000" y="4724400"/>
            <a:ext cx="2438400" cy="381000"/>
            <a:chOff x="480" y="2976"/>
            <a:chExt cx="1536" cy="240"/>
          </a:xfrm>
        </p:grpSpPr>
        <p:sp>
          <p:nvSpPr>
            <p:cNvPr id="52" name="Line 49"/>
            <p:cNvSpPr>
              <a:spLocks noChangeShapeType="1"/>
            </p:cNvSpPr>
            <p:nvPr/>
          </p:nvSpPr>
          <p:spPr bwMode="auto">
            <a:xfrm>
              <a:off x="528"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3" name="Text Box 50"/>
            <p:cNvSpPr txBox="1">
              <a:spLocks noChangeArrowheads="1"/>
            </p:cNvSpPr>
            <p:nvPr/>
          </p:nvSpPr>
          <p:spPr bwMode="auto">
            <a:xfrm>
              <a:off x="480" y="2976"/>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sp>
          <p:nvSpPr>
            <p:cNvPr id="54" name="Line 51"/>
            <p:cNvSpPr>
              <a:spLocks noChangeShapeType="1"/>
            </p:cNvSpPr>
            <p:nvPr/>
          </p:nvSpPr>
          <p:spPr bwMode="auto">
            <a:xfrm>
              <a:off x="1491" y="302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5" name="Text Box 52"/>
            <p:cNvSpPr txBox="1">
              <a:spLocks noChangeArrowheads="1"/>
            </p:cNvSpPr>
            <p:nvPr/>
          </p:nvSpPr>
          <p:spPr bwMode="auto">
            <a:xfrm>
              <a:off x="1443" y="2996"/>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nvGrpSpPr>
          <p:cNvPr id="56" name="Group 53"/>
          <p:cNvGrpSpPr>
            <a:grpSpLocks/>
          </p:cNvGrpSpPr>
          <p:nvPr/>
        </p:nvGrpSpPr>
        <p:grpSpPr bwMode="auto">
          <a:xfrm>
            <a:off x="228600" y="4419600"/>
            <a:ext cx="2667000" cy="376238"/>
            <a:chOff x="144" y="2784"/>
            <a:chExt cx="1680" cy="237"/>
          </a:xfrm>
        </p:grpSpPr>
        <p:grpSp>
          <p:nvGrpSpPr>
            <p:cNvPr id="57" name="Group 54"/>
            <p:cNvGrpSpPr>
              <a:grpSpLocks/>
            </p:cNvGrpSpPr>
            <p:nvPr/>
          </p:nvGrpSpPr>
          <p:grpSpPr bwMode="auto">
            <a:xfrm>
              <a:off x="144" y="2784"/>
              <a:ext cx="1680" cy="237"/>
              <a:chOff x="144" y="2784"/>
              <a:chExt cx="1680" cy="237"/>
            </a:xfrm>
          </p:grpSpPr>
          <p:sp>
            <p:nvSpPr>
              <p:cNvPr id="59" name="Text Box 55"/>
              <p:cNvSpPr txBox="1">
                <a:spLocks noChangeArrowheads="1"/>
              </p:cNvSpPr>
              <p:nvPr/>
            </p:nvSpPr>
            <p:spPr bwMode="auto">
              <a:xfrm>
                <a:off x="144" y="2803"/>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spcBef>
                    <a:spcPct val="50000"/>
                  </a:spcBef>
                </a:pPr>
                <a:r>
                  <a:rPr lang="en-US" sz="1600" b="1" u="sng"/>
                  <a:t>Network</a:t>
                </a:r>
              </a:p>
            </p:txBody>
          </p:sp>
          <p:sp>
            <p:nvSpPr>
              <p:cNvPr id="60" name="Text Box 56"/>
              <p:cNvSpPr txBox="1">
                <a:spLocks noChangeArrowheads="1"/>
              </p:cNvSpPr>
              <p:nvPr/>
            </p:nvSpPr>
            <p:spPr bwMode="auto">
              <a:xfrm>
                <a:off x="1200" y="2784"/>
                <a:ext cx="624"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Network</a:t>
                </a:r>
              </a:p>
            </p:txBody>
          </p:sp>
        </p:grpSp>
        <p:sp>
          <p:nvSpPr>
            <p:cNvPr id="58" name="Line 57"/>
            <p:cNvSpPr>
              <a:spLocks noChangeShapeType="1"/>
            </p:cNvSpPr>
            <p:nvPr/>
          </p:nvSpPr>
          <p:spPr bwMode="auto">
            <a:xfrm>
              <a:off x="960" y="2880"/>
              <a:ext cx="24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61" name="Text Box 60"/>
          <p:cNvSpPr txBox="1">
            <a:spLocks noChangeArrowheads="1"/>
          </p:cNvSpPr>
          <p:nvPr/>
        </p:nvSpPr>
        <p:spPr bwMode="auto">
          <a:xfrm>
            <a:off x="457200" y="5105400"/>
            <a:ext cx="914400" cy="276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200" b="1"/>
              <a:t>Data Link</a:t>
            </a:r>
          </a:p>
        </p:txBody>
      </p:sp>
      <p:sp>
        <p:nvSpPr>
          <p:cNvPr id="62" name="Line 62"/>
          <p:cNvSpPr>
            <a:spLocks noChangeShapeType="1"/>
          </p:cNvSpPr>
          <p:nvPr/>
        </p:nvSpPr>
        <p:spPr bwMode="auto">
          <a:xfrm>
            <a:off x="1371600" y="5299075"/>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63" name="Group 63"/>
          <p:cNvGrpSpPr>
            <a:grpSpLocks/>
          </p:cNvGrpSpPr>
          <p:nvPr/>
        </p:nvGrpSpPr>
        <p:grpSpPr bwMode="auto">
          <a:xfrm>
            <a:off x="762000" y="5410200"/>
            <a:ext cx="2438400" cy="381000"/>
            <a:chOff x="480" y="2976"/>
            <a:chExt cx="1536" cy="240"/>
          </a:xfrm>
        </p:grpSpPr>
        <p:sp>
          <p:nvSpPr>
            <p:cNvPr id="64" name="Line 64"/>
            <p:cNvSpPr>
              <a:spLocks noChangeShapeType="1"/>
            </p:cNvSpPr>
            <p:nvPr/>
          </p:nvSpPr>
          <p:spPr bwMode="auto">
            <a:xfrm>
              <a:off x="528"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 name="Text Box 65"/>
            <p:cNvSpPr txBox="1">
              <a:spLocks noChangeArrowheads="1"/>
            </p:cNvSpPr>
            <p:nvPr/>
          </p:nvSpPr>
          <p:spPr bwMode="auto">
            <a:xfrm>
              <a:off x="480" y="2976"/>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sp>
          <p:nvSpPr>
            <p:cNvPr id="66" name="Line 66"/>
            <p:cNvSpPr>
              <a:spLocks noChangeShapeType="1"/>
            </p:cNvSpPr>
            <p:nvPr/>
          </p:nvSpPr>
          <p:spPr bwMode="auto">
            <a:xfrm>
              <a:off x="1491" y="302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7" name="Text Box 67"/>
            <p:cNvSpPr txBox="1">
              <a:spLocks noChangeArrowheads="1"/>
            </p:cNvSpPr>
            <p:nvPr/>
          </p:nvSpPr>
          <p:spPr bwMode="auto">
            <a:xfrm>
              <a:off x="1443" y="2996"/>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nvGrpSpPr>
          <p:cNvPr id="68" name="Group 68"/>
          <p:cNvGrpSpPr>
            <a:grpSpLocks/>
          </p:cNvGrpSpPr>
          <p:nvPr/>
        </p:nvGrpSpPr>
        <p:grpSpPr bwMode="auto">
          <a:xfrm>
            <a:off x="457200" y="5791200"/>
            <a:ext cx="2362200" cy="346075"/>
            <a:chOff x="288" y="3190"/>
            <a:chExt cx="1488" cy="218"/>
          </a:xfrm>
        </p:grpSpPr>
        <p:grpSp>
          <p:nvGrpSpPr>
            <p:cNvPr id="69" name="Group 69"/>
            <p:cNvGrpSpPr>
              <a:grpSpLocks/>
            </p:cNvGrpSpPr>
            <p:nvPr/>
          </p:nvGrpSpPr>
          <p:grpSpPr bwMode="auto">
            <a:xfrm>
              <a:off x="288" y="3190"/>
              <a:ext cx="1488" cy="218"/>
              <a:chOff x="288" y="3190"/>
              <a:chExt cx="1488" cy="218"/>
            </a:xfrm>
          </p:grpSpPr>
          <p:sp>
            <p:nvSpPr>
              <p:cNvPr id="71" name="Text Box 70"/>
              <p:cNvSpPr txBox="1">
                <a:spLocks noChangeArrowheads="1"/>
              </p:cNvSpPr>
              <p:nvPr/>
            </p:nvSpPr>
            <p:spPr bwMode="auto">
              <a:xfrm>
                <a:off x="288" y="3190"/>
                <a:ext cx="57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Phys.</a:t>
                </a:r>
              </a:p>
            </p:txBody>
          </p:sp>
          <p:sp>
            <p:nvSpPr>
              <p:cNvPr id="72" name="Text Box 71"/>
              <p:cNvSpPr txBox="1">
                <a:spLocks noChangeArrowheads="1"/>
              </p:cNvSpPr>
              <p:nvPr/>
            </p:nvSpPr>
            <p:spPr bwMode="auto">
              <a:xfrm>
                <a:off x="1200" y="3190"/>
                <a:ext cx="57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Phys</a:t>
                </a:r>
              </a:p>
            </p:txBody>
          </p:sp>
        </p:grpSp>
        <p:sp>
          <p:nvSpPr>
            <p:cNvPr id="70" name="Line 72"/>
            <p:cNvSpPr>
              <a:spLocks noChangeShapeType="1"/>
            </p:cNvSpPr>
            <p:nvPr/>
          </p:nvSpPr>
          <p:spPr bwMode="auto">
            <a:xfrm>
              <a:off x="864" y="3312"/>
              <a:ext cx="3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73" name="Group 73"/>
          <p:cNvGrpSpPr>
            <a:grpSpLocks/>
          </p:cNvGrpSpPr>
          <p:nvPr/>
        </p:nvGrpSpPr>
        <p:grpSpPr bwMode="auto">
          <a:xfrm>
            <a:off x="5410200" y="4800600"/>
            <a:ext cx="2590800" cy="368300"/>
            <a:chOff x="3408" y="3004"/>
            <a:chExt cx="1632" cy="232"/>
          </a:xfrm>
        </p:grpSpPr>
        <p:grpSp>
          <p:nvGrpSpPr>
            <p:cNvPr id="74" name="Group 74"/>
            <p:cNvGrpSpPr>
              <a:grpSpLocks/>
            </p:cNvGrpSpPr>
            <p:nvPr/>
          </p:nvGrpSpPr>
          <p:grpSpPr bwMode="auto">
            <a:xfrm>
              <a:off x="4467" y="3004"/>
              <a:ext cx="573" cy="212"/>
              <a:chOff x="4467" y="3004"/>
              <a:chExt cx="573" cy="212"/>
            </a:xfrm>
          </p:grpSpPr>
          <p:sp>
            <p:nvSpPr>
              <p:cNvPr id="78" name="Line 75"/>
              <p:cNvSpPr>
                <a:spLocks noChangeShapeType="1"/>
              </p:cNvSpPr>
              <p:nvPr/>
            </p:nvSpPr>
            <p:spPr bwMode="auto">
              <a:xfrm>
                <a:off x="5040"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9" name="Text Box 76"/>
              <p:cNvSpPr txBox="1">
                <a:spLocks noChangeArrowheads="1"/>
              </p:cNvSpPr>
              <p:nvPr/>
            </p:nvSpPr>
            <p:spPr bwMode="auto">
              <a:xfrm>
                <a:off x="4467" y="300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nvGrpSpPr>
            <p:cNvPr id="75" name="Group 77"/>
            <p:cNvGrpSpPr>
              <a:grpSpLocks/>
            </p:cNvGrpSpPr>
            <p:nvPr/>
          </p:nvGrpSpPr>
          <p:grpSpPr bwMode="auto">
            <a:xfrm>
              <a:off x="3408" y="3024"/>
              <a:ext cx="573" cy="212"/>
              <a:chOff x="4467" y="3004"/>
              <a:chExt cx="573" cy="212"/>
            </a:xfrm>
          </p:grpSpPr>
          <p:sp>
            <p:nvSpPr>
              <p:cNvPr id="76" name="Line 78"/>
              <p:cNvSpPr>
                <a:spLocks noChangeShapeType="1"/>
              </p:cNvSpPr>
              <p:nvPr/>
            </p:nvSpPr>
            <p:spPr bwMode="auto">
              <a:xfrm>
                <a:off x="5040"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7" name="Text Box 79"/>
              <p:cNvSpPr txBox="1">
                <a:spLocks noChangeArrowheads="1"/>
              </p:cNvSpPr>
              <p:nvPr/>
            </p:nvSpPr>
            <p:spPr bwMode="auto">
              <a:xfrm>
                <a:off x="4467" y="300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grpSp>
        <p:nvGrpSpPr>
          <p:cNvPr id="80" name="Group 85"/>
          <p:cNvGrpSpPr>
            <a:grpSpLocks/>
          </p:cNvGrpSpPr>
          <p:nvPr/>
        </p:nvGrpSpPr>
        <p:grpSpPr bwMode="auto">
          <a:xfrm>
            <a:off x="5410200" y="5486400"/>
            <a:ext cx="2590800" cy="368300"/>
            <a:chOff x="3408" y="3004"/>
            <a:chExt cx="1632" cy="232"/>
          </a:xfrm>
        </p:grpSpPr>
        <p:grpSp>
          <p:nvGrpSpPr>
            <p:cNvPr id="81" name="Group 86"/>
            <p:cNvGrpSpPr>
              <a:grpSpLocks/>
            </p:cNvGrpSpPr>
            <p:nvPr/>
          </p:nvGrpSpPr>
          <p:grpSpPr bwMode="auto">
            <a:xfrm>
              <a:off x="4467" y="3004"/>
              <a:ext cx="573" cy="212"/>
              <a:chOff x="4467" y="3004"/>
              <a:chExt cx="573" cy="212"/>
            </a:xfrm>
          </p:grpSpPr>
          <p:sp>
            <p:nvSpPr>
              <p:cNvPr id="85" name="Line 87"/>
              <p:cNvSpPr>
                <a:spLocks noChangeShapeType="1"/>
              </p:cNvSpPr>
              <p:nvPr/>
            </p:nvSpPr>
            <p:spPr bwMode="auto">
              <a:xfrm>
                <a:off x="5040"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6" name="Text Box 88"/>
              <p:cNvSpPr txBox="1">
                <a:spLocks noChangeArrowheads="1"/>
              </p:cNvSpPr>
              <p:nvPr/>
            </p:nvSpPr>
            <p:spPr bwMode="auto">
              <a:xfrm>
                <a:off x="4467" y="300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nvGrpSpPr>
            <p:cNvPr id="82" name="Group 89"/>
            <p:cNvGrpSpPr>
              <a:grpSpLocks/>
            </p:cNvGrpSpPr>
            <p:nvPr/>
          </p:nvGrpSpPr>
          <p:grpSpPr bwMode="auto">
            <a:xfrm>
              <a:off x="3408" y="3024"/>
              <a:ext cx="573" cy="212"/>
              <a:chOff x="4467" y="3004"/>
              <a:chExt cx="573" cy="212"/>
            </a:xfrm>
          </p:grpSpPr>
          <p:sp>
            <p:nvSpPr>
              <p:cNvPr id="83" name="Line 90"/>
              <p:cNvSpPr>
                <a:spLocks noChangeShapeType="1"/>
              </p:cNvSpPr>
              <p:nvPr/>
            </p:nvSpPr>
            <p:spPr bwMode="auto">
              <a:xfrm>
                <a:off x="5040" y="3004"/>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4" name="Text Box 91"/>
              <p:cNvSpPr txBox="1">
                <a:spLocks noChangeArrowheads="1"/>
              </p:cNvSpPr>
              <p:nvPr/>
            </p:nvSpPr>
            <p:spPr bwMode="auto">
              <a:xfrm>
                <a:off x="4467" y="3004"/>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sz="1600" u="sng"/>
                  <a:t>Interface</a:t>
                </a:r>
              </a:p>
            </p:txBody>
          </p:sp>
        </p:grpSp>
      </p:grpSp>
      <p:grpSp>
        <p:nvGrpSpPr>
          <p:cNvPr id="87" name="Group 92"/>
          <p:cNvGrpSpPr>
            <a:grpSpLocks/>
          </p:cNvGrpSpPr>
          <p:nvPr/>
        </p:nvGrpSpPr>
        <p:grpSpPr bwMode="auto">
          <a:xfrm>
            <a:off x="5943600" y="5826125"/>
            <a:ext cx="2362200" cy="346075"/>
            <a:chOff x="288" y="3190"/>
            <a:chExt cx="1488" cy="218"/>
          </a:xfrm>
        </p:grpSpPr>
        <p:grpSp>
          <p:nvGrpSpPr>
            <p:cNvPr id="88" name="Group 93"/>
            <p:cNvGrpSpPr>
              <a:grpSpLocks/>
            </p:cNvGrpSpPr>
            <p:nvPr/>
          </p:nvGrpSpPr>
          <p:grpSpPr bwMode="auto">
            <a:xfrm>
              <a:off x="288" y="3190"/>
              <a:ext cx="1488" cy="218"/>
              <a:chOff x="288" y="3190"/>
              <a:chExt cx="1488" cy="218"/>
            </a:xfrm>
          </p:grpSpPr>
          <p:sp>
            <p:nvSpPr>
              <p:cNvPr id="90" name="Text Box 94"/>
              <p:cNvSpPr txBox="1">
                <a:spLocks noChangeArrowheads="1"/>
              </p:cNvSpPr>
              <p:nvPr/>
            </p:nvSpPr>
            <p:spPr bwMode="auto">
              <a:xfrm>
                <a:off x="288" y="3190"/>
                <a:ext cx="57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Phys.</a:t>
                </a:r>
              </a:p>
            </p:txBody>
          </p:sp>
          <p:sp>
            <p:nvSpPr>
              <p:cNvPr id="91" name="Text Box 95"/>
              <p:cNvSpPr txBox="1">
                <a:spLocks noChangeArrowheads="1"/>
              </p:cNvSpPr>
              <p:nvPr/>
            </p:nvSpPr>
            <p:spPr bwMode="auto">
              <a:xfrm>
                <a:off x="1200" y="3190"/>
                <a:ext cx="57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Phys</a:t>
                </a:r>
              </a:p>
            </p:txBody>
          </p:sp>
        </p:grpSp>
        <p:sp>
          <p:nvSpPr>
            <p:cNvPr id="89" name="Line 96"/>
            <p:cNvSpPr>
              <a:spLocks noChangeShapeType="1"/>
            </p:cNvSpPr>
            <p:nvPr/>
          </p:nvSpPr>
          <p:spPr bwMode="auto">
            <a:xfrm>
              <a:off x="864" y="3312"/>
              <a:ext cx="3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92" name="Group 98"/>
          <p:cNvGrpSpPr>
            <a:grpSpLocks/>
          </p:cNvGrpSpPr>
          <p:nvPr/>
        </p:nvGrpSpPr>
        <p:grpSpPr bwMode="auto">
          <a:xfrm>
            <a:off x="5867400" y="4454525"/>
            <a:ext cx="2819400" cy="346075"/>
            <a:chOff x="3696" y="2806"/>
            <a:chExt cx="1776" cy="218"/>
          </a:xfrm>
        </p:grpSpPr>
        <p:sp>
          <p:nvSpPr>
            <p:cNvPr id="93" name="Text Box 99"/>
            <p:cNvSpPr txBox="1">
              <a:spLocks noChangeArrowheads="1"/>
            </p:cNvSpPr>
            <p:nvPr/>
          </p:nvSpPr>
          <p:spPr bwMode="auto">
            <a:xfrm>
              <a:off x="4656" y="2806"/>
              <a:ext cx="816"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spcBef>
                  <a:spcPct val="50000"/>
                </a:spcBef>
              </a:pPr>
              <a:r>
                <a:rPr lang="en-US" sz="1600" b="1" u="sng"/>
                <a:t>Network</a:t>
              </a:r>
            </a:p>
          </p:txBody>
        </p:sp>
        <p:sp>
          <p:nvSpPr>
            <p:cNvPr id="94" name="Text Box 100"/>
            <p:cNvSpPr txBox="1">
              <a:spLocks noChangeArrowheads="1"/>
            </p:cNvSpPr>
            <p:nvPr/>
          </p:nvSpPr>
          <p:spPr bwMode="auto">
            <a:xfrm>
              <a:off x="3696" y="2806"/>
              <a:ext cx="624"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600" b="1"/>
                <a:t>Network</a:t>
              </a:r>
            </a:p>
          </p:txBody>
        </p:sp>
      </p:grpSp>
      <p:sp>
        <p:nvSpPr>
          <p:cNvPr id="95" name="Line 101"/>
          <p:cNvSpPr>
            <a:spLocks noChangeShapeType="1"/>
          </p:cNvSpPr>
          <p:nvPr/>
        </p:nvSpPr>
        <p:spPr bwMode="auto">
          <a:xfrm>
            <a:off x="6858000" y="4648200"/>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6" name="Line 101"/>
          <p:cNvSpPr>
            <a:spLocks noChangeShapeType="1"/>
          </p:cNvSpPr>
          <p:nvPr/>
        </p:nvSpPr>
        <p:spPr bwMode="auto">
          <a:xfrm>
            <a:off x="6819900" y="5292725"/>
            <a:ext cx="7239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7" name="Rectangle 102"/>
          <p:cNvSpPr>
            <a:spLocks noChangeArrowheads="1"/>
          </p:cNvSpPr>
          <p:nvPr/>
        </p:nvSpPr>
        <p:spPr bwMode="auto">
          <a:xfrm>
            <a:off x="3352800" y="4343400"/>
            <a:ext cx="2133600" cy="1752600"/>
          </a:xfrm>
          <a:prstGeom prst="rect">
            <a:avLst/>
          </a:prstGeom>
          <a:noFill/>
          <a:ln w="2857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98" name="Group 103"/>
          <p:cNvGrpSpPr>
            <a:grpSpLocks/>
          </p:cNvGrpSpPr>
          <p:nvPr/>
        </p:nvGrpSpPr>
        <p:grpSpPr bwMode="auto">
          <a:xfrm>
            <a:off x="152400" y="1447800"/>
            <a:ext cx="8515350" cy="366713"/>
            <a:chOff x="96" y="912"/>
            <a:chExt cx="5364" cy="231"/>
          </a:xfrm>
        </p:grpSpPr>
        <p:sp>
          <p:nvSpPr>
            <p:cNvPr id="99" name="Text Box 104"/>
            <p:cNvSpPr txBox="1">
              <a:spLocks noChangeArrowheads="1"/>
            </p:cNvSpPr>
            <p:nvPr/>
          </p:nvSpPr>
          <p:spPr bwMode="auto">
            <a:xfrm>
              <a:off x="96" y="912"/>
              <a:ext cx="8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User/Client</a:t>
              </a:r>
            </a:p>
          </p:txBody>
        </p:sp>
        <p:sp>
          <p:nvSpPr>
            <p:cNvPr id="100" name="Text Box 105"/>
            <p:cNvSpPr txBox="1">
              <a:spLocks noChangeArrowheads="1"/>
            </p:cNvSpPr>
            <p:nvPr/>
          </p:nvSpPr>
          <p:spPr bwMode="auto">
            <a:xfrm>
              <a:off x="4608" y="912"/>
              <a:ext cx="8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User/Server</a:t>
              </a:r>
            </a:p>
          </p:txBody>
        </p:sp>
      </p:grpSp>
      <p:sp>
        <p:nvSpPr>
          <p:cNvPr id="101" name="Text Box 60"/>
          <p:cNvSpPr txBox="1">
            <a:spLocks noChangeArrowheads="1"/>
          </p:cNvSpPr>
          <p:nvPr/>
        </p:nvSpPr>
        <p:spPr bwMode="auto">
          <a:xfrm>
            <a:off x="1905000" y="5105400"/>
            <a:ext cx="914400" cy="276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200" b="1"/>
              <a:t>Data Link</a:t>
            </a:r>
          </a:p>
        </p:txBody>
      </p:sp>
      <p:sp>
        <p:nvSpPr>
          <p:cNvPr id="102" name="Text Box 60"/>
          <p:cNvSpPr txBox="1">
            <a:spLocks noChangeArrowheads="1"/>
          </p:cNvSpPr>
          <p:nvPr/>
        </p:nvSpPr>
        <p:spPr bwMode="auto">
          <a:xfrm>
            <a:off x="5867400" y="5181600"/>
            <a:ext cx="914400" cy="276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200" b="1"/>
              <a:t>Data Link</a:t>
            </a:r>
          </a:p>
        </p:txBody>
      </p:sp>
      <p:sp>
        <p:nvSpPr>
          <p:cNvPr id="103" name="Text Box 60"/>
          <p:cNvSpPr txBox="1">
            <a:spLocks noChangeArrowheads="1"/>
          </p:cNvSpPr>
          <p:nvPr/>
        </p:nvSpPr>
        <p:spPr bwMode="auto">
          <a:xfrm>
            <a:off x="7543800" y="5105400"/>
            <a:ext cx="914400" cy="276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1200" b="1"/>
              <a:t>Data Link</a:t>
            </a:r>
          </a:p>
        </p:txBody>
      </p:sp>
    </p:spTree>
    <p:extLst>
      <p:ext uri="{BB962C8B-B14F-4D97-AF65-F5344CB8AC3E}">
        <p14:creationId xmlns:p14="http://schemas.microsoft.com/office/powerpoint/2010/main" val="113805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0-#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0-#ppt_w/2"/>
                                          </p:val>
                                        </p:tav>
                                        <p:tav tm="100000">
                                          <p:val>
                                            <p:strVal val="#ppt_x"/>
                                          </p:val>
                                        </p:tav>
                                      </p:tavLst>
                                    </p:anim>
                                    <p:anim calcmode="lin" valueType="num">
                                      <p:cBhvr additive="base">
                                        <p:cTn id="3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0-#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0-#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0-#ppt_w/2"/>
                                          </p:val>
                                        </p:tav>
                                        <p:tav tm="100000">
                                          <p:val>
                                            <p:strVal val="#ppt_x"/>
                                          </p:val>
                                        </p:tav>
                                      </p:tavLst>
                                    </p:anim>
                                    <p:anim calcmode="lin" valueType="num">
                                      <p:cBhvr additive="base">
                                        <p:cTn id="6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0-#ppt_w/2"/>
                                          </p:val>
                                        </p:tav>
                                        <p:tav tm="100000">
                                          <p:val>
                                            <p:strVal val="#ppt_x"/>
                                          </p:val>
                                        </p:tav>
                                      </p:tavLst>
                                    </p:anim>
                                    <p:anim calcmode="lin" valueType="num">
                                      <p:cBhvr additive="base">
                                        <p:cTn id="7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0-#ppt_w/2"/>
                                          </p:val>
                                        </p:tav>
                                        <p:tav tm="100000">
                                          <p:val>
                                            <p:strVal val="#ppt_x"/>
                                          </p:val>
                                        </p:tav>
                                      </p:tavLst>
                                    </p:anim>
                                    <p:anim calcmode="lin" valueType="num">
                                      <p:cBhvr additive="base">
                                        <p:cTn id="80"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0-#ppt_w/2"/>
                                          </p:val>
                                        </p:tav>
                                        <p:tav tm="100000">
                                          <p:val>
                                            <p:strVal val="#ppt_x"/>
                                          </p:val>
                                        </p:tav>
                                      </p:tavLst>
                                    </p:anim>
                                    <p:anim calcmode="lin" valueType="num">
                                      <p:cBhvr additive="base">
                                        <p:cTn id="8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additive="base">
                                        <p:cTn id="91" dur="500" fill="hold"/>
                                        <p:tgtEl>
                                          <p:spTgt spid="56"/>
                                        </p:tgtEl>
                                        <p:attrNameLst>
                                          <p:attrName>ppt_x</p:attrName>
                                        </p:attrNameLst>
                                      </p:cBhvr>
                                      <p:tavLst>
                                        <p:tav tm="0">
                                          <p:val>
                                            <p:strVal val="0-#ppt_w/2"/>
                                          </p:val>
                                        </p:tav>
                                        <p:tav tm="100000">
                                          <p:val>
                                            <p:strVal val="#ppt_x"/>
                                          </p:val>
                                        </p:tav>
                                      </p:tavLst>
                                    </p:anim>
                                    <p:anim calcmode="lin" valueType="num">
                                      <p:cBhvr additive="base">
                                        <p:cTn id="9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0-#ppt_w/2"/>
                                          </p:val>
                                        </p:tav>
                                        <p:tav tm="100000">
                                          <p:val>
                                            <p:strVal val="#ppt_x"/>
                                          </p:val>
                                        </p:tav>
                                      </p:tavLst>
                                    </p:anim>
                                    <p:anim calcmode="lin" valueType="num">
                                      <p:cBhvr additive="base">
                                        <p:cTn id="9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nodeType="clickEffect">
                                  <p:stCondLst>
                                    <p:cond delay="0"/>
                                  </p:stCondLst>
                                  <p:childTnLst>
                                    <p:set>
                                      <p:cBhvr>
                                        <p:cTn id="110" dur="1" fill="hold">
                                          <p:stCondLst>
                                            <p:cond delay="0"/>
                                          </p:stCondLst>
                                        </p:cTn>
                                        <p:tgtEl>
                                          <p:spTgt spid="63"/>
                                        </p:tgtEl>
                                        <p:attrNameLst>
                                          <p:attrName>style.visibility</p:attrName>
                                        </p:attrNameLst>
                                      </p:cBhvr>
                                      <p:to>
                                        <p:strVal val="visible"/>
                                      </p:to>
                                    </p:set>
                                    <p:anim calcmode="lin" valueType="num">
                                      <p:cBhvr additive="base">
                                        <p:cTn id="111" dur="500" fill="hold"/>
                                        <p:tgtEl>
                                          <p:spTgt spid="63"/>
                                        </p:tgtEl>
                                        <p:attrNameLst>
                                          <p:attrName>ppt_x</p:attrName>
                                        </p:attrNameLst>
                                      </p:cBhvr>
                                      <p:tavLst>
                                        <p:tav tm="0">
                                          <p:val>
                                            <p:strVal val="0-#ppt_w/2"/>
                                          </p:val>
                                        </p:tav>
                                        <p:tav tm="100000">
                                          <p:val>
                                            <p:strVal val="#ppt_x"/>
                                          </p:val>
                                        </p:tav>
                                      </p:tavLst>
                                    </p:anim>
                                    <p:anim calcmode="lin" valueType="num">
                                      <p:cBhvr additive="base">
                                        <p:cTn id="112"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additive="base">
                                        <p:cTn id="117" dur="500" fill="hold"/>
                                        <p:tgtEl>
                                          <p:spTgt spid="68"/>
                                        </p:tgtEl>
                                        <p:attrNameLst>
                                          <p:attrName>ppt_x</p:attrName>
                                        </p:attrNameLst>
                                      </p:cBhvr>
                                      <p:tavLst>
                                        <p:tav tm="0">
                                          <p:val>
                                            <p:strVal val="0-#ppt_w/2"/>
                                          </p:val>
                                        </p:tav>
                                        <p:tav tm="100000">
                                          <p:val>
                                            <p:strVal val="#ppt_x"/>
                                          </p:val>
                                        </p:tav>
                                      </p:tavLst>
                                    </p:anim>
                                    <p:anim calcmode="lin" valueType="num">
                                      <p:cBhvr additive="base">
                                        <p:cTn id="11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97"/>
                                        </p:tgtEl>
                                        <p:attrNameLst>
                                          <p:attrName>style.visibility</p:attrName>
                                        </p:attrNameLst>
                                      </p:cBhvr>
                                      <p:to>
                                        <p:strVal val="visible"/>
                                      </p:to>
                                    </p:set>
                                    <p:anim calcmode="lin" valueType="num">
                                      <p:cBhvr additive="base">
                                        <p:cTn id="123" dur="500" fill="hold"/>
                                        <p:tgtEl>
                                          <p:spTgt spid="97"/>
                                        </p:tgtEl>
                                        <p:attrNameLst>
                                          <p:attrName>ppt_x</p:attrName>
                                        </p:attrNameLst>
                                      </p:cBhvr>
                                      <p:tavLst>
                                        <p:tav tm="0">
                                          <p:val>
                                            <p:strVal val="0-#ppt_w/2"/>
                                          </p:val>
                                        </p:tav>
                                        <p:tav tm="100000">
                                          <p:val>
                                            <p:strVal val="#ppt_x"/>
                                          </p:val>
                                        </p:tav>
                                      </p:tavLst>
                                    </p:anim>
                                    <p:anim calcmode="lin" valueType="num">
                                      <p:cBhvr additive="base">
                                        <p:cTn id="124"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nodeType="clickEffect">
                                  <p:stCondLst>
                                    <p:cond delay="0"/>
                                  </p:stCondLst>
                                  <p:childTnLst>
                                    <p:set>
                                      <p:cBhvr>
                                        <p:cTn id="128" dur="1" fill="hold">
                                          <p:stCondLst>
                                            <p:cond delay="0"/>
                                          </p:stCondLst>
                                        </p:cTn>
                                        <p:tgtEl>
                                          <p:spTgt spid="87"/>
                                        </p:tgtEl>
                                        <p:attrNameLst>
                                          <p:attrName>style.visibility</p:attrName>
                                        </p:attrNameLst>
                                      </p:cBhvr>
                                      <p:to>
                                        <p:strVal val="visible"/>
                                      </p:to>
                                    </p:set>
                                    <p:anim calcmode="lin" valueType="num">
                                      <p:cBhvr additive="base">
                                        <p:cTn id="129" dur="500" fill="hold"/>
                                        <p:tgtEl>
                                          <p:spTgt spid="87"/>
                                        </p:tgtEl>
                                        <p:attrNameLst>
                                          <p:attrName>ppt_x</p:attrName>
                                        </p:attrNameLst>
                                      </p:cBhvr>
                                      <p:tavLst>
                                        <p:tav tm="0">
                                          <p:val>
                                            <p:strVal val="0-#ppt_w/2"/>
                                          </p:val>
                                        </p:tav>
                                        <p:tav tm="100000">
                                          <p:val>
                                            <p:strVal val="#ppt_x"/>
                                          </p:val>
                                        </p:tav>
                                      </p:tavLst>
                                    </p:anim>
                                    <p:anim calcmode="lin" valueType="num">
                                      <p:cBhvr additive="base">
                                        <p:cTn id="13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nodeType="clickEffect">
                                  <p:stCondLst>
                                    <p:cond delay="0"/>
                                  </p:stCondLst>
                                  <p:childTnLst>
                                    <p:set>
                                      <p:cBhvr>
                                        <p:cTn id="134" dur="1" fill="hold">
                                          <p:stCondLst>
                                            <p:cond delay="0"/>
                                          </p:stCondLst>
                                        </p:cTn>
                                        <p:tgtEl>
                                          <p:spTgt spid="80"/>
                                        </p:tgtEl>
                                        <p:attrNameLst>
                                          <p:attrName>style.visibility</p:attrName>
                                        </p:attrNameLst>
                                      </p:cBhvr>
                                      <p:to>
                                        <p:strVal val="visible"/>
                                      </p:to>
                                    </p:set>
                                    <p:anim calcmode="lin" valueType="num">
                                      <p:cBhvr additive="base">
                                        <p:cTn id="135" dur="500" fill="hold"/>
                                        <p:tgtEl>
                                          <p:spTgt spid="80"/>
                                        </p:tgtEl>
                                        <p:attrNameLst>
                                          <p:attrName>ppt_x</p:attrName>
                                        </p:attrNameLst>
                                      </p:cBhvr>
                                      <p:tavLst>
                                        <p:tav tm="0">
                                          <p:val>
                                            <p:strVal val="0-#ppt_w/2"/>
                                          </p:val>
                                        </p:tav>
                                        <p:tav tm="100000">
                                          <p:val>
                                            <p:strVal val="#ppt_x"/>
                                          </p:val>
                                        </p:tav>
                                      </p:tavLst>
                                    </p:anim>
                                    <p:anim calcmode="lin" valueType="num">
                                      <p:cBhvr additive="base">
                                        <p:cTn id="136"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73"/>
                                        </p:tgtEl>
                                        <p:attrNameLst>
                                          <p:attrName>style.visibility</p:attrName>
                                        </p:attrNameLst>
                                      </p:cBhvr>
                                      <p:to>
                                        <p:strVal val="visible"/>
                                      </p:to>
                                    </p:set>
                                    <p:anim calcmode="lin" valueType="num">
                                      <p:cBhvr additive="base">
                                        <p:cTn id="149" dur="500" fill="hold"/>
                                        <p:tgtEl>
                                          <p:spTgt spid="73"/>
                                        </p:tgtEl>
                                        <p:attrNameLst>
                                          <p:attrName>ppt_x</p:attrName>
                                        </p:attrNameLst>
                                      </p:cBhvr>
                                      <p:tavLst>
                                        <p:tav tm="0">
                                          <p:val>
                                            <p:strVal val="0-#ppt_w/2"/>
                                          </p:val>
                                        </p:tav>
                                        <p:tav tm="100000">
                                          <p:val>
                                            <p:strVal val="#ppt_x"/>
                                          </p:val>
                                        </p:tav>
                                      </p:tavLst>
                                    </p:anim>
                                    <p:anim calcmode="lin" valueType="num">
                                      <p:cBhvr additive="base">
                                        <p:cTn id="150"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1" grpId="0" animBg="1"/>
      <p:bldP spid="62" grpId="0" animBg="1"/>
      <p:bldP spid="95" grpId="0" animBg="1"/>
      <p:bldP spid="96" grpId="0" animBg="1"/>
      <p:bldP spid="97" grpId="0" animBg="1"/>
      <p:bldP spid="101" grpId="0" animBg="1"/>
      <p:bldP spid="102" grpId="0" animBg="1"/>
      <p:bldP spid="1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7D5-C267-4948-8E1D-073E585697A9}"/>
              </a:ext>
            </a:extLst>
          </p:cNvPr>
          <p:cNvSpPr>
            <a:spLocks noGrp="1"/>
          </p:cNvSpPr>
          <p:nvPr>
            <p:ph type="title"/>
          </p:nvPr>
        </p:nvSpPr>
        <p:spPr/>
        <p:txBody>
          <a:bodyPr/>
          <a:lstStyle/>
          <a:p>
            <a:r>
              <a:rPr lang="en-US" dirty="0"/>
              <a:t>How Does Peer to Peer Communication Work? </a:t>
            </a:r>
          </a:p>
        </p:txBody>
      </p:sp>
      <p:sp>
        <p:nvSpPr>
          <p:cNvPr id="3" name="Content Placeholder 2">
            <a:extLst>
              <a:ext uri="{FF2B5EF4-FFF2-40B4-BE49-F238E27FC236}">
                <a16:creationId xmlns:a16="http://schemas.microsoft.com/office/drawing/2014/main" id="{FE293D96-6E4B-B14D-A651-2D1E12ACEB52}"/>
              </a:ext>
            </a:extLst>
          </p:cNvPr>
          <p:cNvSpPr>
            <a:spLocks noGrp="1"/>
          </p:cNvSpPr>
          <p:nvPr>
            <p:ph idx="1"/>
          </p:nvPr>
        </p:nvSpPr>
        <p:spPr>
          <a:xfrm>
            <a:off x="352269" y="1150498"/>
            <a:ext cx="8229600" cy="363509"/>
          </a:xfrm>
        </p:spPr>
        <p:txBody>
          <a:bodyPr/>
          <a:lstStyle/>
          <a:p>
            <a:r>
              <a:rPr lang="en-US" sz="2400" b="1" dirty="0">
                <a:solidFill>
                  <a:srgbClr val="FF0000"/>
                </a:solidFill>
              </a:rPr>
              <a:t>En</a:t>
            </a:r>
            <a:r>
              <a:rPr lang="en-US" dirty="0"/>
              <a:t>capsulation (</a:t>
            </a:r>
            <a:r>
              <a:rPr lang="en-US" b="1" dirty="0">
                <a:solidFill>
                  <a:srgbClr val="FF0000"/>
                </a:solidFill>
              </a:rPr>
              <a:t>Sending</a:t>
            </a:r>
            <a:r>
              <a:rPr lang="en-US" dirty="0"/>
              <a:t>)</a:t>
            </a:r>
          </a:p>
        </p:txBody>
      </p:sp>
      <p:sp>
        <p:nvSpPr>
          <p:cNvPr id="6" name="Slide Number Placeholder 5">
            <a:extLst>
              <a:ext uri="{FF2B5EF4-FFF2-40B4-BE49-F238E27FC236}">
                <a16:creationId xmlns:a16="http://schemas.microsoft.com/office/drawing/2014/main" id="{AA52019F-C063-0646-A11B-06AD013BA658}"/>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11</a:t>
            </a:fld>
            <a:endParaRPr lang="en-US" sz="1200" dirty="0">
              <a:solidFill>
                <a:srgbClr val="898989"/>
              </a:solidFill>
            </a:endParaRPr>
          </a:p>
        </p:txBody>
      </p:sp>
      <p:pic>
        <p:nvPicPr>
          <p:cNvPr id="10" name="Picture 9">
            <a:extLst>
              <a:ext uri="{FF2B5EF4-FFF2-40B4-BE49-F238E27FC236}">
                <a16:creationId xmlns:a16="http://schemas.microsoft.com/office/drawing/2014/main" id="{D9B02990-AEE0-2D4D-81F0-11BC4F3F4E8C}"/>
              </a:ext>
            </a:extLst>
          </p:cNvPr>
          <p:cNvPicPr>
            <a:picLocks noChangeAspect="1"/>
          </p:cNvPicPr>
          <p:nvPr/>
        </p:nvPicPr>
        <p:blipFill>
          <a:blip r:embed="rId2"/>
          <a:stretch>
            <a:fillRect/>
          </a:stretch>
        </p:blipFill>
        <p:spPr>
          <a:xfrm>
            <a:off x="844446" y="1663740"/>
            <a:ext cx="6775554" cy="4542877"/>
          </a:xfrm>
          <a:prstGeom prst="rect">
            <a:avLst/>
          </a:prstGeom>
          <a:ln w="57150">
            <a:solidFill>
              <a:schemeClr val="tx1"/>
            </a:solidFill>
          </a:ln>
        </p:spPr>
      </p:pic>
      <p:pic>
        <p:nvPicPr>
          <p:cNvPr id="12" name="Picture 11">
            <a:extLst>
              <a:ext uri="{FF2B5EF4-FFF2-40B4-BE49-F238E27FC236}">
                <a16:creationId xmlns:a16="http://schemas.microsoft.com/office/drawing/2014/main" id="{44E28449-124A-F04F-B174-2B8D76F506E4}"/>
              </a:ext>
            </a:extLst>
          </p:cNvPr>
          <p:cNvPicPr>
            <a:picLocks noChangeAspect="1"/>
          </p:cNvPicPr>
          <p:nvPr/>
        </p:nvPicPr>
        <p:blipFill>
          <a:blip r:embed="rId3"/>
          <a:stretch>
            <a:fillRect/>
          </a:stretch>
        </p:blipFill>
        <p:spPr>
          <a:xfrm>
            <a:off x="6478250" y="1823645"/>
            <a:ext cx="546100" cy="368300"/>
          </a:xfrm>
          <a:prstGeom prst="rect">
            <a:avLst/>
          </a:prstGeom>
        </p:spPr>
      </p:pic>
      <p:sp>
        <p:nvSpPr>
          <p:cNvPr id="13" name="TextBox 12">
            <a:extLst>
              <a:ext uri="{FF2B5EF4-FFF2-40B4-BE49-F238E27FC236}">
                <a16:creationId xmlns:a16="http://schemas.microsoft.com/office/drawing/2014/main" id="{2823BA6B-4B50-5342-B72B-6A0D4705E51C}"/>
              </a:ext>
            </a:extLst>
          </p:cNvPr>
          <p:cNvSpPr txBox="1"/>
          <p:nvPr/>
        </p:nvSpPr>
        <p:spPr>
          <a:xfrm>
            <a:off x="1169233" y="1823645"/>
            <a:ext cx="1626407" cy="369332"/>
          </a:xfrm>
          <a:prstGeom prst="rect">
            <a:avLst/>
          </a:prstGeom>
          <a:noFill/>
        </p:spPr>
        <p:txBody>
          <a:bodyPr wrap="none" rtlCol="0">
            <a:spAutoFit/>
          </a:bodyPr>
          <a:lstStyle/>
          <a:p>
            <a:r>
              <a:rPr lang="en-US" b="1" dirty="0"/>
              <a:t>Client/Server</a:t>
            </a:r>
          </a:p>
        </p:txBody>
      </p:sp>
      <p:sp>
        <p:nvSpPr>
          <p:cNvPr id="14" name="Rectangle 13">
            <a:extLst>
              <a:ext uri="{FF2B5EF4-FFF2-40B4-BE49-F238E27FC236}">
                <a16:creationId xmlns:a16="http://schemas.microsoft.com/office/drawing/2014/main" id="{FE368413-BE27-1B4E-BF55-ED93CA21DF33}"/>
              </a:ext>
            </a:extLst>
          </p:cNvPr>
          <p:cNvSpPr/>
          <p:nvPr/>
        </p:nvSpPr>
        <p:spPr>
          <a:xfrm>
            <a:off x="6478250" y="2383436"/>
            <a:ext cx="626372"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052E980-F77D-564A-86A8-AB2C59C61325}"/>
              </a:ext>
            </a:extLst>
          </p:cNvPr>
          <p:cNvSpPr/>
          <p:nvPr/>
        </p:nvSpPr>
        <p:spPr>
          <a:xfrm>
            <a:off x="5977862" y="2385936"/>
            <a:ext cx="49967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4F9AAFB-7966-CC46-B629-05FF22C5D8D6}"/>
              </a:ext>
            </a:extLst>
          </p:cNvPr>
          <p:cNvSpPr/>
          <p:nvPr/>
        </p:nvSpPr>
        <p:spPr>
          <a:xfrm>
            <a:off x="5993562" y="2937904"/>
            <a:ext cx="1111060" cy="419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815F07F-8DD1-8C4D-8B60-11DAF8170662}"/>
              </a:ext>
            </a:extLst>
          </p:cNvPr>
          <p:cNvSpPr/>
          <p:nvPr/>
        </p:nvSpPr>
        <p:spPr>
          <a:xfrm>
            <a:off x="5493884" y="2937904"/>
            <a:ext cx="49967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7EA2A42-9D7A-4F49-95C5-5E9BF5562975}"/>
              </a:ext>
            </a:extLst>
          </p:cNvPr>
          <p:cNvSpPr/>
          <p:nvPr/>
        </p:nvSpPr>
        <p:spPr>
          <a:xfrm>
            <a:off x="5524755" y="3474882"/>
            <a:ext cx="1730483"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E04A6E5-9EB6-2447-8D4A-05B65ADF32D4}"/>
              </a:ext>
            </a:extLst>
          </p:cNvPr>
          <p:cNvSpPr/>
          <p:nvPr/>
        </p:nvSpPr>
        <p:spPr>
          <a:xfrm>
            <a:off x="5025077" y="3468520"/>
            <a:ext cx="499678"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F2694EA-0296-2940-8854-0B3FBFD364DA}"/>
              </a:ext>
            </a:extLst>
          </p:cNvPr>
          <p:cNvSpPr/>
          <p:nvPr/>
        </p:nvSpPr>
        <p:spPr>
          <a:xfrm>
            <a:off x="5060953" y="4023324"/>
            <a:ext cx="2043669"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16B5A1-AC49-AE49-AFA1-5D1ABDF38F16}"/>
              </a:ext>
            </a:extLst>
          </p:cNvPr>
          <p:cNvSpPr/>
          <p:nvPr/>
        </p:nvSpPr>
        <p:spPr>
          <a:xfrm>
            <a:off x="4407108" y="4016962"/>
            <a:ext cx="691309"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0848DB1-0520-D745-B740-43379855B255}"/>
              </a:ext>
            </a:extLst>
          </p:cNvPr>
          <p:cNvSpPr/>
          <p:nvPr/>
        </p:nvSpPr>
        <p:spPr>
          <a:xfrm>
            <a:off x="4599476" y="4584154"/>
            <a:ext cx="2550116"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75FAF66-AF7C-0B4C-B9B7-DEC390533F05}"/>
              </a:ext>
            </a:extLst>
          </p:cNvPr>
          <p:cNvSpPr/>
          <p:nvPr/>
        </p:nvSpPr>
        <p:spPr>
          <a:xfrm>
            <a:off x="3916548" y="4584154"/>
            <a:ext cx="691309"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19A2884-6118-F84F-816E-D0020088E8C2}"/>
              </a:ext>
            </a:extLst>
          </p:cNvPr>
          <p:cNvSpPr/>
          <p:nvPr/>
        </p:nvSpPr>
        <p:spPr>
          <a:xfrm>
            <a:off x="4078112" y="5138823"/>
            <a:ext cx="2946237"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503083F-544B-C74B-BE5B-91F37F133BC6}"/>
              </a:ext>
            </a:extLst>
          </p:cNvPr>
          <p:cNvSpPr/>
          <p:nvPr/>
        </p:nvSpPr>
        <p:spPr>
          <a:xfrm>
            <a:off x="3507698" y="5138823"/>
            <a:ext cx="570414"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CA570D6-D30E-4342-99E7-7F97987D56F7}"/>
              </a:ext>
            </a:extLst>
          </p:cNvPr>
          <p:cNvSpPr/>
          <p:nvPr/>
        </p:nvSpPr>
        <p:spPr>
          <a:xfrm>
            <a:off x="7024349" y="5147451"/>
            <a:ext cx="570414"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BDD902F-954B-1349-9A12-D0E6012E1FA5}"/>
              </a:ext>
            </a:extLst>
          </p:cNvPr>
          <p:cNvSpPr/>
          <p:nvPr/>
        </p:nvSpPr>
        <p:spPr>
          <a:xfrm>
            <a:off x="3625298" y="5667028"/>
            <a:ext cx="3969465"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F1D7EE9B-739D-9C4A-B3C6-2EF8B546357B}"/>
              </a:ext>
            </a:extLst>
          </p:cNvPr>
          <p:cNvCxnSpPr/>
          <p:nvPr/>
        </p:nvCxnSpPr>
        <p:spPr>
          <a:xfrm>
            <a:off x="7375161" y="1823645"/>
            <a:ext cx="0" cy="31980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4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7D5-C267-4948-8E1D-073E585697A9}"/>
              </a:ext>
            </a:extLst>
          </p:cNvPr>
          <p:cNvSpPr>
            <a:spLocks noGrp="1"/>
          </p:cNvSpPr>
          <p:nvPr>
            <p:ph type="title"/>
          </p:nvPr>
        </p:nvSpPr>
        <p:spPr/>
        <p:txBody>
          <a:bodyPr/>
          <a:lstStyle/>
          <a:p>
            <a:r>
              <a:rPr lang="en-US" dirty="0"/>
              <a:t>How Does Peer to Peer Communication Work? </a:t>
            </a:r>
          </a:p>
        </p:txBody>
      </p:sp>
      <p:sp>
        <p:nvSpPr>
          <p:cNvPr id="3" name="Content Placeholder 2">
            <a:extLst>
              <a:ext uri="{FF2B5EF4-FFF2-40B4-BE49-F238E27FC236}">
                <a16:creationId xmlns:a16="http://schemas.microsoft.com/office/drawing/2014/main" id="{FE293D96-6E4B-B14D-A651-2D1E12ACEB52}"/>
              </a:ext>
            </a:extLst>
          </p:cNvPr>
          <p:cNvSpPr>
            <a:spLocks noGrp="1"/>
          </p:cNvSpPr>
          <p:nvPr>
            <p:ph idx="1"/>
          </p:nvPr>
        </p:nvSpPr>
        <p:spPr>
          <a:xfrm>
            <a:off x="352269" y="1150498"/>
            <a:ext cx="8229600" cy="363509"/>
          </a:xfrm>
        </p:spPr>
        <p:txBody>
          <a:bodyPr/>
          <a:lstStyle/>
          <a:p>
            <a:r>
              <a:rPr lang="en-US" sz="2400" b="1" dirty="0">
                <a:solidFill>
                  <a:srgbClr val="FF0000"/>
                </a:solidFill>
              </a:rPr>
              <a:t>En</a:t>
            </a:r>
            <a:r>
              <a:rPr lang="en-US" dirty="0"/>
              <a:t>capsulation (</a:t>
            </a:r>
            <a:r>
              <a:rPr lang="en-US" b="1" dirty="0">
                <a:solidFill>
                  <a:srgbClr val="FF0000"/>
                </a:solidFill>
              </a:rPr>
              <a:t>Sending</a:t>
            </a:r>
            <a:r>
              <a:rPr lang="en-US" dirty="0"/>
              <a:t>)</a:t>
            </a:r>
          </a:p>
        </p:txBody>
      </p:sp>
      <p:sp>
        <p:nvSpPr>
          <p:cNvPr id="6" name="Slide Number Placeholder 5">
            <a:extLst>
              <a:ext uri="{FF2B5EF4-FFF2-40B4-BE49-F238E27FC236}">
                <a16:creationId xmlns:a16="http://schemas.microsoft.com/office/drawing/2014/main" id="{AA52019F-C063-0646-A11B-06AD013BA658}"/>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12</a:t>
            </a:fld>
            <a:endParaRPr lang="en-US" sz="1200" dirty="0">
              <a:solidFill>
                <a:srgbClr val="898989"/>
              </a:solidFill>
            </a:endParaRPr>
          </a:p>
        </p:txBody>
      </p:sp>
      <p:pic>
        <p:nvPicPr>
          <p:cNvPr id="10" name="Picture 9">
            <a:extLst>
              <a:ext uri="{FF2B5EF4-FFF2-40B4-BE49-F238E27FC236}">
                <a16:creationId xmlns:a16="http://schemas.microsoft.com/office/drawing/2014/main" id="{D9B02990-AEE0-2D4D-81F0-11BC4F3F4E8C}"/>
              </a:ext>
            </a:extLst>
          </p:cNvPr>
          <p:cNvPicPr>
            <a:picLocks noChangeAspect="1"/>
          </p:cNvPicPr>
          <p:nvPr/>
        </p:nvPicPr>
        <p:blipFill>
          <a:blip r:embed="rId2"/>
          <a:stretch>
            <a:fillRect/>
          </a:stretch>
        </p:blipFill>
        <p:spPr>
          <a:xfrm>
            <a:off x="844446" y="1663740"/>
            <a:ext cx="6775554" cy="4542877"/>
          </a:xfrm>
          <a:prstGeom prst="rect">
            <a:avLst/>
          </a:prstGeom>
          <a:ln w="57150">
            <a:solidFill>
              <a:schemeClr val="tx1"/>
            </a:solidFill>
          </a:ln>
        </p:spPr>
      </p:pic>
      <p:pic>
        <p:nvPicPr>
          <p:cNvPr id="12" name="Picture 11">
            <a:extLst>
              <a:ext uri="{FF2B5EF4-FFF2-40B4-BE49-F238E27FC236}">
                <a16:creationId xmlns:a16="http://schemas.microsoft.com/office/drawing/2014/main" id="{44E28449-124A-F04F-B174-2B8D76F506E4}"/>
              </a:ext>
            </a:extLst>
          </p:cNvPr>
          <p:cNvPicPr>
            <a:picLocks noChangeAspect="1"/>
          </p:cNvPicPr>
          <p:nvPr/>
        </p:nvPicPr>
        <p:blipFill>
          <a:blip r:embed="rId3"/>
          <a:stretch>
            <a:fillRect/>
          </a:stretch>
        </p:blipFill>
        <p:spPr>
          <a:xfrm>
            <a:off x="6478250" y="1823645"/>
            <a:ext cx="546100" cy="368300"/>
          </a:xfrm>
          <a:prstGeom prst="rect">
            <a:avLst/>
          </a:prstGeom>
        </p:spPr>
      </p:pic>
      <p:sp>
        <p:nvSpPr>
          <p:cNvPr id="13" name="TextBox 12">
            <a:extLst>
              <a:ext uri="{FF2B5EF4-FFF2-40B4-BE49-F238E27FC236}">
                <a16:creationId xmlns:a16="http://schemas.microsoft.com/office/drawing/2014/main" id="{2823BA6B-4B50-5342-B72B-6A0D4705E51C}"/>
              </a:ext>
            </a:extLst>
          </p:cNvPr>
          <p:cNvSpPr txBox="1"/>
          <p:nvPr/>
        </p:nvSpPr>
        <p:spPr>
          <a:xfrm>
            <a:off x="1169233" y="1823645"/>
            <a:ext cx="1626407" cy="369332"/>
          </a:xfrm>
          <a:prstGeom prst="rect">
            <a:avLst/>
          </a:prstGeom>
          <a:noFill/>
        </p:spPr>
        <p:txBody>
          <a:bodyPr wrap="none" rtlCol="0">
            <a:spAutoFit/>
          </a:bodyPr>
          <a:lstStyle/>
          <a:p>
            <a:r>
              <a:rPr lang="en-US" b="1" dirty="0"/>
              <a:t>Client/Server</a:t>
            </a:r>
          </a:p>
        </p:txBody>
      </p:sp>
      <p:cxnSp>
        <p:nvCxnSpPr>
          <p:cNvPr id="29" name="Straight Arrow Connector 28">
            <a:extLst>
              <a:ext uri="{FF2B5EF4-FFF2-40B4-BE49-F238E27FC236}">
                <a16:creationId xmlns:a16="http://schemas.microsoft.com/office/drawing/2014/main" id="{F1D7EE9B-739D-9C4A-B3C6-2EF8B546357B}"/>
              </a:ext>
            </a:extLst>
          </p:cNvPr>
          <p:cNvCxnSpPr/>
          <p:nvPr/>
        </p:nvCxnSpPr>
        <p:spPr>
          <a:xfrm>
            <a:off x="7375161" y="1823645"/>
            <a:ext cx="0" cy="31980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16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7D5-C267-4948-8E1D-073E585697A9}"/>
              </a:ext>
            </a:extLst>
          </p:cNvPr>
          <p:cNvSpPr>
            <a:spLocks noGrp="1"/>
          </p:cNvSpPr>
          <p:nvPr>
            <p:ph type="title"/>
          </p:nvPr>
        </p:nvSpPr>
        <p:spPr/>
        <p:txBody>
          <a:bodyPr/>
          <a:lstStyle/>
          <a:p>
            <a:r>
              <a:rPr lang="en-US" dirty="0"/>
              <a:t>How Does Peer to Peer Communication Work? </a:t>
            </a:r>
          </a:p>
        </p:txBody>
      </p:sp>
      <p:sp>
        <p:nvSpPr>
          <p:cNvPr id="3" name="Content Placeholder 2">
            <a:extLst>
              <a:ext uri="{FF2B5EF4-FFF2-40B4-BE49-F238E27FC236}">
                <a16:creationId xmlns:a16="http://schemas.microsoft.com/office/drawing/2014/main" id="{FE293D96-6E4B-B14D-A651-2D1E12ACEB52}"/>
              </a:ext>
            </a:extLst>
          </p:cNvPr>
          <p:cNvSpPr>
            <a:spLocks noGrp="1"/>
          </p:cNvSpPr>
          <p:nvPr>
            <p:ph idx="1"/>
          </p:nvPr>
        </p:nvSpPr>
        <p:spPr>
          <a:xfrm>
            <a:off x="352269" y="1150498"/>
            <a:ext cx="8229600" cy="363509"/>
          </a:xfrm>
        </p:spPr>
        <p:txBody>
          <a:bodyPr/>
          <a:lstStyle/>
          <a:p>
            <a:r>
              <a:rPr lang="en-US" sz="2400" b="1" dirty="0">
                <a:solidFill>
                  <a:srgbClr val="FF0000"/>
                </a:solidFill>
              </a:rPr>
              <a:t>De</a:t>
            </a:r>
            <a:r>
              <a:rPr lang="en-US" dirty="0"/>
              <a:t>capsulation (</a:t>
            </a:r>
            <a:r>
              <a:rPr lang="en-US" b="1" dirty="0">
                <a:solidFill>
                  <a:srgbClr val="FF0000"/>
                </a:solidFill>
              </a:rPr>
              <a:t>Receiving</a:t>
            </a:r>
            <a:r>
              <a:rPr lang="en-US" dirty="0"/>
              <a:t>)</a:t>
            </a:r>
          </a:p>
        </p:txBody>
      </p:sp>
      <p:sp>
        <p:nvSpPr>
          <p:cNvPr id="6" name="Slide Number Placeholder 5">
            <a:extLst>
              <a:ext uri="{FF2B5EF4-FFF2-40B4-BE49-F238E27FC236}">
                <a16:creationId xmlns:a16="http://schemas.microsoft.com/office/drawing/2014/main" id="{AA52019F-C063-0646-A11B-06AD013BA658}"/>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13</a:t>
            </a:fld>
            <a:endParaRPr lang="en-US" sz="1200" dirty="0">
              <a:solidFill>
                <a:srgbClr val="898989"/>
              </a:solidFill>
            </a:endParaRPr>
          </a:p>
        </p:txBody>
      </p:sp>
      <p:pic>
        <p:nvPicPr>
          <p:cNvPr id="10" name="Picture 9">
            <a:extLst>
              <a:ext uri="{FF2B5EF4-FFF2-40B4-BE49-F238E27FC236}">
                <a16:creationId xmlns:a16="http://schemas.microsoft.com/office/drawing/2014/main" id="{D9B02990-AEE0-2D4D-81F0-11BC4F3F4E8C}"/>
              </a:ext>
            </a:extLst>
          </p:cNvPr>
          <p:cNvPicPr>
            <a:picLocks noChangeAspect="1"/>
          </p:cNvPicPr>
          <p:nvPr/>
        </p:nvPicPr>
        <p:blipFill>
          <a:blip r:embed="rId2"/>
          <a:stretch>
            <a:fillRect/>
          </a:stretch>
        </p:blipFill>
        <p:spPr>
          <a:xfrm>
            <a:off x="844446" y="1663740"/>
            <a:ext cx="6775554" cy="4542877"/>
          </a:xfrm>
          <a:prstGeom prst="rect">
            <a:avLst/>
          </a:prstGeom>
          <a:ln w="57150">
            <a:solidFill>
              <a:schemeClr val="tx1"/>
            </a:solidFill>
          </a:ln>
        </p:spPr>
      </p:pic>
      <p:pic>
        <p:nvPicPr>
          <p:cNvPr id="12" name="Picture 11">
            <a:extLst>
              <a:ext uri="{FF2B5EF4-FFF2-40B4-BE49-F238E27FC236}">
                <a16:creationId xmlns:a16="http://schemas.microsoft.com/office/drawing/2014/main" id="{44E28449-124A-F04F-B174-2B8D76F506E4}"/>
              </a:ext>
            </a:extLst>
          </p:cNvPr>
          <p:cNvPicPr>
            <a:picLocks noChangeAspect="1"/>
          </p:cNvPicPr>
          <p:nvPr/>
        </p:nvPicPr>
        <p:blipFill>
          <a:blip r:embed="rId3"/>
          <a:stretch>
            <a:fillRect/>
          </a:stretch>
        </p:blipFill>
        <p:spPr>
          <a:xfrm>
            <a:off x="6478250" y="1823645"/>
            <a:ext cx="546100" cy="368300"/>
          </a:xfrm>
          <a:prstGeom prst="rect">
            <a:avLst/>
          </a:prstGeom>
        </p:spPr>
      </p:pic>
      <p:sp>
        <p:nvSpPr>
          <p:cNvPr id="13" name="TextBox 12">
            <a:extLst>
              <a:ext uri="{FF2B5EF4-FFF2-40B4-BE49-F238E27FC236}">
                <a16:creationId xmlns:a16="http://schemas.microsoft.com/office/drawing/2014/main" id="{2823BA6B-4B50-5342-B72B-6A0D4705E51C}"/>
              </a:ext>
            </a:extLst>
          </p:cNvPr>
          <p:cNvSpPr txBox="1"/>
          <p:nvPr/>
        </p:nvSpPr>
        <p:spPr>
          <a:xfrm>
            <a:off x="1169233" y="1823645"/>
            <a:ext cx="1626407" cy="369332"/>
          </a:xfrm>
          <a:prstGeom prst="rect">
            <a:avLst/>
          </a:prstGeom>
          <a:noFill/>
        </p:spPr>
        <p:txBody>
          <a:bodyPr wrap="none" rtlCol="0">
            <a:spAutoFit/>
          </a:bodyPr>
          <a:lstStyle/>
          <a:p>
            <a:r>
              <a:rPr lang="en-US" b="1" dirty="0"/>
              <a:t>Client/Server</a:t>
            </a:r>
          </a:p>
        </p:txBody>
      </p:sp>
      <p:sp>
        <p:nvSpPr>
          <p:cNvPr id="14" name="Rectangle 13">
            <a:extLst>
              <a:ext uri="{FF2B5EF4-FFF2-40B4-BE49-F238E27FC236}">
                <a16:creationId xmlns:a16="http://schemas.microsoft.com/office/drawing/2014/main" id="{FE368413-BE27-1B4E-BF55-ED93CA21DF33}"/>
              </a:ext>
            </a:extLst>
          </p:cNvPr>
          <p:cNvSpPr/>
          <p:nvPr/>
        </p:nvSpPr>
        <p:spPr>
          <a:xfrm>
            <a:off x="6478250" y="2383436"/>
            <a:ext cx="626372"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052E980-F77D-564A-86A8-AB2C59C61325}"/>
              </a:ext>
            </a:extLst>
          </p:cNvPr>
          <p:cNvSpPr/>
          <p:nvPr/>
        </p:nvSpPr>
        <p:spPr>
          <a:xfrm>
            <a:off x="5977862" y="2385936"/>
            <a:ext cx="49967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4F9AAFB-7966-CC46-B629-05FF22C5D8D6}"/>
              </a:ext>
            </a:extLst>
          </p:cNvPr>
          <p:cNvSpPr/>
          <p:nvPr/>
        </p:nvSpPr>
        <p:spPr>
          <a:xfrm>
            <a:off x="5993562" y="2937904"/>
            <a:ext cx="1111060" cy="419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815F07F-8DD1-8C4D-8B60-11DAF8170662}"/>
              </a:ext>
            </a:extLst>
          </p:cNvPr>
          <p:cNvSpPr/>
          <p:nvPr/>
        </p:nvSpPr>
        <p:spPr>
          <a:xfrm>
            <a:off x="5493884" y="2937904"/>
            <a:ext cx="499678" cy="41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7EA2A42-9D7A-4F49-95C5-5E9BF5562975}"/>
              </a:ext>
            </a:extLst>
          </p:cNvPr>
          <p:cNvSpPr/>
          <p:nvPr/>
        </p:nvSpPr>
        <p:spPr>
          <a:xfrm>
            <a:off x="5524755" y="3474882"/>
            <a:ext cx="1730483"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E04A6E5-9EB6-2447-8D4A-05B65ADF32D4}"/>
              </a:ext>
            </a:extLst>
          </p:cNvPr>
          <p:cNvSpPr/>
          <p:nvPr/>
        </p:nvSpPr>
        <p:spPr>
          <a:xfrm>
            <a:off x="5025077" y="3468520"/>
            <a:ext cx="499678"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F2694EA-0296-2940-8854-0B3FBFD364DA}"/>
              </a:ext>
            </a:extLst>
          </p:cNvPr>
          <p:cNvSpPr/>
          <p:nvPr/>
        </p:nvSpPr>
        <p:spPr>
          <a:xfrm>
            <a:off x="5060953" y="4023324"/>
            <a:ext cx="2043669"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16B5A1-AC49-AE49-AFA1-5D1ABDF38F16}"/>
              </a:ext>
            </a:extLst>
          </p:cNvPr>
          <p:cNvSpPr/>
          <p:nvPr/>
        </p:nvSpPr>
        <p:spPr>
          <a:xfrm>
            <a:off x="4407108" y="4016962"/>
            <a:ext cx="691309"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0848DB1-0520-D745-B740-43379855B255}"/>
              </a:ext>
            </a:extLst>
          </p:cNvPr>
          <p:cNvSpPr/>
          <p:nvPr/>
        </p:nvSpPr>
        <p:spPr>
          <a:xfrm>
            <a:off x="4599476" y="4584154"/>
            <a:ext cx="2550116"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75FAF66-AF7C-0B4C-B9B7-DEC390533F05}"/>
              </a:ext>
            </a:extLst>
          </p:cNvPr>
          <p:cNvSpPr/>
          <p:nvPr/>
        </p:nvSpPr>
        <p:spPr>
          <a:xfrm>
            <a:off x="3916548" y="4584154"/>
            <a:ext cx="691309"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19A2884-6118-F84F-816E-D0020088E8C2}"/>
              </a:ext>
            </a:extLst>
          </p:cNvPr>
          <p:cNvSpPr/>
          <p:nvPr/>
        </p:nvSpPr>
        <p:spPr>
          <a:xfrm>
            <a:off x="4078112" y="5138823"/>
            <a:ext cx="2946237"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503083F-544B-C74B-BE5B-91F37F133BC6}"/>
              </a:ext>
            </a:extLst>
          </p:cNvPr>
          <p:cNvSpPr/>
          <p:nvPr/>
        </p:nvSpPr>
        <p:spPr>
          <a:xfrm>
            <a:off x="3507698" y="5138823"/>
            <a:ext cx="570414"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CA570D6-D30E-4342-99E7-7F97987D56F7}"/>
              </a:ext>
            </a:extLst>
          </p:cNvPr>
          <p:cNvSpPr/>
          <p:nvPr/>
        </p:nvSpPr>
        <p:spPr>
          <a:xfrm>
            <a:off x="7024349" y="5147451"/>
            <a:ext cx="570414" cy="443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BDD902F-954B-1349-9A12-D0E6012E1FA5}"/>
              </a:ext>
            </a:extLst>
          </p:cNvPr>
          <p:cNvSpPr/>
          <p:nvPr/>
        </p:nvSpPr>
        <p:spPr>
          <a:xfrm>
            <a:off x="3625298" y="5667028"/>
            <a:ext cx="3969465" cy="43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F1D7EE9B-739D-9C4A-B3C6-2EF8B546357B}"/>
              </a:ext>
            </a:extLst>
          </p:cNvPr>
          <p:cNvCxnSpPr/>
          <p:nvPr/>
        </p:nvCxnSpPr>
        <p:spPr>
          <a:xfrm>
            <a:off x="7375161" y="1823645"/>
            <a:ext cx="0" cy="319806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F29A7EE-7D04-6C4D-913D-CC76D3BDFA74}"/>
              </a:ext>
            </a:extLst>
          </p:cNvPr>
          <p:cNvSpPr/>
          <p:nvPr/>
        </p:nvSpPr>
        <p:spPr>
          <a:xfrm>
            <a:off x="3054885" y="2338466"/>
            <a:ext cx="437824" cy="3823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43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5" grpId="1" animBg="1"/>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7D5-C267-4948-8E1D-073E585697A9}"/>
              </a:ext>
            </a:extLst>
          </p:cNvPr>
          <p:cNvSpPr>
            <a:spLocks noGrp="1"/>
          </p:cNvSpPr>
          <p:nvPr>
            <p:ph type="title"/>
          </p:nvPr>
        </p:nvSpPr>
        <p:spPr/>
        <p:txBody>
          <a:bodyPr/>
          <a:lstStyle/>
          <a:p>
            <a:r>
              <a:rPr lang="en-US" dirty="0"/>
              <a:t>How Does Peer to Peer Communication Work? </a:t>
            </a:r>
          </a:p>
        </p:txBody>
      </p:sp>
      <p:sp>
        <p:nvSpPr>
          <p:cNvPr id="3" name="Content Placeholder 2">
            <a:extLst>
              <a:ext uri="{FF2B5EF4-FFF2-40B4-BE49-F238E27FC236}">
                <a16:creationId xmlns:a16="http://schemas.microsoft.com/office/drawing/2014/main" id="{FE293D96-6E4B-B14D-A651-2D1E12ACEB52}"/>
              </a:ext>
            </a:extLst>
          </p:cNvPr>
          <p:cNvSpPr>
            <a:spLocks noGrp="1"/>
          </p:cNvSpPr>
          <p:nvPr>
            <p:ph idx="1"/>
          </p:nvPr>
        </p:nvSpPr>
        <p:spPr>
          <a:xfrm>
            <a:off x="352269" y="1150498"/>
            <a:ext cx="8229600" cy="363509"/>
          </a:xfrm>
        </p:spPr>
        <p:txBody>
          <a:bodyPr/>
          <a:lstStyle/>
          <a:p>
            <a:r>
              <a:rPr lang="en-US" sz="2400" b="1" dirty="0">
                <a:solidFill>
                  <a:srgbClr val="FF0000"/>
                </a:solidFill>
              </a:rPr>
              <a:t>De</a:t>
            </a:r>
            <a:r>
              <a:rPr lang="en-US" dirty="0"/>
              <a:t>capsulation (</a:t>
            </a:r>
            <a:r>
              <a:rPr lang="en-US" b="1" dirty="0">
                <a:solidFill>
                  <a:srgbClr val="FF0000"/>
                </a:solidFill>
              </a:rPr>
              <a:t>Receiving</a:t>
            </a:r>
            <a:r>
              <a:rPr lang="en-US" dirty="0"/>
              <a:t>)</a:t>
            </a:r>
          </a:p>
        </p:txBody>
      </p:sp>
      <p:sp>
        <p:nvSpPr>
          <p:cNvPr id="6" name="Slide Number Placeholder 5">
            <a:extLst>
              <a:ext uri="{FF2B5EF4-FFF2-40B4-BE49-F238E27FC236}">
                <a16:creationId xmlns:a16="http://schemas.microsoft.com/office/drawing/2014/main" id="{AA52019F-C063-0646-A11B-06AD013BA658}"/>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14</a:t>
            </a:fld>
            <a:endParaRPr lang="en-US" sz="1200" dirty="0">
              <a:solidFill>
                <a:srgbClr val="898989"/>
              </a:solidFill>
            </a:endParaRPr>
          </a:p>
        </p:txBody>
      </p:sp>
      <p:pic>
        <p:nvPicPr>
          <p:cNvPr id="10" name="Picture 9">
            <a:extLst>
              <a:ext uri="{FF2B5EF4-FFF2-40B4-BE49-F238E27FC236}">
                <a16:creationId xmlns:a16="http://schemas.microsoft.com/office/drawing/2014/main" id="{D9B02990-AEE0-2D4D-81F0-11BC4F3F4E8C}"/>
              </a:ext>
            </a:extLst>
          </p:cNvPr>
          <p:cNvPicPr>
            <a:picLocks noChangeAspect="1"/>
          </p:cNvPicPr>
          <p:nvPr/>
        </p:nvPicPr>
        <p:blipFill>
          <a:blip r:embed="rId2"/>
          <a:stretch>
            <a:fillRect/>
          </a:stretch>
        </p:blipFill>
        <p:spPr>
          <a:xfrm>
            <a:off x="844446" y="1663740"/>
            <a:ext cx="6775554" cy="4542877"/>
          </a:xfrm>
          <a:prstGeom prst="rect">
            <a:avLst/>
          </a:prstGeom>
          <a:ln w="57150">
            <a:solidFill>
              <a:schemeClr val="tx1"/>
            </a:solidFill>
          </a:ln>
        </p:spPr>
      </p:pic>
      <p:pic>
        <p:nvPicPr>
          <p:cNvPr id="12" name="Picture 11">
            <a:extLst>
              <a:ext uri="{FF2B5EF4-FFF2-40B4-BE49-F238E27FC236}">
                <a16:creationId xmlns:a16="http://schemas.microsoft.com/office/drawing/2014/main" id="{44E28449-124A-F04F-B174-2B8D76F506E4}"/>
              </a:ext>
            </a:extLst>
          </p:cNvPr>
          <p:cNvPicPr>
            <a:picLocks noChangeAspect="1"/>
          </p:cNvPicPr>
          <p:nvPr/>
        </p:nvPicPr>
        <p:blipFill>
          <a:blip r:embed="rId3"/>
          <a:stretch>
            <a:fillRect/>
          </a:stretch>
        </p:blipFill>
        <p:spPr>
          <a:xfrm>
            <a:off x="6478250" y="1823645"/>
            <a:ext cx="546100" cy="368300"/>
          </a:xfrm>
          <a:prstGeom prst="rect">
            <a:avLst/>
          </a:prstGeom>
        </p:spPr>
      </p:pic>
      <p:sp>
        <p:nvSpPr>
          <p:cNvPr id="13" name="TextBox 12">
            <a:extLst>
              <a:ext uri="{FF2B5EF4-FFF2-40B4-BE49-F238E27FC236}">
                <a16:creationId xmlns:a16="http://schemas.microsoft.com/office/drawing/2014/main" id="{2823BA6B-4B50-5342-B72B-6A0D4705E51C}"/>
              </a:ext>
            </a:extLst>
          </p:cNvPr>
          <p:cNvSpPr txBox="1"/>
          <p:nvPr/>
        </p:nvSpPr>
        <p:spPr>
          <a:xfrm>
            <a:off x="1169233" y="1823645"/>
            <a:ext cx="1626407" cy="369332"/>
          </a:xfrm>
          <a:prstGeom prst="rect">
            <a:avLst/>
          </a:prstGeom>
          <a:noFill/>
        </p:spPr>
        <p:txBody>
          <a:bodyPr wrap="none" rtlCol="0">
            <a:spAutoFit/>
          </a:bodyPr>
          <a:lstStyle/>
          <a:p>
            <a:r>
              <a:rPr lang="en-US" b="1" dirty="0"/>
              <a:t>Client/Server</a:t>
            </a:r>
          </a:p>
        </p:txBody>
      </p:sp>
      <p:cxnSp>
        <p:nvCxnSpPr>
          <p:cNvPr id="29" name="Straight Arrow Connector 28">
            <a:extLst>
              <a:ext uri="{FF2B5EF4-FFF2-40B4-BE49-F238E27FC236}">
                <a16:creationId xmlns:a16="http://schemas.microsoft.com/office/drawing/2014/main" id="{F1D7EE9B-739D-9C4A-B3C6-2EF8B546357B}"/>
              </a:ext>
            </a:extLst>
          </p:cNvPr>
          <p:cNvCxnSpPr/>
          <p:nvPr/>
        </p:nvCxnSpPr>
        <p:spPr>
          <a:xfrm>
            <a:off x="7375161" y="1823645"/>
            <a:ext cx="0" cy="319806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F29A7EE-7D04-6C4D-913D-CC76D3BDFA74}"/>
              </a:ext>
            </a:extLst>
          </p:cNvPr>
          <p:cNvSpPr/>
          <p:nvPr/>
        </p:nvSpPr>
        <p:spPr>
          <a:xfrm>
            <a:off x="3054885" y="2338466"/>
            <a:ext cx="437824" cy="3823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94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a:latin typeface="Calibri" charset="0"/>
              </a:rPr>
              <a:t>Two Kinds of Layers</a:t>
            </a:r>
          </a:p>
        </p:txBody>
      </p:sp>
      <p:sp>
        <p:nvSpPr>
          <p:cNvPr id="39939" name="Rectangle 3"/>
          <p:cNvSpPr>
            <a:spLocks noGrp="1" noChangeArrowheads="1"/>
          </p:cNvSpPr>
          <p:nvPr>
            <p:ph idx="1"/>
          </p:nvPr>
        </p:nvSpPr>
        <p:spPr/>
        <p:txBody>
          <a:bodyPr/>
          <a:lstStyle/>
          <a:p>
            <a:pPr eaLnBrk="1" hangingPunct="1">
              <a:lnSpc>
                <a:spcPct val="90000"/>
              </a:lnSpc>
            </a:pPr>
            <a:r>
              <a:rPr lang="en-US" sz="2800" b="1" dirty="0">
                <a:latin typeface="Calibri" charset="0"/>
              </a:rPr>
              <a:t>End-to-end </a:t>
            </a:r>
            <a:r>
              <a:rPr lang="en-US" sz="2800" dirty="0">
                <a:latin typeface="Calibri" charset="0"/>
              </a:rPr>
              <a:t>layers (or protocols):</a:t>
            </a:r>
          </a:p>
          <a:p>
            <a:pPr lvl="1" eaLnBrk="1" hangingPunct="1">
              <a:lnSpc>
                <a:spcPct val="90000"/>
              </a:lnSpc>
            </a:pPr>
            <a:r>
              <a:rPr lang="en-US" sz="2400" dirty="0">
                <a:latin typeface="Calibri" charset="0"/>
              </a:rPr>
              <a:t>Application</a:t>
            </a:r>
          </a:p>
          <a:p>
            <a:pPr lvl="1" eaLnBrk="1" hangingPunct="1">
              <a:lnSpc>
                <a:spcPct val="90000"/>
              </a:lnSpc>
            </a:pPr>
            <a:r>
              <a:rPr lang="en-US" sz="2400" dirty="0">
                <a:latin typeface="Calibri" charset="0"/>
              </a:rPr>
              <a:t>Presentation</a:t>
            </a:r>
          </a:p>
          <a:p>
            <a:pPr lvl="1" eaLnBrk="1" hangingPunct="1">
              <a:lnSpc>
                <a:spcPct val="90000"/>
              </a:lnSpc>
            </a:pPr>
            <a:r>
              <a:rPr lang="en-US" sz="2400" dirty="0">
                <a:latin typeface="Calibri" charset="0"/>
              </a:rPr>
              <a:t>Session</a:t>
            </a:r>
          </a:p>
          <a:p>
            <a:pPr lvl="1" eaLnBrk="1" hangingPunct="1">
              <a:lnSpc>
                <a:spcPct val="90000"/>
              </a:lnSpc>
            </a:pPr>
            <a:r>
              <a:rPr lang="en-US" sz="2400" dirty="0">
                <a:latin typeface="Calibri" charset="0"/>
              </a:rPr>
              <a:t>Transport</a:t>
            </a:r>
          </a:p>
          <a:p>
            <a:pPr eaLnBrk="1" hangingPunct="1">
              <a:lnSpc>
                <a:spcPct val="90000"/>
              </a:lnSpc>
            </a:pPr>
            <a:r>
              <a:rPr lang="en-US" sz="2800" b="1" dirty="0">
                <a:latin typeface="Calibri" charset="0"/>
              </a:rPr>
              <a:t>Point-to-point </a:t>
            </a:r>
            <a:r>
              <a:rPr lang="en-US" sz="2800" dirty="0">
                <a:latin typeface="Calibri" charset="0"/>
              </a:rPr>
              <a:t>layers (or protocols):</a:t>
            </a:r>
          </a:p>
          <a:p>
            <a:pPr lvl="1" eaLnBrk="1" hangingPunct="1">
              <a:lnSpc>
                <a:spcPct val="90000"/>
              </a:lnSpc>
            </a:pPr>
            <a:r>
              <a:rPr lang="en-US" sz="2400" dirty="0">
                <a:latin typeface="Calibri" charset="0"/>
              </a:rPr>
              <a:t>Network</a:t>
            </a:r>
          </a:p>
          <a:p>
            <a:pPr lvl="1" eaLnBrk="1" hangingPunct="1">
              <a:lnSpc>
                <a:spcPct val="90000"/>
              </a:lnSpc>
            </a:pPr>
            <a:r>
              <a:rPr lang="en-US" sz="2400" dirty="0">
                <a:latin typeface="Calibri" charset="0"/>
              </a:rPr>
              <a:t>Link</a:t>
            </a:r>
          </a:p>
          <a:p>
            <a:pPr lvl="1" eaLnBrk="1" hangingPunct="1">
              <a:lnSpc>
                <a:spcPct val="90000"/>
              </a:lnSpc>
            </a:pPr>
            <a:r>
              <a:rPr lang="en-US" sz="2400" dirty="0">
                <a:latin typeface="Calibri" charset="0"/>
              </a:rPr>
              <a:t>Physical</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167552EC-237C-4E42-B0BE-4B386FE98299}" type="slidenum">
              <a:rPr lang="en-US" sz="1200">
                <a:solidFill>
                  <a:srgbClr val="898989"/>
                </a:solidFill>
              </a:rPr>
              <a:pPr algn="r" eaLnBrk="1" hangingPunct="1"/>
              <a:t>15</a:t>
            </a:fld>
            <a:endParaRPr lang="en-US" sz="1200">
              <a:solidFill>
                <a:srgbClr val="898989"/>
              </a:solidFill>
            </a:endParaRPr>
          </a:p>
        </p:txBody>
      </p:sp>
      <p:sp>
        <p:nvSpPr>
          <p:cNvPr id="21510" name="Rectangle 4"/>
          <p:cNvSpPr>
            <a:spLocks noChangeArrowheads="1"/>
          </p:cNvSpPr>
          <p:nvPr/>
        </p:nvSpPr>
        <p:spPr bwMode="auto">
          <a:xfrm>
            <a:off x="6629400" y="2284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Application</a:t>
            </a:r>
          </a:p>
        </p:txBody>
      </p:sp>
      <p:sp>
        <p:nvSpPr>
          <p:cNvPr id="21511" name="Rectangle 6"/>
          <p:cNvSpPr>
            <a:spLocks noChangeArrowheads="1"/>
          </p:cNvSpPr>
          <p:nvPr/>
        </p:nvSpPr>
        <p:spPr bwMode="auto">
          <a:xfrm>
            <a:off x="6629400" y="2589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Presentation</a:t>
            </a:r>
          </a:p>
        </p:txBody>
      </p:sp>
      <p:sp>
        <p:nvSpPr>
          <p:cNvPr id="21512" name="Rectangle 7"/>
          <p:cNvSpPr>
            <a:spLocks noChangeArrowheads="1"/>
          </p:cNvSpPr>
          <p:nvPr/>
        </p:nvSpPr>
        <p:spPr bwMode="auto">
          <a:xfrm>
            <a:off x="6629400" y="2894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Session</a:t>
            </a:r>
          </a:p>
        </p:txBody>
      </p:sp>
      <p:sp>
        <p:nvSpPr>
          <p:cNvPr id="21513" name="Rectangle 8"/>
          <p:cNvSpPr>
            <a:spLocks noChangeArrowheads="1"/>
          </p:cNvSpPr>
          <p:nvPr/>
        </p:nvSpPr>
        <p:spPr bwMode="auto">
          <a:xfrm>
            <a:off x="6629400" y="31988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Transport</a:t>
            </a:r>
          </a:p>
        </p:txBody>
      </p:sp>
      <p:sp>
        <p:nvSpPr>
          <p:cNvPr id="21514" name="Rectangle 9"/>
          <p:cNvSpPr>
            <a:spLocks noChangeArrowheads="1"/>
          </p:cNvSpPr>
          <p:nvPr/>
        </p:nvSpPr>
        <p:spPr bwMode="auto">
          <a:xfrm>
            <a:off x="6629400" y="4494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Network</a:t>
            </a:r>
          </a:p>
        </p:txBody>
      </p:sp>
      <p:sp>
        <p:nvSpPr>
          <p:cNvPr id="21515" name="Rectangle 10"/>
          <p:cNvSpPr>
            <a:spLocks noChangeArrowheads="1"/>
          </p:cNvSpPr>
          <p:nvPr/>
        </p:nvSpPr>
        <p:spPr bwMode="auto">
          <a:xfrm>
            <a:off x="6629400" y="4799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21516" name="Rectangle 11"/>
          <p:cNvSpPr>
            <a:spLocks noChangeArrowheads="1"/>
          </p:cNvSpPr>
          <p:nvPr/>
        </p:nvSpPr>
        <p:spPr bwMode="auto">
          <a:xfrm>
            <a:off x="6629400" y="51038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2" name="Rectangle 1"/>
          <p:cNvSpPr/>
          <p:nvPr/>
        </p:nvSpPr>
        <p:spPr>
          <a:xfrm>
            <a:off x="6629400" y="2284413"/>
            <a:ext cx="1139825" cy="12207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629400" y="4493419"/>
            <a:ext cx="1139825" cy="916781"/>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9939">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939">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9939">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5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9939">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9939">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5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9939">
                                            <p:txEl>
                                              <p:pRg st="8" end="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bldLvl="2" autoUpdateAnimBg="0"/>
      <p:bldP spid="21510" grpId="0" animBg="1"/>
      <p:bldP spid="21511" grpId="0" animBg="1"/>
      <p:bldP spid="21512" grpId="0" animBg="1"/>
      <p:bldP spid="21513" grpId="0" animBg="1"/>
      <p:bldP spid="21514" grpId="0" animBg="1"/>
      <p:bldP spid="21515" grpId="0" animBg="1"/>
      <p:bldP spid="21516" grpId="0" animBg="1"/>
      <p:bldP spid="2"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Calibri" charset="0"/>
              </a:rPr>
              <a:t>Implications</a:t>
            </a:r>
          </a:p>
        </p:txBody>
      </p:sp>
      <p:sp>
        <p:nvSpPr>
          <p:cNvPr id="40963" name="Rectangle 3"/>
          <p:cNvSpPr>
            <a:spLocks noGrp="1" noChangeArrowheads="1"/>
          </p:cNvSpPr>
          <p:nvPr>
            <p:ph idx="1"/>
          </p:nvPr>
        </p:nvSpPr>
        <p:spPr/>
        <p:txBody>
          <a:bodyPr/>
          <a:lstStyle/>
          <a:p>
            <a:pPr eaLnBrk="1" hangingPunct="1"/>
            <a:r>
              <a:rPr lang="en-US" b="1" dirty="0">
                <a:latin typeface="Calibri" charset="0"/>
              </a:rPr>
              <a:t>End-to-end</a:t>
            </a:r>
            <a:r>
              <a:rPr lang="en-US" dirty="0">
                <a:latin typeface="Calibri" charset="0"/>
              </a:rPr>
              <a:t> layers: implemented (</a:t>
            </a:r>
            <a:r>
              <a:rPr lang="en-US" b="1" dirty="0">
                <a:solidFill>
                  <a:srgbClr val="3366FF"/>
                </a:solidFill>
                <a:latin typeface="Calibri" charset="0"/>
              </a:rPr>
              <a:t>active</a:t>
            </a:r>
            <a:r>
              <a:rPr lang="en-US" dirty="0">
                <a:latin typeface="Calibri" charset="0"/>
              </a:rPr>
              <a:t>) only on the end points of a </a:t>
            </a:r>
            <a:r>
              <a:rPr lang="en-US" b="1" dirty="0">
                <a:latin typeface="Calibri" charset="0"/>
              </a:rPr>
              <a:t>conversation</a:t>
            </a:r>
            <a:r>
              <a:rPr lang="en-US" dirty="0">
                <a:latin typeface="Calibri" charset="0"/>
              </a:rPr>
              <a:t>.</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r>
              <a:rPr lang="en-US" b="1" dirty="0">
                <a:latin typeface="Calibri" charset="0"/>
              </a:rPr>
              <a:t>Point-to-point</a:t>
            </a:r>
            <a:r>
              <a:rPr lang="en-US" dirty="0">
                <a:latin typeface="Calibri" charset="0"/>
              </a:rPr>
              <a:t>: implemented (</a:t>
            </a:r>
            <a:r>
              <a:rPr lang="en-US" b="1" dirty="0">
                <a:solidFill>
                  <a:srgbClr val="3366FF"/>
                </a:solidFill>
                <a:latin typeface="Calibri" charset="0"/>
              </a:rPr>
              <a:t>active</a:t>
            </a:r>
            <a:r>
              <a:rPr lang="en-US" dirty="0">
                <a:latin typeface="Calibri" charset="0"/>
              </a:rPr>
              <a:t>) throughout ALL the path, on endpoint nodes and intermediary nodes</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2315B9D-2F36-744D-A759-85E46D72A735}" type="slidenum">
              <a:rPr lang="en-US" sz="1200">
                <a:solidFill>
                  <a:srgbClr val="898989"/>
                </a:solidFill>
              </a:rPr>
              <a:pPr algn="r" eaLnBrk="1" hangingPunct="1"/>
              <a:t>16</a:t>
            </a:fld>
            <a:endParaRPr lang="en-US" sz="1200" dirty="0">
              <a:solidFill>
                <a:srgbClr val="898989"/>
              </a:solidFill>
            </a:endParaRPr>
          </a:p>
        </p:txBody>
      </p:sp>
      <p:grpSp>
        <p:nvGrpSpPr>
          <p:cNvPr id="2" name="Group 1"/>
          <p:cNvGrpSpPr/>
          <p:nvPr/>
        </p:nvGrpSpPr>
        <p:grpSpPr>
          <a:xfrm>
            <a:off x="6629400" y="2284413"/>
            <a:ext cx="1139825" cy="1220787"/>
            <a:chOff x="6629400" y="2284413"/>
            <a:chExt cx="1139825" cy="1220787"/>
          </a:xfrm>
        </p:grpSpPr>
        <p:sp>
          <p:nvSpPr>
            <p:cNvPr id="14" name="Rectangle 4"/>
            <p:cNvSpPr>
              <a:spLocks noChangeArrowheads="1"/>
            </p:cNvSpPr>
            <p:nvPr/>
          </p:nvSpPr>
          <p:spPr bwMode="auto">
            <a:xfrm>
              <a:off x="6629400" y="2284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Application</a:t>
              </a:r>
            </a:p>
          </p:txBody>
        </p:sp>
        <p:sp>
          <p:nvSpPr>
            <p:cNvPr id="15" name="Rectangle 6"/>
            <p:cNvSpPr>
              <a:spLocks noChangeArrowheads="1"/>
            </p:cNvSpPr>
            <p:nvPr/>
          </p:nvSpPr>
          <p:spPr bwMode="auto">
            <a:xfrm>
              <a:off x="6629400" y="2589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Presentation</a:t>
              </a:r>
            </a:p>
          </p:txBody>
        </p:sp>
        <p:sp>
          <p:nvSpPr>
            <p:cNvPr id="16" name="Rectangle 7"/>
            <p:cNvSpPr>
              <a:spLocks noChangeArrowheads="1"/>
            </p:cNvSpPr>
            <p:nvPr/>
          </p:nvSpPr>
          <p:spPr bwMode="auto">
            <a:xfrm>
              <a:off x="6629400" y="2894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Session</a:t>
              </a:r>
            </a:p>
          </p:txBody>
        </p:sp>
        <p:sp>
          <p:nvSpPr>
            <p:cNvPr id="17" name="Rectangle 8"/>
            <p:cNvSpPr>
              <a:spLocks noChangeArrowheads="1"/>
            </p:cNvSpPr>
            <p:nvPr/>
          </p:nvSpPr>
          <p:spPr bwMode="auto">
            <a:xfrm>
              <a:off x="6629400" y="31988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Transport</a:t>
              </a:r>
            </a:p>
          </p:txBody>
        </p:sp>
        <p:sp>
          <p:nvSpPr>
            <p:cNvPr id="18" name="Rectangle 17"/>
            <p:cNvSpPr/>
            <p:nvPr/>
          </p:nvSpPr>
          <p:spPr>
            <a:xfrm>
              <a:off x="6629400" y="2284413"/>
              <a:ext cx="1139825" cy="12207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629400" y="4707605"/>
            <a:ext cx="1139825" cy="916781"/>
            <a:chOff x="6629400" y="4707605"/>
            <a:chExt cx="1139825" cy="916781"/>
          </a:xfrm>
        </p:grpSpPr>
        <p:sp>
          <p:nvSpPr>
            <p:cNvPr id="20" name="Rectangle 9"/>
            <p:cNvSpPr>
              <a:spLocks noChangeArrowheads="1"/>
            </p:cNvSpPr>
            <p:nvPr/>
          </p:nvSpPr>
          <p:spPr bwMode="auto">
            <a:xfrm>
              <a:off x="6629400" y="4708399"/>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Network</a:t>
              </a:r>
            </a:p>
          </p:txBody>
        </p:sp>
        <p:sp>
          <p:nvSpPr>
            <p:cNvPr id="21" name="Rectangle 10"/>
            <p:cNvSpPr>
              <a:spLocks noChangeArrowheads="1"/>
            </p:cNvSpPr>
            <p:nvPr/>
          </p:nvSpPr>
          <p:spPr bwMode="auto">
            <a:xfrm>
              <a:off x="6629400" y="5013199"/>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22" name="Rectangle 11"/>
            <p:cNvSpPr>
              <a:spLocks noChangeArrowheads="1"/>
            </p:cNvSpPr>
            <p:nvPr/>
          </p:nvSpPr>
          <p:spPr bwMode="auto">
            <a:xfrm>
              <a:off x="6629400" y="5317999"/>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23" name="Rectangle 22"/>
            <p:cNvSpPr/>
            <p:nvPr/>
          </p:nvSpPr>
          <p:spPr>
            <a:xfrm>
              <a:off x="6629400" y="4707605"/>
              <a:ext cx="1139825" cy="916781"/>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End to End</a:t>
            </a:r>
            <a:br>
              <a:rPr lang="en-US" dirty="0">
                <a:solidFill>
                  <a:srgbClr val="FF6600"/>
                </a:solidFill>
              </a:rPr>
            </a:br>
            <a:r>
              <a:rPr lang="en-US" dirty="0">
                <a:solidFill>
                  <a:srgbClr val="FF6600"/>
                </a:solidFill>
              </a:rPr>
              <a:t>Layers</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17</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15" name="Rectangle 4"/>
          <p:cNvSpPr>
            <a:spLocks noChangeArrowheads="1"/>
          </p:cNvSpPr>
          <p:nvPr/>
        </p:nvSpPr>
        <p:spPr bwMode="auto">
          <a:xfrm>
            <a:off x="6629400" y="2284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Application</a:t>
            </a:r>
          </a:p>
        </p:txBody>
      </p:sp>
      <p:sp>
        <p:nvSpPr>
          <p:cNvPr id="16" name="Rectangle 6"/>
          <p:cNvSpPr>
            <a:spLocks noChangeArrowheads="1"/>
          </p:cNvSpPr>
          <p:nvPr/>
        </p:nvSpPr>
        <p:spPr bwMode="auto">
          <a:xfrm>
            <a:off x="6629400" y="2589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Presentation</a:t>
            </a:r>
          </a:p>
        </p:txBody>
      </p:sp>
      <p:sp>
        <p:nvSpPr>
          <p:cNvPr id="17" name="Rectangle 7"/>
          <p:cNvSpPr>
            <a:spLocks noChangeArrowheads="1"/>
          </p:cNvSpPr>
          <p:nvPr/>
        </p:nvSpPr>
        <p:spPr bwMode="auto">
          <a:xfrm>
            <a:off x="6629400" y="2894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Session</a:t>
            </a:r>
          </a:p>
        </p:txBody>
      </p:sp>
      <p:sp>
        <p:nvSpPr>
          <p:cNvPr id="18" name="Rectangle 8"/>
          <p:cNvSpPr>
            <a:spLocks noChangeArrowheads="1"/>
          </p:cNvSpPr>
          <p:nvPr/>
        </p:nvSpPr>
        <p:spPr bwMode="auto">
          <a:xfrm>
            <a:off x="6629400" y="31988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Transport</a:t>
            </a:r>
          </a:p>
        </p:txBody>
      </p:sp>
      <p:sp>
        <p:nvSpPr>
          <p:cNvPr id="19" name="Rectangle 18"/>
          <p:cNvSpPr/>
          <p:nvPr/>
        </p:nvSpPr>
        <p:spPr>
          <a:xfrm>
            <a:off x="6629400" y="2284413"/>
            <a:ext cx="1139825" cy="12207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a:extLst>
              <a:ext uri="{FF2B5EF4-FFF2-40B4-BE49-F238E27FC236}">
                <a16:creationId xmlns:a16="http://schemas.microsoft.com/office/drawing/2014/main" id="{647CCC46-8380-BD44-BF71-06B85A268EC7}"/>
              </a:ext>
            </a:extLst>
          </p:cNvPr>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End to end layers</a:t>
            </a:r>
          </a:p>
          <a:p>
            <a:endParaRPr lang="en-US" dirty="0"/>
          </a:p>
          <a:p>
            <a:r>
              <a:rPr lang="en-US" dirty="0">
                <a:solidFill>
                  <a:srgbClr val="0070C0"/>
                </a:solidFill>
              </a:rPr>
              <a:t>(Re)-Read Section 1.4.1</a:t>
            </a:r>
          </a:p>
          <a:p>
            <a:endParaRPr lang="en-US" dirty="0"/>
          </a:p>
        </p:txBody>
      </p:sp>
    </p:spTree>
    <p:extLst>
      <p:ext uri="{BB962C8B-B14F-4D97-AF65-F5344CB8AC3E}">
        <p14:creationId xmlns:p14="http://schemas.microsoft.com/office/powerpoint/2010/main" val="149174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atin typeface="Calibri" charset="0"/>
              </a:rPr>
              <a:t>Application Layer</a:t>
            </a:r>
          </a:p>
        </p:txBody>
      </p:sp>
      <p:sp>
        <p:nvSpPr>
          <p:cNvPr id="41987" name="Rectangle 3"/>
          <p:cNvSpPr>
            <a:spLocks noGrp="1" noChangeArrowheads="1"/>
          </p:cNvSpPr>
          <p:nvPr>
            <p:ph idx="1"/>
          </p:nvPr>
        </p:nvSpPr>
        <p:spPr/>
        <p:txBody>
          <a:bodyPr/>
          <a:lstStyle/>
          <a:p>
            <a:pPr eaLnBrk="1" hangingPunct="1"/>
            <a:r>
              <a:rPr lang="en-US" b="1" dirty="0">
                <a:latin typeface="Calibri" charset="0"/>
              </a:rPr>
              <a:t>End to end </a:t>
            </a:r>
            <a:r>
              <a:rPr lang="en-US" dirty="0">
                <a:latin typeface="Calibri" charset="0"/>
              </a:rPr>
              <a:t>layer</a:t>
            </a:r>
            <a:endParaRPr lang="en-US" b="1" dirty="0">
              <a:latin typeface="Calibri" charset="0"/>
            </a:endParaRPr>
          </a:p>
          <a:p>
            <a:pPr eaLnBrk="1" hangingPunct="1"/>
            <a:r>
              <a:rPr lang="en-US" dirty="0">
                <a:latin typeface="Calibri" charset="0"/>
              </a:rPr>
              <a:t>It provides specialized services such as:</a:t>
            </a:r>
          </a:p>
          <a:p>
            <a:pPr lvl="1" eaLnBrk="1" hangingPunct="1"/>
            <a:r>
              <a:rPr lang="en-US" dirty="0">
                <a:latin typeface="Calibri" charset="0"/>
              </a:rPr>
              <a:t>DNS</a:t>
            </a:r>
          </a:p>
          <a:p>
            <a:pPr lvl="1" eaLnBrk="1" hangingPunct="1"/>
            <a:r>
              <a:rPr lang="en-US" dirty="0">
                <a:latin typeface="Calibri" charset="0"/>
              </a:rPr>
              <a:t>File transfer</a:t>
            </a:r>
          </a:p>
          <a:p>
            <a:pPr lvl="1" eaLnBrk="1" hangingPunct="1"/>
            <a:r>
              <a:rPr lang="en-US" dirty="0">
                <a:latin typeface="Calibri" charset="0"/>
              </a:rPr>
              <a:t>Email</a:t>
            </a:r>
          </a:p>
          <a:p>
            <a:pPr lvl="1" eaLnBrk="1" hangingPunct="1"/>
            <a:r>
              <a:rPr lang="en-US" dirty="0">
                <a:latin typeface="Calibri" charset="0"/>
              </a:rPr>
              <a:t>http</a:t>
            </a:r>
          </a:p>
          <a:p>
            <a:pPr lvl="1" eaLnBrk="1" hangingPunct="1"/>
            <a:r>
              <a:rPr lang="en-US" dirty="0" err="1">
                <a:latin typeface="Calibri" charset="0"/>
              </a:rPr>
              <a:t>ssh</a:t>
            </a:r>
            <a:endParaRPr lang="en-US" dirty="0">
              <a:latin typeface="Calibri" charset="0"/>
            </a:endParaRP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DA25BB8B-1108-594E-B6EC-3D9D9F1FD80D}" type="slidenum">
              <a:rPr lang="en-US" sz="1200">
                <a:solidFill>
                  <a:srgbClr val="898989"/>
                </a:solidFill>
              </a:rPr>
              <a:pPr algn="r" eaLnBrk="1" hangingPunct="1"/>
              <a:t>18</a:t>
            </a:fld>
            <a:endParaRPr lang="en-US" sz="1200" dirty="0">
              <a:solidFill>
                <a:srgbClr val="898989"/>
              </a:solidFill>
            </a:endParaRPr>
          </a:p>
        </p:txBody>
      </p:sp>
      <p:sp>
        <p:nvSpPr>
          <p:cNvPr id="23558" name="Rectangle 4"/>
          <p:cNvSpPr>
            <a:spLocks noChangeArrowheads="1"/>
          </p:cNvSpPr>
          <p:nvPr/>
        </p:nvSpPr>
        <p:spPr bwMode="auto">
          <a:xfrm>
            <a:off x="6629400" y="3503613"/>
            <a:ext cx="1139825" cy="306387"/>
          </a:xfrm>
          <a:prstGeom prst="rect">
            <a:avLst/>
          </a:prstGeom>
          <a:noFill/>
          <a:ln w="571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Application</a:t>
            </a:r>
          </a:p>
        </p:txBody>
      </p:sp>
      <p:sp>
        <p:nvSpPr>
          <p:cNvPr id="23559" name="Rectangle 5"/>
          <p:cNvSpPr>
            <a:spLocks noChangeArrowheads="1"/>
          </p:cNvSpPr>
          <p:nvPr/>
        </p:nvSpPr>
        <p:spPr bwMode="auto">
          <a:xfrm>
            <a:off x="6629400" y="3808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Presentation</a:t>
            </a:r>
          </a:p>
        </p:txBody>
      </p:sp>
      <p:sp>
        <p:nvSpPr>
          <p:cNvPr id="23560" name="Rectangle 6"/>
          <p:cNvSpPr>
            <a:spLocks noChangeArrowheads="1"/>
          </p:cNvSpPr>
          <p:nvPr/>
        </p:nvSpPr>
        <p:spPr bwMode="auto">
          <a:xfrm>
            <a:off x="6629400" y="4113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Session</a:t>
            </a:r>
          </a:p>
        </p:txBody>
      </p:sp>
      <p:sp>
        <p:nvSpPr>
          <p:cNvPr id="23561" name="Rectangle 7"/>
          <p:cNvSpPr>
            <a:spLocks noChangeArrowheads="1"/>
          </p:cNvSpPr>
          <p:nvPr/>
        </p:nvSpPr>
        <p:spPr bwMode="auto">
          <a:xfrm>
            <a:off x="6629400" y="4418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Transport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762000" y="0"/>
            <a:ext cx="7772400" cy="1143000"/>
          </a:xfrm>
        </p:spPr>
        <p:txBody>
          <a:bodyPr/>
          <a:lstStyle/>
          <a:p>
            <a:pPr eaLnBrk="1" hangingPunct="1"/>
            <a:r>
              <a:rPr lang="en-US">
                <a:latin typeface="Calibri" charset="0"/>
              </a:rPr>
              <a:t>Presentation Layer</a:t>
            </a:r>
          </a:p>
        </p:txBody>
      </p:sp>
      <p:sp>
        <p:nvSpPr>
          <p:cNvPr id="43011" name="Rectangle 3"/>
          <p:cNvSpPr>
            <a:spLocks noGrp="1" noChangeArrowheads="1"/>
          </p:cNvSpPr>
          <p:nvPr>
            <p:ph idx="1"/>
          </p:nvPr>
        </p:nvSpPr>
        <p:spPr>
          <a:xfrm>
            <a:off x="685800" y="1469033"/>
            <a:ext cx="7772400" cy="1601788"/>
          </a:xfrm>
        </p:spPr>
        <p:txBody>
          <a:bodyPr/>
          <a:lstStyle/>
          <a:p>
            <a:pPr eaLnBrk="1" hangingPunct="1"/>
            <a:r>
              <a:rPr lang="en-US" b="1" dirty="0">
                <a:latin typeface="Calibri" charset="0"/>
              </a:rPr>
              <a:t>End to end</a:t>
            </a:r>
          </a:p>
          <a:p>
            <a:pPr eaLnBrk="1" hangingPunct="1"/>
            <a:r>
              <a:rPr lang="en-US" dirty="0">
                <a:latin typeface="Calibri" charset="0"/>
              </a:rPr>
              <a:t>The two communicating entities may be different (different vendors, different OS, different CPUs)</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A62FEEAD-0A98-F240-8360-0779C39D4E49}" type="slidenum">
              <a:rPr lang="en-US" sz="1200">
                <a:solidFill>
                  <a:srgbClr val="898989"/>
                </a:solidFill>
              </a:rPr>
              <a:pPr algn="r" eaLnBrk="1" hangingPunct="1"/>
              <a:t>19</a:t>
            </a:fld>
            <a:endParaRPr lang="en-US" sz="1200" dirty="0">
              <a:solidFill>
                <a:srgbClr val="898989"/>
              </a:solidFill>
            </a:endParaRPr>
          </a:p>
        </p:txBody>
      </p:sp>
      <p:grpSp>
        <p:nvGrpSpPr>
          <p:cNvPr id="24582" name="Group 4"/>
          <p:cNvGrpSpPr>
            <a:grpSpLocks/>
          </p:cNvGrpSpPr>
          <p:nvPr/>
        </p:nvGrpSpPr>
        <p:grpSpPr bwMode="auto">
          <a:xfrm>
            <a:off x="1366838" y="2957513"/>
            <a:ext cx="6329362" cy="1004887"/>
            <a:chOff x="861" y="1863"/>
            <a:chExt cx="3987" cy="633"/>
          </a:xfrm>
        </p:grpSpPr>
        <p:grpSp>
          <p:nvGrpSpPr>
            <p:cNvPr id="24603" name="Group 5"/>
            <p:cNvGrpSpPr>
              <a:grpSpLocks/>
            </p:cNvGrpSpPr>
            <p:nvPr/>
          </p:nvGrpSpPr>
          <p:grpSpPr bwMode="auto">
            <a:xfrm>
              <a:off x="861" y="1863"/>
              <a:ext cx="773" cy="633"/>
              <a:chOff x="139" y="2199"/>
              <a:chExt cx="773" cy="633"/>
            </a:xfrm>
          </p:grpSpPr>
          <p:sp>
            <p:nvSpPr>
              <p:cNvPr id="24608" name="Text Box 6"/>
              <p:cNvSpPr txBox="1">
                <a:spLocks noChangeArrowheads="1"/>
              </p:cNvSpPr>
              <p:nvPr/>
            </p:nvSpPr>
            <p:spPr bwMode="auto">
              <a:xfrm>
                <a:off x="144" y="2422"/>
                <a:ext cx="768"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Application</a:t>
                </a:r>
              </a:p>
            </p:txBody>
          </p:sp>
          <p:sp>
            <p:nvSpPr>
              <p:cNvPr id="24609" name="Text Box 7"/>
              <p:cNvSpPr txBox="1">
                <a:spLocks noChangeArrowheads="1"/>
              </p:cNvSpPr>
              <p:nvPr/>
            </p:nvSpPr>
            <p:spPr bwMode="auto">
              <a:xfrm>
                <a:off x="139" y="2199"/>
                <a:ext cx="72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t>System M1</a:t>
                </a:r>
              </a:p>
            </p:txBody>
          </p:sp>
          <p:sp>
            <p:nvSpPr>
              <p:cNvPr id="24610" name="Line 8"/>
              <p:cNvSpPr>
                <a:spLocks noChangeShapeType="1"/>
              </p:cNvSpPr>
              <p:nvPr/>
            </p:nvSpPr>
            <p:spPr bwMode="auto">
              <a:xfrm>
                <a:off x="480" y="2640"/>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24604" name="Group 9"/>
            <p:cNvGrpSpPr>
              <a:grpSpLocks/>
            </p:cNvGrpSpPr>
            <p:nvPr/>
          </p:nvGrpSpPr>
          <p:grpSpPr bwMode="auto">
            <a:xfrm>
              <a:off x="4080" y="1872"/>
              <a:ext cx="768" cy="624"/>
              <a:chOff x="4656" y="2208"/>
              <a:chExt cx="768" cy="624"/>
            </a:xfrm>
          </p:grpSpPr>
          <p:sp>
            <p:nvSpPr>
              <p:cNvPr id="24605" name="Text Box 10"/>
              <p:cNvSpPr txBox="1">
                <a:spLocks noChangeArrowheads="1"/>
              </p:cNvSpPr>
              <p:nvPr/>
            </p:nvSpPr>
            <p:spPr bwMode="auto">
              <a:xfrm>
                <a:off x="4656" y="2422"/>
                <a:ext cx="768" cy="2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t>Application</a:t>
                </a:r>
              </a:p>
            </p:txBody>
          </p:sp>
          <p:sp>
            <p:nvSpPr>
              <p:cNvPr id="24606" name="Text Box 11"/>
              <p:cNvSpPr txBox="1">
                <a:spLocks noChangeArrowheads="1"/>
              </p:cNvSpPr>
              <p:nvPr/>
            </p:nvSpPr>
            <p:spPr bwMode="auto">
              <a:xfrm>
                <a:off x="4699" y="2208"/>
                <a:ext cx="72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t>System M2</a:t>
                </a:r>
              </a:p>
            </p:txBody>
          </p:sp>
          <p:sp>
            <p:nvSpPr>
              <p:cNvPr id="24607" name="Line 12"/>
              <p:cNvSpPr>
                <a:spLocks noChangeShapeType="1"/>
              </p:cNvSpPr>
              <p:nvPr/>
            </p:nvSpPr>
            <p:spPr bwMode="auto">
              <a:xfrm>
                <a:off x="5040" y="2640"/>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sp>
        <p:nvSpPr>
          <p:cNvPr id="24583" name="Rectangle 13"/>
          <p:cNvSpPr>
            <a:spLocks noChangeArrowheads="1"/>
          </p:cNvSpPr>
          <p:nvPr/>
        </p:nvSpPr>
        <p:spPr bwMode="auto">
          <a:xfrm>
            <a:off x="304800" y="3962400"/>
            <a:ext cx="3352800" cy="1219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Presentation</a:t>
            </a:r>
          </a:p>
        </p:txBody>
      </p:sp>
      <p:sp>
        <p:nvSpPr>
          <p:cNvPr id="24584" name="Rectangle 14"/>
          <p:cNvSpPr>
            <a:spLocks noChangeArrowheads="1"/>
          </p:cNvSpPr>
          <p:nvPr/>
        </p:nvSpPr>
        <p:spPr bwMode="auto">
          <a:xfrm>
            <a:off x="1447800" y="5562600"/>
            <a:ext cx="62484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Communication System</a:t>
            </a:r>
          </a:p>
        </p:txBody>
      </p:sp>
      <p:sp>
        <p:nvSpPr>
          <p:cNvPr id="24585" name="Rectangle 15"/>
          <p:cNvSpPr>
            <a:spLocks noChangeArrowheads="1"/>
          </p:cNvSpPr>
          <p:nvPr/>
        </p:nvSpPr>
        <p:spPr bwMode="auto">
          <a:xfrm>
            <a:off x="5410200" y="3962400"/>
            <a:ext cx="3352800" cy="1219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Presentation</a:t>
            </a:r>
          </a:p>
        </p:txBody>
      </p:sp>
      <p:grpSp>
        <p:nvGrpSpPr>
          <p:cNvPr id="5" name="Group 16"/>
          <p:cNvGrpSpPr>
            <a:grpSpLocks/>
          </p:cNvGrpSpPr>
          <p:nvPr/>
        </p:nvGrpSpPr>
        <p:grpSpPr bwMode="auto">
          <a:xfrm>
            <a:off x="304800" y="3962400"/>
            <a:ext cx="8458200" cy="609600"/>
            <a:chOff x="192" y="2496"/>
            <a:chExt cx="5328" cy="384"/>
          </a:xfrm>
        </p:grpSpPr>
        <p:sp>
          <p:nvSpPr>
            <p:cNvPr id="24599" name="Line 17"/>
            <p:cNvSpPr>
              <a:spLocks noChangeShapeType="1"/>
            </p:cNvSpPr>
            <p:nvPr/>
          </p:nvSpPr>
          <p:spPr bwMode="auto">
            <a:xfrm>
              <a:off x="192" y="2880"/>
              <a:ext cx="21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00" name="Rectangle 18"/>
            <p:cNvSpPr>
              <a:spLocks noChangeArrowheads="1"/>
            </p:cNvSpPr>
            <p:nvPr/>
          </p:nvSpPr>
          <p:spPr bwMode="auto">
            <a:xfrm>
              <a:off x="192" y="2496"/>
              <a:ext cx="21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2000"/>
                <a:t>M1 Representation</a:t>
              </a:r>
            </a:p>
          </p:txBody>
        </p:sp>
        <p:sp>
          <p:nvSpPr>
            <p:cNvPr id="24601" name="Line 19"/>
            <p:cNvSpPr>
              <a:spLocks noChangeShapeType="1"/>
            </p:cNvSpPr>
            <p:nvPr/>
          </p:nvSpPr>
          <p:spPr bwMode="auto">
            <a:xfrm>
              <a:off x="3408" y="2880"/>
              <a:ext cx="21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02" name="Rectangle 20"/>
            <p:cNvSpPr>
              <a:spLocks noChangeArrowheads="1"/>
            </p:cNvSpPr>
            <p:nvPr/>
          </p:nvSpPr>
          <p:spPr bwMode="auto">
            <a:xfrm>
              <a:off x="3408" y="2496"/>
              <a:ext cx="21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2000"/>
                <a:t>M2 Representation</a:t>
              </a:r>
            </a:p>
          </p:txBody>
        </p:sp>
      </p:grpSp>
      <p:sp>
        <p:nvSpPr>
          <p:cNvPr id="24587" name="Line 21"/>
          <p:cNvSpPr>
            <a:spLocks noChangeShapeType="1"/>
          </p:cNvSpPr>
          <p:nvPr/>
        </p:nvSpPr>
        <p:spPr bwMode="auto">
          <a:xfrm>
            <a:off x="1981200" y="51816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6" name="Group 22"/>
          <p:cNvGrpSpPr>
            <a:grpSpLocks/>
          </p:cNvGrpSpPr>
          <p:nvPr/>
        </p:nvGrpSpPr>
        <p:grpSpPr bwMode="auto">
          <a:xfrm>
            <a:off x="304800" y="4724400"/>
            <a:ext cx="8458200" cy="457200"/>
            <a:chOff x="192" y="2976"/>
            <a:chExt cx="5328" cy="288"/>
          </a:xfrm>
        </p:grpSpPr>
        <p:sp>
          <p:nvSpPr>
            <p:cNvPr id="24597" name="Rectangle 23"/>
            <p:cNvSpPr>
              <a:spLocks noChangeArrowheads="1"/>
            </p:cNvSpPr>
            <p:nvPr/>
          </p:nvSpPr>
          <p:spPr bwMode="auto">
            <a:xfrm>
              <a:off x="192" y="2976"/>
              <a:ext cx="21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2000" b="1"/>
                <a:t>COMMON</a:t>
              </a:r>
              <a:r>
                <a:rPr lang="en-US" sz="2000"/>
                <a:t> Representation</a:t>
              </a:r>
            </a:p>
          </p:txBody>
        </p:sp>
        <p:sp>
          <p:nvSpPr>
            <p:cNvPr id="24598" name="Rectangle 24"/>
            <p:cNvSpPr>
              <a:spLocks noChangeArrowheads="1"/>
            </p:cNvSpPr>
            <p:nvPr/>
          </p:nvSpPr>
          <p:spPr bwMode="auto">
            <a:xfrm>
              <a:off x="3408" y="2976"/>
              <a:ext cx="21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2000" b="1"/>
                <a:t>COMMON</a:t>
              </a:r>
              <a:r>
                <a:rPr lang="en-US" sz="2000"/>
                <a:t> Representation</a:t>
              </a:r>
            </a:p>
          </p:txBody>
        </p:sp>
      </p:grpSp>
      <p:sp>
        <p:nvSpPr>
          <p:cNvPr id="24589" name="Line 25"/>
          <p:cNvSpPr>
            <a:spLocks noChangeShapeType="1"/>
          </p:cNvSpPr>
          <p:nvPr/>
        </p:nvSpPr>
        <p:spPr bwMode="auto">
          <a:xfrm>
            <a:off x="7086600" y="51816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7" name="Group 26"/>
          <p:cNvGrpSpPr>
            <a:grpSpLocks/>
          </p:cNvGrpSpPr>
          <p:nvPr/>
        </p:nvGrpSpPr>
        <p:grpSpPr bwMode="auto">
          <a:xfrm>
            <a:off x="1219200" y="4364038"/>
            <a:ext cx="6629400" cy="376237"/>
            <a:chOff x="768" y="2749"/>
            <a:chExt cx="4176" cy="237"/>
          </a:xfrm>
        </p:grpSpPr>
        <p:sp>
          <p:nvSpPr>
            <p:cNvPr id="24595" name="Text Box 27"/>
            <p:cNvSpPr txBox="1">
              <a:spLocks noChangeArrowheads="1"/>
            </p:cNvSpPr>
            <p:nvPr/>
          </p:nvSpPr>
          <p:spPr bwMode="auto">
            <a:xfrm>
              <a:off x="768" y="2749"/>
              <a:ext cx="960" cy="237"/>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Translation</a:t>
              </a:r>
            </a:p>
          </p:txBody>
        </p:sp>
        <p:sp>
          <p:nvSpPr>
            <p:cNvPr id="24596" name="Text Box 28"/>
            <p:cNvSpPr txBox="1">
              <a:spLocks noChangeArrowheads="1"/>
            </p:cNvSpPr>
            <p:nvPr/>
          </p:nvSpPr>
          <p:spPr bwMode="auto">
            <a:xfrm>
              <a:off x="3984" y="2749"/>
              <a:ext cx="960" cy="237"/>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Translation</a:t>
              </a:r>
            </a:p>
          </p:txBody>
        </p:sp>
      </p:grpSp>
      <p:sp>
        <p:nvSpPr>
          <p:cNvPr id="24591" name="Rectangle 29"/>
          <p:cNvSpPr>
            <a:spLocks noChangeArrowheads="1"/>
          </p:cNvSpPr>
          <p:nvPr/>
        </p:nvSpPr>
        <p:spPr bwMode="auto">
          <a:xfrm>
            <a:off x="7623175" y="304800"/>
            <a:ext cx="1139825" cy="3063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Application</a:t>
            </a:r>
          </a:p>
        </p:txBody>
      </p:sp>
      <p:sp>
        <p:nvSpPr>
          <p:cNvPr id="24592" name="Rectangle 30"/>
          <p:cNvSpPr>
            <a:spLocks noChangeArrowheads="1"/>
          </p:cNvSpPr>
          <p:nvPr/>
        </p:nvSpPr>
        <p:spPr bwMode="auto">
          <a:xfrm>
            <a:off x="7623175" y="609600"/>
            <a:ext cx="1139825" cy="306388"/>
          </a:xfrm>
          <a:prstGeom prst="rect">
            <a:avLst/>
          </a:prstGeom>
          <a:noFill/>
          <a:ln w="571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Presentation</a:t>
            </a:r>
          </a:p>
        </p:txBody>
      </p:sp>
      <p:sp>
        <p:nvSpPr>
          <p:cNvPr id="24593" name="Rectangle 31"/>
          <p:cNvSpPr>
            <a:spLocks noChangeArrowheads="1"/>
          </p:cNvSpPr>
          <p:nvPr/>
        </p:nvSpPr>
        <p:spPr bwMode="auto">
          <a:xfrm>
            <a:off x="7623175" y="914400"/>
            <a:ext cx="1139825" cy="3063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Session</a:t>
            </a:r>
          </a:p>
        </p:txBody>
      </p:sp>
      <p:sp>
        <p:nvSpPr>
          <p:cNvPr id="24594" name="Rectangle 32"/>
          <p:cNvSpPr>
            <a:spLocks noChangeArrowheads="1"/>
          </p:cNvSpPr>
          <p:nvPr/>
        </p:nvSpPr>
        <p:spPr bwMode="auto">
          <a:xfrm>
            <a:off x="7623175" y="1219200"/>
            <a:ext cx="1139825" cy="3063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Transport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714878" y="127432"/>
            <a:ext cx="4429125" cy="390525"/>
          </a:xfrm>
        </p:spPr>
        <p:txBody>
          <a:bodyPr/>
          <a:lstStyle/>
          <a:p>
            <a:r>
              <a:rPr lang="en-US" dirty="0">
                <a:ea typeface="Century Gothic"/>
                <a:sym typeface="Questrial"/>
              </a:rPr>
              <a:t>Overview</a:t>
            </a:r>
            <a:endParaRPr lang="en-US" dirty="0"/>
          </a:p>
        </p:txBody>
      </p:sp>
      <p:pic>
        <p:nvPicPr>
          <p:cNvPr id="5" name="Picture 4"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153716" y="1543300"/>
            <a:ext cx="4339459" cy="1921533"/>
          </a:xfrm>
          <a:prstGeom prst="rect">
            <a:avLst/>
          </a:prstGeom>
        </p:spPr>
      </p:pic>
      <p:pic>
        <p:nvPicPr>
          <p:cNvPr id="6" name="Picture 5" descr="head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601"/>
          <a:stretch/>
        </p:blipFill>
        <p:spPr>
          <a:xfrm>
            <a:off x="95536" y="2713644"/>
            <a:ext cx="4455814" cy="1973056"/>
          </a:xfrm>
          <a:prstGeom prst="rect">
            <a:avLst/>
          </a:prstGeom>
        </p:spPr>
      </p:pic>
      <p:sp>
        <p:nvSpPr>
          <p:cNvPr id="10" name="Text Placeholder 9"/>
          <p:cNvSpPr>
            <a:spLocks noGrp="1"/>
          </p:cNvSpPr>
          <p:nvPr>
            <p:ph type="body" sz="quarter" idx="10"/>
          </p:nvPr>
        </p:nvSpPr>
        <p:spPr>
          <a:xfrm>
            <a:off x="4831557" y="754024"/>
            <a:ext cx="4215880" cy="6004980"/>
          </a:xfrm>
        </p:spPr>
        <p:txBody>
          <a:bodyPr/>
          <a:lstStyle/>
          <a:p>
            <a:r>
              <a:rPr lang="en-US" sz="2100" b="1" dirty="0"/>
              <a:t>Objectives</a:t>
            </a:r>
          </a:p>
          <a:p>
            <a:pPr lvl="1"/>
            <a:r>
              <a:rPr lang="en-US" dirty="0"/>
              <a:t>Learn and understand the </a:t>
            </a:r>
            <a:r>
              <a:rPr lang="en-US" dirty="0">
                <a:solidFill>
                  <a:srgbClr val="FF6600"/>
                </a:solidFill>
              </a:rPr>
              <a:t>design issues of networks </a:t>
            </a:r>
            <a:r>
              <a:rPr lang="en-US" dirty="0"/>
              <a:t>and</a:t>
            </a:r>
            <a:r>
              <a:rPr lang="en-US" dirty="0">
                <a:solidFill>
                  <a:srgbClr val="FF6600"/>
                </a:solidFill>
              </a:rPr>
              <a:t> layered modelling</a:t>
            </a:r>
          </a:p>
          <a:p>
            <a:pPr lvl="1"/>
            <a:r>
              <a:rPr lang="en-US" dirty="0"/>
              <a:t>Learn and understand the </a:t>
            </a:r>
            <a:r>
              <a:rPr lang="en-US" b="1" dirty="0">
                <a:solidFill>
                  <a:srgbClr val="FF6600"/>
                </a:solidFill>
              </a:rPr>
              <a:t>OSI Reference Model</a:t>
            </a:r>
            <a:endParaRPr lang="en-US" dirty="0"/>
          </a:p>
          <a:p>
            <a:pPr lvl="1"/>
            <a:r>
              <a:rPr lang="en-US" dirty="0"/>
              <a:t>Learn and understand the </a:t>
            </a:r>
            <a:r>
              <a:rPr lang="en-US" b="1" dirty="0">
                <a:solidFill>
                  <a:srgbClr val="FF6600"/>
                </a:solidFill>
              </a:rPr>
              <a:t>TCP/IP Reference Model</a:t>
            </a:r>
            <a:endParaRPr lang="en-US" dirty="0">
              <a:solidFill>
                <a:srgbClr val="FF6600"/>
              </a:solidFill>
            </a:endParaRPr>
          </a:p>
          <a:p>
            <a:pPr lvl="1"/>
            <a:endParaRPr lang="en-US" dirty="0">
              <a:solidFill>
                <a:srgbClr val="FF6600"/>
              </a:solidFill>
            </a:endParaRPr>
          </a:p>
          <a:p>
            <a:r>
              <a:rPr lang="en-US" sz="2300" b="1" dirty="0"/>
              <a:t>Requirements</a:t>
            </a:r>
          </a:p>
          <a:p>
            <a:pPr lvl="1"/>
            <a:r>
              <a:rPr lang="en-US" dirty="0"/>
              <a:t>(Not covered in lectures) Read Sections 1.1 and 1.2</a:t>
            </a:r>
          </a:p>
          <a:p>
            <a:pPr lvl="1"/>
            <a:r>
              <a:rPr lang="en-US" dirty="0"/>
              <a:t>Read 1.3.1-.1.3.2</a:t>
            </a:r>
          </a:p>
          <a:p>
            <a:pPr lvl="1"/>
            <a:r>
              <a:rPr lang="en-US" dirty="0"/>
              <a:t>Read Sections 1.4.1-1.4.3</a:t>
            </a:r>
          </a:p>
          <a:p>
            <a:pPr lvl="1"/>
            <a:r>
              <a:rPr lang="en-US" dirty="0"/>
              <a:t>Read Sections 1.6.2-1.6.3</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6597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ea typeface="+mj-ea"/>
                <a:cs typeface="+mj-cs"/>
              </a:rPr>
              <a:t>Presentation Layer (Cont’d):</a:t>
            </a:r>
            <a:br>
              <a:rPr lang="en-US">
                <a:ea typeface="+mj-ea"/>
                <a:cs typeface="+mj-cs"/>
              </a:rPr>
            </a:br>
            <a:r>
              <a:rPr lang="en-US">
                <a:ea typeface="+mj-ea"/>
                <a:cs typeface="+mj-cs"/>
              </a:rPr>
              <a:t>Examples of Common Rep’s</a:t>
            </a:r>
          </a:p>
        </p:txBody>
      </p:sp>
      <p:sp>
        <p:nvSpPr>
          <p:cNvPr id="44035" name="Rectangle 3"/>
          <p:cNvSpPr>
            <a:spLocks noGrp="1" noChangeArrowheads="1"/>
          </p:cNvSpPr>
          <p:nvPr>
            <p:ph idx="1"/>
          </p:nvPr>
        </p:nvSpPr>
        <p:spPr/>
        <p:txBody>
          <a:bodyPr/>
          <a:lstStyle/>
          <a:p>
            <a:pPr eaLnBrk="1" hangingPunct="1"/>
            <a:r>
              <a:rPr lang="en-US" dirty="0">
                <a:latin typeface="Calibri" charset="0"/>
              </a:rPr>
              <a:t>Integers Representation</a:t>
            </a:r>
          </a:p>
          <a:p>
            <a:pPr lvl="1"/>
            <a:r>
              <a:rPr lang="en-US" dirty="0">
                <a:solidFill>
                  <a:srgbClr val="3366FF"/>
                </a:solidFill>
                <a:latin typeface="Calibri" charset="0"/>
              </a:rPr>
              <a:t>Little endian </a:t>
            </a:r>
            <a:r>
              <a:rPr lang="en-US" dirty="0">
                <a:solidFill>
                  <a:schemeClr val="tx1">
                    <a:lumMod val="50000"/>
                    <a:lumOff val="50000"/>
                  </a:schemeClr>
                </a:solidFill>
                <a:latin typeface="Calibri" charset="0"/>
              </a:rPr>
              <a:t>(stores first the </a:t>
            </a:r>
            <a:r>
              <a:rPr lang="en-US" b="1" dirty="0">
                <a:solidFill>
                  <a:srgbClr val="FF0000"/>
                </a:solidFill>
                <a:latin typeface="Calibri" charset="0"/>
              </a:rPr>
              <a:t>least</a:t>
            </a:r>
            <a:r>
              <a:rPr lang="en-US" dirty="0">
                <a:solidFill>
                  <a:schemeClr val="tx1">
                    <a:lumMod val="50000"/>
                    <a:lumOff val="50000"/>
                  </a:schemeClr>
                </a:solidFill>
                <a:latin typeface="Calibri" charset="0"/>
              </a:rPr>
              <a:t> significant byte at the address)</a:t>
            </a:r>
          </a:p>
          <a:p>
            <a:pPr lvl="1"/>
            <a:r>
              <a:rPr lang="en-US" dirty="0">
                <a:solidFill>
                  <a:srgbClr val="3366FF"/>
                </a:solidFill>
                <a:latin typeface="Calibri" charset="0"/>
              </a:rPr>
              <a:t>Big endian </a:t>
            </a:r>
            <a:r>
              <a:rPr lang="en-US" dirty="0">
                <a:latin typeface="Calibri" charset="0"/>
              </a:rPr>
              <a:t>(</a:t>
            </a:r>
            <a:r>
              <a:rPr lang="en-US" dirty="0">
                <a:solidFill>
                  <a:srgbClr val="3366FF"/>
                </a:solidFill>
                <a:latin typeface="Calibri" charset="0"/>
              </a:rPr>
              <a:t>Network Byte Order</a:t>
            </a:r>
            <a:r>
              <a:rPr lang="en-US" dirty="0">
                <a:latin typeface="Calibri" charset="0"/>
              </a:rPr>
              <a:t>) </a:t>
            </a:r>
            <a:r>
              <a:rPr lang="en-US" dirty="0">
                <a:solidFill>
                  <a:schemeClr val="tx1">
                    <a:lumMod val="50000"/>
                    <a:lumOff val="50000"/>
                  </a:schemeClr>
                </a:solidFill>
                <a:latin typeface="Calibri" charset="0"/>
              </a:rPr>
              <a:t>(stores first the </a:t>
            </a:r>
            <a:r>
              <a:rPr lang="en-US" b="1" dirty="0">
                <a:solidFill>
                  <a:srgbClr val="FF0000"/>
                </a:solidFill>
                <a:latin typeface="Calibri" charset="0"/>
              </a:rPr>
              <a:t>most</a:t>
            </a:r>
            <a:r>
              <a:rPr lang="en-US" dirty="0">
                <a:solidFill>
                  <a:schemeClr val="tx1">
                    <a:lumMod val="50000"/>
                    <a:lumOff val="50000"/>
                  </a:schemeClr>
                </a:solidFill>
                <a:latin typeface="Calibri" charset="0"/>
              </a:rPr>
              <a:t> significant byte at the address)</a:t>
            </a:r>
            <a:endParaRPr lang="en-US" dirty="0">
              <a:latin typeface="Calibri" charset="0"/>
            </a:endParaRPr>
          </a:p>
          <a:p>
            <a:pPr lvl="1" eaLnBrk="1" hangingPunct="1"/>
            <a:endParaRPr lang="en-US" dirty="0">
              <a:latin typeface="Calibri" charset="0"/>
            </a:endParaRPr>
          </a:p>
          <a:p>
            <a:pPr lvl="1" eaLnBrk="1" hangingPunct="1"/>
            <a:r>
              <a:rPr lang="en-US" dirty="0">
                <a:highlight>
                  <a:srgbClr val="FFFF00"/>
                </a:highlight>
                <a:latin typeface="Calibri" charset="0"/>
              </a:rPr>
              <a:t>Imagine a sender that uses little endian. It wants to send a word 0x1234 to a machine that uses big endian. The receiving machine will read 0x3412</a:t>
            </a:r>
          </a:p>
          <a:p>
            <a:pPr lvl="1" eaLnBrk="1" hangingPunct="1"/>
            <a:endParaRPr lang="en-US" dirty="0">
              <a:latin typeface="Calibri" charset="0"/>
            </a:endParaRPr>
          </a:p>
          <a:p>
            <a:pPr lvl="1" eaLnBrk="1" hangingPunct="1"/>
            <a:r>
              <a:rPr lang="en-US" dirty="0">
                <a:latin typeface="Calibri" charset="0"/>
              </a:rPr>
              <a:t>Receiving a </a:t>
            </a:r>
            <a:r>
              <a:rPr lang="en-US" dirty="0">
                <a:solidFill>
                  <a:srgbClr val="3366FF"/>
                </a:solidFill>
                <a:latin typeface="Calibri" charset="0"/>
              </a:rPr>
              <a:t>short</a:t>
            </a:r>
            <a:r>
              <a:rPr lang="en-US" dirty="0">
                <a:latin typeface="Calibri" charset="0"/>
              </a:rPr>
              <a:t> number: use </a:t>
            </a:r>
            <a:r>
              <a:rPr lang="en-US" b="1" dirty="0" err="1">
                <a:latin typeface="Calibri" charset="0"/>
              </a:rPr>
              <a:t>ntoh</a:t>
            </a:r>
            <a:r>
              <a:rPr lang="en-US" b="1" dirty="0" err="1">
                <a:solidFill>
                  <a:srgbClr val="3366FF"/>
                </a:solidFill>
                <a:latin typeface="Calibri" charset="0"/>
              </a:rPr>
              <a:t>s</a:t>
            </a:r>
            <a:r>
              <a:rPr lang="en-US" dirty="0">
                <a:latin typeface="Calibri" charset="0"/>
              </a:rPr>
              <a:t>() before storing</a:t>
            </a:r>
          </a:p>
          <a:p>
            <a:pPr lvl="1" eaLnBrk="1" hangingPunct="1"/>
            <a:r>
              <a:rPr lang="en-US" dirty="0">
                <a:latin typeface="Calibri" charset="0"/>
              </a:rPr>
              <a:t>Sending a </a:t>
            </a:r>
            <a:r>
              <a:rPr lang="en-US" dirty="0">
                <a:solidFill>
                  <a:srgbClr val="3366FF"/>
                </a:solidFill>
                <a:latin typeface="Calibri" charset="0"/>
              </a:rPr>
              <a:t>short</a:t>
            </a:r>
            <a:r>
              <a:rPr lang="en-US" dirty="0">
                <a:latin typeface="Calibri" charset="0"/>
              </a:rPr>
              <a:t> number: use </a:t>
            </a:r>
            <a:r>
              <a:rPr lang="en-US" b="1" dirty="0" err="1">
                <a:latin typeface="Calibri" charset="0"/>
              </a:rPr>
              <a:t>hton</a:t>
            </a:r>
            <a:r>
              <a:rPr lang="en-US" dirty="0" err="1">
                <a:latin typeface="Calibri" charset="0"/>
              </a:rPr>
              <a:t>s</a:t>
            </a:r>
            <a:r>
              <a:rPr lang="en-US" dirty="0">
                <a:latin typeface="Calibri" charset="0"/>
              </a:rPr>
              <a:t>() before sending</a:t>
            </a:r>
          </a:p>
          <a:p>
            <a:pPr lvl="1"/>
            <a:r>
              <a:rPr lang="en-US" dirty="0">
                <a:latin typeface="Calibri" charset="0"/>
              </a:rPr>
              <a:t>Receiving a </a:t>
            </a:r>
            <a:r>
              <a:rPr lang="en-US" dirty="0">
                <a:solidFill>
                  <a:srgbClr val="3366FF"/>
                </a:solidFill>
                <a:latin typeface="Calibri" charset="0"/>
              </a:rPr>
              <a:t>long </a:t>
            </a:r>
            <a:r>
              <a:rPr lang="en-US" dirty="0">
                <a:latin typeface="Calibri" charset="0"/>
              </a:rPr>
              <a:t>number: use </a:t>
            </a:r>
            <a:r>
              <a:rPr lang="en-US" b="1" dirty="0" err="1">
                <a:latin typeface="Calibri" charset="0"/>
              </a:rPr>
              <a:t>ntoh</a:t>
            </a:r>
            <a:r>
              <a:rPr lang="en-US" b="1" dirty="0" err="1">
                <a:solidFill>
                  <a:srgbClr val="3366FF"/>
                </a:solidFill>
                <a:latin typeface="Calibri" charset="0"/>
              </a:rPr>
              <a:t>l</a:t>
            </a:r>
            <a:r>
              <a:rPr lang="en-US" dirty="0">
                <a:latin typeface="Calibri" charset="0"/>
              </a:rPr>
              <a:t>() before storing</a:t>
            </a:r>
          </a:p>
          <a:p>
            <a:pPr lvl="1"/>
            <a:r>
              <a:rPr lang="en-US" dirty="0">
                <a:latin typeface="Calibri" charset="0"/>
              </a:rPr>
              <a:t>Sending a </a:t>
            </a:r>
            <a:r>
              <a:rPr lang="en-US" dirty="0">
                <a:solidFill>
                  <a:srgbClr val="3366FF"/>
                </a:solidFill>
                <a:latin typeface="Calibri" charset="0"/>
              </a:rPr>
              <a:t>long </a:t>
            </a:r>
            <a:r>
              <a:rPr lang="en-US" dirty="0">
                <a:latin typeface="Calibri" charset="0"/>
              </a:rPr>
              <a:t>number: use </a:t>
            </a:r>
            <a:r>
              <a:rPr lang="en-US" b="1" dirty="0" err="1">
                <a:latin typeface="Calibri" charset="0"/>
              </a:rPr>
              <a:t>hton</a:t>
            </a:r>
            <a:r>
              <a:rPr lang="en-US" dirty="0" err="1">
                <a:latin typeface="Calibri" charset="0"/>
              </a:rPr>
              <a:t>l</a:t>
            </a:r>
            <a:r>
              <a:rPr lang="en-US" dirty="0">
                <a:latin typeface="Calibri" charset="0"/>
              </a:rPr>
              <a:t>() before sending</a:t>
            </a:r>
          </a:p>
          <a:p>
            <a:pPr lvl="1" eaLnBrk="1" hangingPunct="1">
              <a:buFontTx/>
              <a:buNone/>
            </a:pPr>
            <a:endParaRPr lang="en-US" dirty="0">
              <a:latin typeface="Calibri" charset="0"/>
            </a:endParaRPr>
          </a:p>
          <a:p>
            <a:pPr eaLnBrk="1" hangingPunct="1"/>
            <a:endParaRPr lang="en-US" dirty="0">
              <a:latin typeface="Calibri" charset="0"/>
            </a:endParaRPr>
          </a:p>
          <a:p>
            <a:r>
              <a:rPr lang="en-US" dirty="0">
                <a:latin typeface="Calibri" charset="0"/>
              </a:rPr>
              <a:t>Real numbers:</a:t>
            </a:r>
          </a:p>
          <a:p>
            <a:pPr lvl="1"/>
            <a:r>
              <a:rPr lang="en-US" dirty="0">
                <a:latin typeface="Calibri" charset="0"/>
              </a:rPr>
              <a:t>Floating point numbers: IEEE 754</a:t>
            </a:r>
          </a:p>
          <a:p>
            <a:pPr eaLnBrk="1" hangingPunct="1"/>
            <a:endParaRPr lang="en-US" dirty="0">
              <a:latin typeface="Calibri" charset="0"/>
            </a:endParaRPr>
          </a:p>
          <a:p>
            <a:pPr eaLnBrk="1" hangingPunct="1"/>
            <a:endParaRPr lang="en-US" dirty="0">
              <a:latin typeface="Calibri" charset="0"/>
            </a:endParaRP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0C9EF1A-051D-244A-B84D-CF98B8847661}" type="slidenum">
              <a:rPr lang="en-US" sz="1200">
                <a:solidFill>
                  <a:srgbClr val="898989"/>
                </a:solidFill>
              </a:rPr>
              <a:pPr algn="r" eaLnBrk="1" hangingPunct="1"/>
              <a:t>20</a:t>
            </a:fld>
            <a:endParaRPr lang="en-US" sz="1200">
              <a:solidFill>
                <a:srgbClr val="898989"/>
              </a:solidFill>
            </a:endParaRPr>
          </a:p>
        </p:txBody>
      </p:sp>
      <p:sp>
        <p:nvSpPr>
          <p:cNvPr id="25606" name="Rectangle 4"/>
          <p:cNvSpPr>
            <a:spLocks noChangeArrowheads="1"/>
          </p:cNvSpPr>
          <p:nvPr/>
        </p:nvSpPr>
        <p:spPr bwMode="auto">
          <a:xfrm>
            <a:off x="6779302" y="149226"/>
            <a:ext cx="1139825" cy="3063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Application</a:t>
            </a:r>
          </a:p>
        </p:txBody>
      </p:sp>
      <p:sp>
        <p:nvSpPr>
          <p:cNvPr id="25607" name="Rectangle 5"/>
          <p:cNvSpPr>
            <a:spLocks noChangeArrowheads="1"/>
          </p:cNvSpPr>
          <p:nvPr/>
        </p:nvSpPr>
        <p:spPr bwMode="auto">
          <a:xfrm>
            <a:off x="6779302" y="454026"/>
            <a:ext cx="1139825" cy="306388"/>
          </a:xfrm>
          <a:prstGeom prst="rect">
            <a:avLst/>
          </a:prstGeom>
          <a:noFill/>
          <a:ln w="571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Presentation</a:t>
            </a:r>
          </a:p>
        </p:txBody>
      </p:sp>
      <p:sp>
        <p:nvSpPr>
          <p:cNvPr id="25608" name="Rectangle 6"/>
          <p:cNvSpPr>
            <a:spLocks noChangeArrowheads="1"/>
          </p:cNvSpPr>
          <p:nvPr/>
        </p:nvSpPr>
        <p:spPr bwMode="auto">
          <a:xfrm>
            <a:off x="6779302" y="758826"/>
            <a:ext cx="1139825" cy="3063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Session</a:t>
            </a:r>
          </a:p>
        </p:txBody>
      </p:sp>
      <p:sp>
        <p:nvSpPr>
          <p:cNvPr id="25609" name="Rectangle 7"/>
          <p:cNvSpPr>
            <a:spLocks noChangeArrowheads="1"/>
          </p:cNvSpPr>
          <p:nvPr/>
        </p:nvSpPr>
        <p:spPr bwMode="auto">
          <a:xfrm>
            <a:off x="6779302" y="1063626"/>
            <a:ext cx="1139825" cy="3063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Transport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03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3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03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3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atin typeface="Calibri" charset="0"/>
              </a:rPr>
              <a:t>Session Layer</a:t>
            </a:r>
          </a:p>
        </p:txBody>
      </p:sp>
      <p:sp>
        <p:nvSpPr>
          <p:cNvPr id="45059" name="Rectangle 3"/>
          <p:cNvSpPr>
            <a:spLocks noGrp="1" noChangeArrowheads="1"/>
          </p:cNvSpPr>
          <p:nvPr>
            <p:ph idx="1"/>
          </p:nvPr>
        </p:nvSpPr>
        <p:spPr/>
        <p:txBody>
          <a:bodyPr/>
          <a:lstStyle/>
          <a:p>
            <a:pPr eaLnBrk="1" hangingPunct="1"/>
            <a:r>
              <a:rPr lang="en-US" b="1">
                <a:latin typeface="Calibri" charset="0"/>
              </a:rPr>
              <a:t>End to end </a:t>
            </a:r>
            <a:r>
              <a:rPr lang="en-US">
                <a:latin typeface="Calibri" charset="0"/>
              </a:rPr>
              <a:t>layer</a:t>
            </a:r>
            <a:endParaRPr lang="en-US" b="1">
              <a:latin typeface="Calibri" charset="0"/>
            </a:endParaRPr>
          </a:p>
          <a:p>
            <a:pPr eaLnBrk="1" hangingPunct="1"/>
            <a:r>
              <a:rPr lang="en-US">
                <a:latin typeface="Calibri" charset="0"/>
              </a:rPr>
              <a:t>Allows establishing communication sessions:</a:t>
            </a:r>
          </a:p>
          <a:p>
            <a:pPr lvl="1" eaLnBrk="1" hangingPunct="1"/>
            <a:r>
              <a:rPr lang="en-US">
                <a:latin typeface="Calibri" charset="0"/>
              </a:rPr>
              <a:t>File transfers under bad network conditions.</a:t>
            </a:r>
          </a:p>
          <a:p>
            <a:pPr lvl="1" eaLnBrk="1" hangingPunct="1"/>
            <a:r>
              <a:rPr lang="en-US">
                <a:latin typeface="Calibri" charset="0"/>
              </a:rPr>
              <a:t>Optimize the use of a communication system</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AA7ECBB1-3789-4F47-BD21-96AA7B6C664E}" type="slidenum">
              <a:rPr lang="en-US" sz="1200">
                <a:solidFill>
                  <a:srgbClr val="898989"/>
                </a:solidFill>
              </a:rPr>
              <a:pPr algn="r" eaLnBrk="1" hangingPunct="1"/>
              <a:t>21</a:t>
            </a:fld>
            <a:endParaRPr 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76200"/>
            <a:ext cx="7772400" cy="1143000"/>
          </a:xfrm>
        </p:spPr>
        <p:txBody>
          <a:bodyPr/>
          <a:lstStyle/>
          <a:p>
            <a:pPr eaLnBrk="1" hangingPunct="1"/>
            <a:r>
              <a:rPr lang="en-US">
                <a:latin typeface="Calibri" charset="0"/>
              </a:rPr>
              <a:t>Transport Layer</a:t>
            </a:r>
          </a:p>
        </p:txBody>
      </p:sp>
      <p:sp>
        <p:nvSpPr>
          <p:cNvPr id="46083" name="Rectangle 3"/>
          <p:cNvSpPr>
            <a:spLocks noGrp="1" noChangeArrowheads="1"/>
          </p:cNvSpPr>
          <p:nvPr>
            <p:ph idx="1"/>
          </p:nvPr>
        </p:nvSpPr>
        <p:spPr>
          <a:xfrm>
            <a:off x="152400" y="1066800"/>
            <a:ext cx="8686800" cy="1143000"/>
          </a:xfrm>
        </p:spPr>
        <p:txBody>
          <a:bodyPr/>
          <a:lstStyle/>
          <a:p>
            <a:pPr eaLnBrk="1" hangingPunct="1"/>
            <a:r>
              <a:rPr lang="en-US" sz="2000" b="1" dirty="0">
                <a:latin typeface="Calibri" charset="0"/>
              </a:rPr>
              <a:t>End to end </a:t>
            </a:r>
            <a:r>
              <a:rPr lang="en-US" sz="2000" dirty="0">
                <a:latin typeface="Calibri" charset="0"/>
              </a:rPr>
              <a:t>layer</a:t>
            </a:r>
            <a:endParaRPr lang="en-US" sz="2000" b="1" dirty="0">
              <a:latin typeface="Calibri" charset="0"/>
            </a:endParaRPr>
          </a:p>
          <a:p>
            <a:pPr eaLnBrk="1" hangingPunct="1"/>
            <a:r>
              <a:rPr lang="en-US" sz="2000" dirty="0">
                <a:latin typeface="Calibri" charset="0"/>
              </a:rPr>
              <a:t>Hides/adapts defects and limitations of the network sys:</a:t>
            </a:r>
          </a:p>
          <a:p>
            <a:pPr lvl="1"/>
            <a:r>
              <a:rPr lang="en-US" sz="1700" dirty="0">
                <a:latin typeface="Calibri" charset="0"/>
              </a:rPr>
              <a:t>error control, addressing, congestion control, flow control</a:t>
            </a:r>
            <a:r>
              <a:rPr lang="is-IS" sz="1700" dirty="0">
                <a:latin typeface="Calibri" charset="0"/>
              </a:rPr>
              <a:t>….</a:t>
            </a:r>
          </a:p>
          <a:p>
            <a:r>
              <a:rPr lang="is-IS" sz="2000" dirty="0">
                <a:latin typeface="Calibri" charset="0"/>
              </a:rPr>
              <a:t>Protocol examples: </a:t>
            </a:r>
            <a:r>
              <a:rPr lang="is-IS" sz="2000" dirty="0">
                <a:solidFill>
                  <a:srgbClr val="0070C0"/>
                </a:solidFill>
                <a:latin typeface="Calibri" charset="0"/>
              </a:rPr>
              <a:t>TCP</a:t>
            </a:r>
            <a:r>
              <a:rPr lang="is-IS" sz="2000" dirty="0">
                <a:latin typeface="Calibri" charset="0"/>
              </a:rPr>
              <a:t>, </a:t>
            </a:r>
            <a:r>
              <a:rPr lang="is-IS" sz="2000" dirty="0">
                <a:solidFill>
                  <a:srgbClr val="0070C0"/>
                </a:solidFill>
                <a:latin typeface="Calibri" charset="0"/>
              </a:rPr>
              <a:t>UDP</a:t>
            </a:r>
            <a:endParaRPr lang="en-US" sz="2000" dirty="0">
              <a:solidFill>
                <a:srgbClr val="0070C0"/>
              </a:solidFill>
              <a:latin typeface="Calibri" charset="0"/>
            </a:endParaRP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141A085-AB41-1741-813B-0D56E968E663}" type="slidenum">
              <a:rPr lang="en-US" sz="1200">
                <a:solidFill>
                  <a:srgbClr val="898989"/>
                </a:solidFill>
              </a:rPr>
              <a:pPr algn="r" eaLnBrk="1" hangingPunct="1"/>
              <a:t>22</a:t>
            </a:fld>
            <a:endParaRPr lang="en-US" sz="1200">
              <a:solidFill>
                <a:srgbClr val="898989"/>
              </a:solidFill>
            </a:endParaRPr>
          </a:p>
        </p:txBody>
      </p:sp>
      <p:sp>
        <p:nvSpPr>
          <p:cNvPr id="27654" name="Rectangle 4"/>
          <p:cNvSpPr>
            <a:spLocks noChangeArrowheads="1"/>
          </p:cNvSpPr>
          <p:nvPr/>
        </p:nvSpPr>
        <p:spPr bwMode="auto">
          <a:xfrm>
            <a:off x="304800" y="2655844"/>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b="1"/>
              <a:t>Upper Layers</a:t>
            </a:r>
          </a:p>
        </p:txBody>
      </p:sp>
      <p:sp>
        <p:nvSpPr>
          <p:cNvPr id="27655" name="Line 5"/>
          <p:cNvSpPr>
            <a:spLocks noChangeShapeType="1"/>
          </p:cNvSpPr>
          <p:nvPr/>
        </p:nvSpPr>
        <p:spPr bwMode="auto">
          <a:xfrm>
            <a:off x="1219200" y="2960644"/>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6"/>
          <p:cNvGrpSpPr>
            <a:grpSpLocks/>
          </p:cNvGrpSpPr>
          <p:nvPr/>
        </p:nvGrpSpPr>
        <p:grpSpPr bwMode="auto">
          <a:xfrm>
            <a:off x="1447800" y="3855994"/>
            <a:ext cx="228600" cy="1314450"/>
            <a:chOff x="1152" y="2148"/>
            <a:chExt cx="144" cy="828"/>
          </a:xfrm>
        </p:grpSpPr>
        <p:sp>
          <p:nvSpPr>
            <p:cNvPr id="27676" name="Rectangle 7"/>
            <p:cNvSpPr>
              <a:spLocks noChangeArrowheads="1"/>
            </p:cNvSpPr>
            <p:nvPr/>
          </p:nvSpPr>
          <p:spPr bwMode="auto">
            <a:xfrm>
              <a:off x="1152" y="2832"/>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1</a:t>
              </a:r>
            </a:p>
          </p:txBody>
        </p:sp>
        <p:sp>
          <p:nvSpPr>
            <p:cNvPr id="27677" name="Rectangle 8"/>
            <p:cNvSpPr>
              <a:spLocks noChangeArrowheads="1"/>
            </p:cNvSpPr>
            <p:nvPr/>
          </p:nvSpPr>
          <p:spPr bwMode="auto">
            <a:xfrm>
              <a:off x="1152" y="2670"/>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2</a:t>
              </a:r>
            </a:p>
          </p:txBody>
        </p:sp>
        <p:sp>
          <p:nvSpPr>
            <p:cNvPr id="27678" name="Rectangle 9"/>
            <p:cNvSpPr>
              <a:spLocks noChangeArrowheads="1"/>
            </p:cNvSpPr>
            <p:nvPr/>
          </p:nvSpPr>
          <p:spPr bwMode="auto">
            <a:xfrm>
              <a:off x="1152" y="2496"/>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3</a:t>
              </a:r>
            </a:p>
          </p:txBody>
        </p:sp>
        <p:sp>
          <p:nvSpPr>
            <p:cNvPr id="27679" name="Rectangle 10"/>
            <p:cNvSpPr>
              <a:spLocks noChangeArrowheads="1"/>
            </p:cNvSpPr>
            <p:nvPr/>
          </p:nvSpPr>
          <p:spPr bwMode="auto">
            <a:xfrm>
              <a:off x="1152" y="2322"/>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4</a:t>
              </a:r>
            </a:p>
          </p:txBody>
        </p:sp>
        <p:sp>
          <p:nvSpPr>
            <p:cNvPr id="27680" name="Rectangle 11"/>
            <p:cNvSpPr>
              <a:spLocks noChangeArrowheads="1"/>
            </p:cNvSpPr>
            <p:nvPr/>
          </p:nvSpPr>
          <p:spPr bwMode="auto">
            <a:xfrm>
              <a:off x="1152" y="2148"/>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5</a:t>
              </a:r>
            </a:p>
          </p:txBody>
        </p:sp>
      </p:grpSp>
      <p:sp>
        <p:nvSpPr>
          <p:cNvPr id="27657" name="Rectangle 12"/>
          <p:cNvSpPr>
            <a:spLocks noChangeArrowheads="1"/>
          </p:cNvSpPr>
          <p:nvPr/>
        </p:nvSpPr>
        <p:spPr bwMode="auto">
          <a:xfrm>
            <a:off x="304800" y="3417844"/>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b="1"/>
              <a:t>Transport Layer</a:t>
            </a:r>
          </a:p>
        </p:txBody>
      </p:sp>
      <p:sp>
        <p:nvSpPr>
          <p:cNvPr id="27658" name="Line 13"/>
          <p:cNvSpPr>
            <a:spLocks noChangeShapeType="1"/>
          </p:cNvSpPr>
          <p:nvPr/>
        </p:nvSpPr>
        <p:spPr bwMode="auto">
          <a:xfrm>
            <a:off x="1219200" y="3722644"/>
            <a:ext cx="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659" name="Rectangle 14"/>
          <p:cNvSpPr>
            <a:spLocks noChangeArrowheads="1"/>
          </p:cNvSpPr>
          <p:nvPr/>
        </p:nvSpPr>
        <p:spPr bwMode="auto">
          <a:xfrm>
            <a:off x="838200" y="5399044"/>
            <a:ext cx="74676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4400" b="1"/>
              <a:t>Network System</a:t>
            </a:r>
          </a:p>
          <a:p>
            <a:pPr algn="ctr"/>
            <a:r>
              <a:rPr lang="en-US" b="1"/>
              <a:t>(may loose, duplicate, reorder)</a:t>
            </a:r>
          </a:p>
        </p:txBody>
      </p:sp>
      <p:sp>
        <p:nvSpPr>
          <p:cNvPr id="27660" name="Rectangle 15"/>
          <p:cNvSpPr>
            <a:spLocks noChangeArrowheads="1"/>
          </p:cNvSpPr>
          <p:nvPr/>
        </p:nvSpPr>
        <p:spPr bwMode="auto">
          <a:xfrm>
            <a:off x="5867400" y="2655844"/>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b="1"/>
              <a:t>Upper Layers</a:t>
            </a:r>
          </a:p>
        </p:txBody>
      </p:sp>
      <p:sp>
        <p:nvSpPr>
          <p:cNvPr id="27661" name="Line 16"/>
          <p:cNvSpPr>
            <a:spLocks noChangeShapeType="1"/>
          </p:cNvSpPr>
          <p:nvPr/>
        </p:nvSpPr>
        <p:spPr bwMode="auto">
          <a:xfrm>
            <a:off x="6781800" y="2960644"/>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46097" name="Rectangle 17"/>
          <p:cNvSpPr>
            <a:spLocks noChangeArrowheads="1"/>
          </p:cNvSpPr>
          <p:nvPr/>
        </p:nvSpPr>
        <p:spPr bwMode="auto">
          <a:xfrm>
            <a:off x="7010400" y="4941844"/>
            <a:ext cx="2286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1</a:t>
            </a:r>
          </a:p>
        </p:txBody>
      </p:sp>
      <p:sp>
        <p:nvSpPr>
          <p:cNvPr id="46098" name="Rectangle 18"/>
          <p:cNvSpPr>
            <a:spLocks noChangeArrowheads="1"/>
          </p:cNvSpPr>
          <p:nvPr/>
        </p:nvSpPr>
        <p:spPr bwMode="auto">
          <a:xfrm>
            <a:off x="7010400" y="4408444"/>
            <a:ext cx="2286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5</a:t>
            </a:r>
          </a:p>
        </p:txBody>
      </p:sp>
      <p:sp>
        <p:nvSpPr>
          <p:cNvPr id="46099" name="Rectangle 19"/>
          <p:cNvSpPr>
            <a:spLocks noChangeArrowheads="1"/>
          </p:cNvSpPr>
          <p:nvPr/>
        </p:nvSpPr>
        <p:spPr bwMode="auto">
          <a:xfrm>
            <a:off x="7010400" y="3855994"/>
            <a:ext cx="2286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3</a:t>
            </a:r>
          </a:p>
        </p:txBody>
      </p:sp>
      <p:sp>
        <p:nvSpPr>
          <p:cNvPr id="27665" name="Rectangle 20"/>
          <p:cNvSpPr>
            <a:spLocks noChangeArrowheads="1"/>
          </p:cNvSpPr>
          <p:nvPr/>
        </p:nvSpPr>
        <p:spPr bwMode="auto">
          <a:xfrm>
            <a:off x="5867400" y="3417844"/>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b="1"/>
              <a:t>Transport Layer</a:t>
            </a:r>
          </a:p>
        </p:txBody>
      </p:sp>
      <p:sp>
        <p:nvSpPr>
          <p:cNvPr id="27666" name="Line 21"/>
          <p:cNvSpPr>
            <a:spLocks noChangeShapeType="1"/>
          </p:cNvSpPr>
          <p:nvPr/>
        </p:nvSpPr>
        <p:spPr bwMode="auto">
          <a:xfrm>
            <a:off x="6781800" y="3722644"/>
            <a:ext cx="0" cy="167640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22"/>
          <p:cNvGrpSpPr>
            <a:grpSpLocks/>
          </p:cNvGrpSpPr>
          <p:nvPr/>
        </p:nvGrpSpPr>
        <p:grpSpPr bwMode="auto">
          <a:xfrm>
            <a:off x="7010400" y="4132219"/>
            <a:ext cx="228600" cy="228600"/>
            <a:chOff x="4800" y="2322"/>
            <a:chExt cx="144" cy="144"/>
          </a:xfrm>
        </p:grpSpPr>
        <p:sp>
          <p:nvSpPr>
            <p:cNvPr id="27674" name="Rectangle 23"/>
            <p:cNvSpPr>
              <a:spLocks noChangeArrowheads="1"/>
            </p:cNvSpPr>
            <p:nvPr/>
          </p:nvSpPr>
          <p:spPr bwMode="auto">
            <a:xfrm>
              <a:off x="4800" y="2322"/>
              <a:ext cx="144" cy="1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4</a:t>
              </a:r>
            </a:p>
          </p:txBody>
        </p:sp>
        <p:sp>
          <p:nvSpPr>
            <p:cNvPr id="27675" name="Line 24"/>
            <p:cNvSpPr>
              <a:spLocks noChangeShapeType="1"/>
            </p:cNvSpPr>
            <p:nvPr/>
          </p:nvSpPr>
          <p:spPr bwMode="auto">
            <a:xfrm flipH="1">
              <a:off x="4800" y="2352"/>
              <a:ext cx="144" cy="96"/>
            </a:xfrm>
            <a:prstGeom prst="line">
              <a:avLst/>
            </a:prstGeom>
            <a:noFill/>
            <a:ln w="762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46105" name="Rectangle 25"/>
          <p:cNvSpPr>
            <a:spLocks noChangeArrowheads="1"/>
          </p:cNvSpPr>
          <p:nvPr/>
        </p:nvSpPr>
        <p:spPr bwMode="auto">
          <a:xfrm>
            <a:off x="7010400" y="4684669"/>
            <a:ext cx="2286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3</a:t>
            </a:r>
          </a:p>
        </p:txBody>
      </p:sp>
      <p:sp>
        <p:nvSpPr>
          <p:cNvPr id="46106" name="Rectangle 26"/>
          <p:cNvSpPr>
            <a:spLocks noChangeArrowheads="1"/>
          </p:cNvSpPr>
          <p:nvPr/>
        </p:nvSpPr>
        <p:spPr bwMode="auto">
          <a:xfrm>
            <a:off x="1295400" y="3036844"/>
            <a:ext cx="1828800" cy="3048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b="1"/>
              <a:t>Too big message</a:t>
            </a:r>
          </a:p>
        </p:txBody>
      </p:sp>
      <p:sp>
        <p:nvSpPr>
          <p:cNvPr id="27670" name="Rectangle 28"/>
          <p:cNvSpPr>
            <a:spLocks noChangeArrowheads="1"/>
          </p:cNvSpPr>
          <p:nvPr/>
        </p:nvSpPr>
        <p:spPr bwMode="auto">
          <a:xfrm>
            <a:off x="7546975" y="150813"/>
            <a:ext cx="1139825" cy="30638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Application</a:t>
            </a:r>
          </a:p>
        </p:txBody>
      </p:sp>
      <p:sp>
        <p:nvSpPr>
          <p:cNvPr id="27671" name="Rectangle 29"/>
          <p:cNvSpPr>
            <a:spLocks noChangeArrowheads="1"/>
          </p:cNvSpPr>
          <p:nvPr/>
        </p:nvSpPr>
        <p:spPr bwMode="auto">
          <a:xfrm>
            <a:off x="7546975" y="4556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Presentation</a:t>
            </a:r>
          </a:p>
        </p:txBody>
      </p:sp>
      <p:sp>
        <p:nvSpPr>
          <p:cNvPr id="27672" name="Rectangle 30"/>
          <p:cNvSpPr>
            <a:spLocks noChangeArrowheads="1"/>
          </p:cNvSpPr>
          <p:nvPr/>
        </p:nvSpPr>
        <p:spPr bwMode="auto">
          <a:xfrm>
            <a:off x="7546975" y="760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Session</a:t>
            </a:r>
          </a:p>
        </p:txBody>
      </p:sp>
      <p:sp>
        <p:nvSpPr>
          <p:cNvPr id="27673" name="Rectangle 31"/>
          <p:cNvSpPr>
            <a:spLocks noChangeArrowheads="1"/>
          </p:cNvSpPr>
          <p:nvPr/>
        </p:nvSpPr>
        <p:spPr bwMode="auto">
          <a:xfrm>
            <a:off x="7546975" y="1065213"/>
            <a:ext cx="1139825" cy="306387"/>
          </a:xfrm>
          <a:prstGeom prst="rect">
            <a:avLst/>
          </a:prstGeom>
          <a:noFill/>
          <a:ln w="571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a:t>Transport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0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08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6106"/>
                                        </p:tgtEl>
                                        <p:attrNameLst>
                                          <p:attrName>style.visibility</p:attrName>
                                        </p:attrNameLst>
                                      </p:cBhvr>
                                      <p:to>
                                        <p:strVal val="visible"/>
                                      </p:to>
                                    </p:set>
                                    <p:anim calcmode="lin" valueType="num">
                                      <p:cBhvr additive="base">
                                        <p:cTn id="21" dur="500" fill="hold"/>
                                        <p:tgtEl>
                                          <p:spTgt spid="46106"/>
                                        </p:tgtEl>
                                        <p:attrNameLst>
                                          <p:attrName>ppt_x</p:attrName>
                                        </p:attrNameLst>
                                      </p:cBhvr>
                                      <p:tavLst>
                                        <p:tav tm="0">
                                          <p:val>
                                            <p:strVal val="0-#ppt_w/2"/>
                                          </p:val>
                                        </p:tav>
                                        <p:tav tm="100000">
                                          <p:val>
                                            <p:strVal val="#ppt_x"/>
                                          </p:val>
                                        </p:tav>
                                      </p:tavLst>
                                    </p:anim>
                                    <p:anim calcmode="lin" valueType="num">
                                      <p:cBhvr additive="base">
                                        <p:cTn id="22" dur="500" fill="hold"/>
                                        <p:tgtEl>
                                          <p:spTgt spid="4610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6097"/>
                                        </p:tgtEl>
                                        <p:attrNameLst>
                                          <p:attrName>style.visibility</p:attrName>
                                        </p:attrNameLst>
                                      </p:cBhvr>
                                      <p:to>
                                        <p:strVal val="visible"/>
                                      </p:to>
                                    </p:set>
                                    <p:anim calcmode="lin" valueType="num">
                                      <p:cBhvr additive="base">
                                        <p:cTn id="33" dur="500" fill="hold"/>
                                        <p:tgtEl>
                                          <p:spTgt spid="46097"/>
                                        </p:tgtEl>
                                        <p:attrNameLst>
                                          <p:attrName>ppt_x</p:attrName>
                                        </p:attrNameLst>
                                      </p:cBhvr>
                                      <p:tavLst>
                                        <p:tav tm="0">
                                          <p:val>
                                            <p:strVal val="0-#ppt_w/2"/>
                                          </p:val>
                                        </p:tav>
                                        <p:tav tm="100000">
                                          <p:val>
                                            <p:strVal val="#ppt_x"/>
                                          </p:val>
                                        </p:tav>
                                      </p:tavLst>
                                    </p:anim>
                                    <p:anim calcmode="lin" valueType="num">
                                      <p:cBhvr additive="base">
                                        <p:cTn id="34" dur="500" fill="hold"/>
                                        <p:tgtEl>
                                          <p:spTgt spid="4609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6105"/>
                                        </p:tgtEl>
                                        <p:attrNameLst>
                                          <p:attrName>style.visibility</p:attrName>
                                        </p:attrNameLst>
                                      </p:cBhvr>
                                      <p:to>
                                        <p:strVal val="visible"/>
                                      </p:to>
                                    </p:set>
                                    <p:anim calcmode="lin" valueType="num">
                                      <p:cBhvr additive="base">
                                        <p:cTn id="39" dur="500" fill="hold"/>
                                        <p:tgtEl>
                                          <p:spTgt spid="46105"/>
                                        </p:tgtEl>
                                        <p:attrNameLst>
                                          <p:attrName>ppt_x</p:attrName>
                                        </p:attrNameLst>
                                      </p:cBhvr>
                                      <p:tavLst>
                                        <p:tav tm="0">
                                          <p:val>
                                            <p:strVal val="0-#ppt_w/2"/>
                                          </p:val>
                                        </p:tav>
                                        <p:tav tm="100000">
                                          <p:val>
                                            <p:strVal val="#ppt_x"/>
                                          </p:val>
                                        </p:tav>
                                      </p:tavLst>
                                    </p:anim>
                                    <p:anim calcmode="lin" valueType="num">
                                      <p:cBhvr additive="base">
                                        <p:cTn id="40" dur="500" fill="hold"/>
                                        <p:tgtEl>
                                          <p:spTgt spid="4610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6098"/>
                                        </p:tgtEl>
                                        <p:attrNameLst>
                                          <p:attrName>style.visibility</p:attrName>
                                        </p:attrNameLst>
                                      </p:cBhvr>
                                      <p:to>
                                        <p:strVal val="visible"/>
                                      </p:to>
                                    </p:set>
                                    <p:anim calcmode="lin" valueType="num">
                                      <p:cBhvr additive="base">
                                        <p:cTn id="45" dur="500" fill="hold"/>
                                        <p:tgtEl>
                                          <p:spTgt spid="46098"/>
                                        </p:tgtEl>
                                        <p:attrNameLst>
                                          <p:attrName>ppt_x</p:attrName>
                                        </p:attrNameLst>
                                      </p:cBhvr>
                                      <p:tavLst>
                                        <p:tav tm="0">
                                          <p:val>
                                            <p:strVal val="0-#ppt_w/2"/>
                                          </p:val>
                                        </p:tav>
                                        <p:tav tm="100000">
                                          <p:val>
                                            <p:strVal val="#ppt_x"/>
                                          </p:val>
                                        </p:tav>
                                      </p:tavLst>
                                    </p:anim>
                                    <p:anim calcmode="lin" valueType="num">
                                      <p:cBhvr additive="base">
                                        <p:cTn id="46"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6099"/>
                                        </p:tgtEl>
                                        <p:attrNameLst>
                                          <p:attrName>style.visibility</p:attrName>
                                        </p:attrNameLst>
                                      </p:cBhvr>
                                      <p:to>
                                        <p:strVal val="visible"/>
                                      </p:to>
                                    </p:set>
                                    <p:anim calcmode="lin" valueType="num">
                                      <p:cBhvr additive="base">
                                        <p:cTn id="57" dur="500" fill="hold"/>
                                        <p:tgtEl>
                                          <p:spTgt spid="46099"/>
                                        </p:tgtEl>
                                        <p:attrNameLst>
                                          <p:attrName>ppt_x</p:attrName>
                                        </p:attrNameLst>
                                      </p:cBhvr>
                                      <p:tavLst>
                                        <p:tav tm="0">
                                          <p:val>
                                            <p:strVal val="0-#ppt_w/2"/>
                                          </p:val>
                                        </p:tav>
                                        <p:tav tm="100000">
                                          <p:val>
                                            <p:strVal val="#ppt_x"/>
                                          </p:val>
                                        </p:tav>
                                      </p:tavLst>
                                    </p:anim>
                                    <p:anim calcmode="lin" valueType="num">
                                      <p:cBhvr additive="base">
                                        <p:cTn id="58" dur="500" fill="hold"/>
                                        <p:tgtEl>
                                          <p:spTgt spid="46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97" grpId="0" animBg="1" autoUpdateAnimBg="0"/>
      <p:bldP spid="46098" grpId="0" animBg="1" autoUpdateAnimBg="0"/>
      <p:bldP spid="46099" grpId="0" animBg="1" autoUpdateAnimBg="0"/>
      <p:bldP spid="46105" grpId="0" animBg="1" autoUpdateAnimBg="0"/>
      <p:bldP spid="4610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Point to Point Layers</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10" name="Rectangle 9"/>
          <p:cNvSpPr>
            <a:spLocks noChangeArrowheads="1"/>
          </p:cNvSpPr>
          <p:nvPr/>
        </p:nvSpPr>
        <p:spPr bwMode="auto">
          <a:xfrm>
            <a:off x="5129945" y="1923906"/>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Network</a:t>
            </a:r>
          </a:p>
        </p:txBody>
      </p:sp>
      <p:sp>
        <p:nvSpPr>
          <p:cNvPr id="11" name="Rectangle 10"/>
          <p:cNvSpPr>
            <a:spLocks noChangeArrowheads="1"/>
          </p:cNvSpPr>
          <p:nvPr/>
        </p:nvSpPr>
        <p:spPr bwMode="auto">
          <a:xfrm>
            <a:off x="5129945" y="2228706"/>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12" name="Rectangle 11"/>
          <p:cNvSpPr>
            <a:spLocks noChangeArrowheads="1"/>
          </p:cNvSpPr>
          <p:nvPr/>
        </p:nvSpPr>
        <p:spPr bwMode="auto">
          <a:xfrm>
            <a:off x="5129945" y="2533506"/>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13" name="Rectangle 12"/>
          <p:cNvSpPr/>
          <p:nvPr/>
        </p:nvSpPr>
        <p:spPr>
          <a:xfrm>
            <a:off x="5129945" y="1923112"/>
            <a:ext cx="1139825" cy="916781"/>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120690F3-D534-7D4F-A623-9F0B256B5395}"/>
              </a:ext>
            </a:extLst>
          </p:cNvPr>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Point to point layers</a:t>
            </a:r>
          </a:p>
          <a:p>
            <a:endParaRPr lang="en-US" dirty="0"/>
          </a:p>
          <a:p>
            <a:r>
              <a:rPr lang="en-US" dirty="0">
                <a:solidFill>
                  <a:srgbClr val="0070C0"/>
                </a:solidFill>
              </a:rPr>
              <a:t>(Re)-Read Section 1.4.1</a:t>
            </a:r>
          </a:p>
          <a:p>
            <a:endParaRPr lang="en-US" dirty="0"/>
          </a:p>
        </p:txBody>
      </p:sp>
    </p:spTree>
    <p:extLst>
      <p:ext uri="{BB962C8B-B14F-4D97-AF65-F5344CB8AC3E}">
        <p14:creationId xmlns:p14="http://schemas.microsoft.com/office/powerpoint/2010/main" val="15678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atin typeface="Calibri" charset="0"/>
              </a:rPr>
              <a:t>Network Layer</a:t>
            </a:r>
          </a:p>
        </p:txBody>
      </p:sp>
      <p:sp>
        <p:nvSpPr>
          <p:cNvPr id="47107" name="Rectangle 3"/>
          <p:cNvSpPr>
            <a:spLocks noGrp="1" noChangeArrowheads="1"/>
          </p:cNvSpPr>
          <p:nvPr>
            <p:ph idx="1"/>
          </p:nvPr>
        </p:nvSpPr>
        <p:spPr/>
        <p:txBody>
          <a:bodyPr/>
          <a:lstStyle/>
          <a:p>
            <a:pPr eaLnBrk="1" hangingPunct="1">
              <a:lnSpc>
                <a:spcPct val="170000"/>
              </a:lnSpc>
            </a:pPr>
            <a:r>
              <a:rPr lang="en-US" sz="2800" b="1">
                <a:latin typeface="Calibri" charset="0"/>
              </a:rPr>
              <a:t>Point to point </a:t>
            </a:r>
            <a:r>
              <a:rPr lang="en-US" sz="2800">
                <a:latin typeface="Calibri" charset="0"/>
              </a:rPr>
              <a:t>layer</a:t>
            </a:r>
            <a:endParaRPr lang="en-US" sz="2800" b="1">
              <a:latin typeface="Calibri" charset="0"/>
            </a:endParaRPr>
          </a:p>
          <a:p>
            <a:pPr lvl="1" eaLnBrk="1" hangingPunct="1">
              <a:lnSpc>
                <a:spcPct val="170000"/>
              </a:lnSpc>
            </a:pPr>
            <a:r>
              <a:rPr lang="en-US" sz="2400">
                <a:latin typeface="Calibri" charset="0"/>
              </a:rPr>
              <a:t>Addressing</a:t>
            </a:r>
          </a:p>
          <a:p>
            <a:pPr lvl="1" eaLnBrk="1" hangingPunct="1">
              <a:lnSpc>
                <a:spcPct val="170000"/>
              </a:lnSpc>
            </a:pPr>
            <a:r>
              <a:rPr lang="en-US" sz="2400">
                <a:latin typeface="Calibri" charset="0"/>
              </a:rPr>
              <a:t>Routing</a:t>
            </a:r>
          </a:p>
          <a:p>
            <a:pPr lvl="1" eaLnBrk="1" hangingPunct="1">
              <a:lnSpc>
                <a:spcPct val="170000"/>
              </a:lnSpc>
            </a:pPr>
            <a:r>
              <a:rPr lang="en-US" sz="2400">
                <a:latin typeface="Calibri" charset="0"/>
              </a:rPr>
              <a:t>Congestion control (</a:t>
            </a:r>
            <a:r>
              <a:rPr lang="en-US" sz="2400" b="1">
                <a:latin typeface="Calibri" charset="0"/>
              </a:rPr>
              <a:t>Maybe</a:t>
            </a:r>
            <a:r>
              <a:rPr lang="en-US" sz="2400">
                <a:latin typeface="Calibri" charset="0"/>
              </a:rPr>
              <a:t>)</a:t>
            </a:r>
          </a:p>
          <a:p>
            <a:pPr lvl="1" eaLnBrk="1" hangingPunct="1">
              <a:lnSpc>
                <a:spcPct val="170000"/>
              </a:lnSpc>
            </a:pPr>
            <a:r>
              <a:rPr lang="en-US" sz="2400">
                <a:latin typeface="Calibri" charset="0"/>
              </a:rPr>
              <a:t>Administration</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39CE01FE-5F29-0A46-9AE7-38032F2218B2}" type="slidenum">
              <a:rPr lang="en-US" sz="1200">
                <a:solidFill>
                  <a:srgbClr val="898989"/>
                </a:solidFill>
              </a:rPr>
              <a:pPr algn="r" eaLnBrk="1" hangingPunct="1"/>
              <a:t>24</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Calibri" charset="0"/>
              </a:rPr>
              <a:t>Data Link Layer</a:t>
            </a:r>
          </a:p>
        </p:txBody>
      </p:sp>
      <p:sp>
        <p:nvSpPr>
          <p:cNvPr id="48131" name="Rectangle 3"/>
          <p:cNvSpPr>
            <a:spLocks noGrp="1" noChangeArrowheads="1"/>
          </p:cNvSpPr>
          <p:nvPr>
            <p:ph idx="1"/>
          </p:nvPr>
        </p:nvSpPr>
        <p:spPr>
          <a:xfrm>
            <a:off x="457200" y="1981200"/>
            <a:ext cx="8229600" cy="4114800"/>
          </a:xfrm>
        </p:spPr>
        <p:txBody>
          <a:bodyPr/>
          <a:lstStyle/>
          <a:p>
            <a:pPr eaLnBrk="1" hangingPunct="1"/>
            <a:r>
              <a:rPr lang="en-US" b="1" dirty="0">
                <a:latin typeface="Calibri" charset="0"/>
              </a:rPr>
              <a:t>Point to point </a:t>
            </a:r>
            <a:r>
              <a:rPr lang="en-US" dirty="0">
                <a:latin typeface="Calibri" charset="0"/>
              </a:rPr>
              <a:t>layer, has two </a:t>
            </a:r>
            <a:r>
              <a:rPr lang="en-US" dirty="0" err="1">
                <a:latin typeface="Calibri" charset="0"/>
              </a:rPr>
              <a:t>sublayers</a:t>
            </a:r>
            <a:r>
              <a:rPr lang="en-US" dirty="0">
                <a:latin typeface="Calibri" charset="0"/>
              </a:rPr>
              <a:t>:</a:t>
            </a:r>
          </a:p>
          <a:p>
            <a:pPr lvl="1" eaLnBrk="1" hangingPunct="1"/>
            <a:r>
              <a:rPr lang="en-US" b="1" dirty="0">
                <a:solidFill>
                  <a:srgbClr val="3366FF"/>
                </a:solidFill>
                <a:latin typeface="Calibri" charset="0"/>
              </a:rPr>
              <a:t>Logical Link </a:t>
            </a:r>
            <a:r>
              <a:rPr lang="en-US" b="1" dirty="0" err="1">
                <a:solidFill>
                  <a:srgbClr val="3366FF"/>
                </a:solidFill>
                <a:latin typeface="Calibri" charset="0"/>
              </a:rPr>
              <a:t>Sublayer</a:t>
            </a:r>
            <a:endParaRPr lang="en-US" b="1" dirty="0">
              <a:solidFill>
                <a:srgbClr val="3366FF"/>
              </a:solidFill>
              <a:latin typeface="Calibri" charset="0"/>
            </a:endParaRPr>
          </a:p>
          <a:p>
            <a:pPr lvl="2" eaLnBrk="1" hangingPunct="1"/>
            <a:r>
              <a:rPr lang="en-US" dirty="0">
                <a:latin typeface="Calibri" charset="0"/>
              </a:rPr>
              <a:t>Framing</a:t>
            </a:r>
          </a:p>
          <a:p>
            <a:pPr lvl="2" eaLnBrk="1" hangingPunct="1"/>
            <a:r>
              <a:rPr lang="en-US" dirty="0">
                <a:latin typeface="Calibri" charset="0"/>
              </a:rPr>
              <a:t>Error control</a:t>
            </a:r>
          </a:p>
          <a:p>
            <a:pPr lvl="2" eaLnBrk="1" hangingPunct="1"/>
            <a:r>
              <a:rPr lang="en-US" dirty="0">
                <a:latin typeface="Calibri" charset="0"/>
              </a:rPr>
              <a:t>Flow control</a:t>
            </a:r>
          </a:p>
          <a:p>
            <a:pPr lvl="2" eaLnBrk="1" hangingPunct="1"/>
            <a:r>
              <a:rPr lang="en-US" dirty="0">
                <a:latin typeface="Calibri" charset="0"/>
              </a:rPr>
              <a:t>addressing</a:t>
            </a:r>
          </a:p>
          <a:p>
            <a:pPr lvl="1" eaLnBrk="1" hangingPunct="1"/>
            <a:r>
              <a:rPr lang="en-US" b="1" dirty="0">
                <a:solidFill>
                  <a:srgbClr val="3366FF"/>
                </a:solidFill>
                <a:latin typeface="Calibri" charset="0"/>
              </a:rPr>
              <a:t>Medium Access Control </a:t>
            </a:r>
            <a:r>
              <a:rPr lang="en-US" b="1" dirty="0" err="1">
                <a:solidFill>
                  <a:srgbClr val="3366FF"/>
                </a:solidFill>
                <a:latin typeface="Calibri" charset="0"/>
              </a:rPr>
              <a:t>Sublayer</a:t>
            </a:r>
            <a:endParaRPr lang="en-US" b="1" dirty="0">
              <a:solidFill>
                <a:srgbClr val="3366FF"/>
              </a:solidFill>
              <a:latin typeface="Calibri" charset="0"/>
            </a:endParaRP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7990462-B6AD-8540-BB07-57123BBBF9C3}" type="slidenum">
              <a:rPr lang="en-US" sz="1200">
                <a:solidFill>
                  <a:srgbClr val="898989"/>
                </a:solidFill>
              </a:rPr>
              <a:pPr algn="r" eaLnBrk="1" hangingPunct="1"/>
              <a:t>25</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Calibri" charset="0"/>
              </a:rPr>
              <a:t>Physical Layer</a:t>
            </a:r>
          </a:p>
        </p:txBody>
      </p:sp>
      <p:sp>
        <p:nvSpPr>
          <p:cNvPr id="49155" name="Rectangle 3"/>
          <p:cNvSpPr>
            <a:spLocks noGrp="1" noChangeArrowheads="1"/>
          </p:cNvSpPr>
          <p:nvPr>
            <p:ph idx="1"/>
          </p:nvPr>
        </p:nvSpPr>
        <p:spPr/>
        <p:txBody>
          <a:bodyPr/>
          <a:lstStyle/>
          <a:p>
            <a:pPr eaLnBrk="1" hangingPunct="1"/>
            <a:r>
              <a:rPr lang="en-US" dirty="0">
                <a:latin typeface="Calibri" charset="0"/>
              </a:rPr>
              <a:t>Transmission of raw bits</a:t>
            </a:r>
          </a:p>
          <a:p>
            <a:pPr eaLnBrk="1" hangingPunct="1"/>
            <a:r>
              <a:rPr lang="en-US" dirty="0">
                <a:latin typeface="Calibri" charset="0"/>
              </a:rPr>
              <a:t>Deals with:</a:t>
            </a:r>
          </a:p>
          <a:p>
            <a:pPr lvl="1" eaLnBrk="1" hangingPunct="1"/>
            <a:r>
              <a:rPr lang="en-US" dirty="0">
                <a:latin typeface="Calibri" charset="0"/>
              </a:rPr>
              <a:t>Electrical specs</a:t>
            </a:r>
          </a:p>
          <a:p>
            <a:pPr lvl="1" eaLnBrk="1" hangingPunct="1"/>
            <a:r>
              <a:rPr lang="en-US" dirty="0">
                <a:latin typeface="Calibri" charset="0"/>
              </a:rPr>
              <a:t>Mechanical specs</a:t>
            </a: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410A2C99-D418-6342-AE03-8B2C1D71B03E}" type="slidenum">
              <a:rPr lang="en-US" sz="1200">
                <a:solidFill>
                  <a:srgbClr val="898989"/>
                </a:solidFill>
              </a:rPr>
              <a:pPr algn="r" eaLnBrk="1" hangingPunct="1"/>
              <a:t>26</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atin typeface="Calibri" charset="0"/>
              </a:rPr>
              <a:t>Conclusion</a:t>
            </a:r>
          </a:p>
        </p:txBody>
      </p:sp>
      <p:sp>
        <p:nvSpPr>
          <p:cNvPr id="50179" name="Rectangle 3"/>
          <p:cNvSpPr>
            <a:spLocks noGrp="1" noChangeArrowheads="1"/>
          </p:cNvSpPr>
          <p:nvPr>
            <p:ph idx="1"/>
          </p:nvPr>
        </p:nvSpPr>
        <p:spPr/>
        <p:txBody>
          <a:bodyPr/>
          <a:lstStyle/>
          <a:p>
            <a:pPr eaLnBrk="1" hangingPunct="1"/>
            <a:r>
              <a:rPr lang="en-US">
                <a:latin typeface="Calibri" charset="0"/>
              </a:rPr>
              <a:t>The OSI reference model is a nice conceptual model</a:t>
            </a:r>
          </a:p>
          <a:p>
            <a:pPr eaLnBrk="1" hangingPunct="1"/>
            <a:r>
              <a:rPr lang="en-US">
                <a:latin typeface="Calibri" charset="0"/>
              </a:rPr>
              <a:t>There is no large scale implementation of an OSI protocol stack</a:t>
            </a:r>
          </a:p>
          <a:p>
            <a:pPr eaLnBrk="1" hangingPunct="1"/>
            <a:r>
              <a:rPr lang="en-US">
                <a:latin typeface="Calibri" charset="0"/>
              </a:rPr>
              <a:t>The OSI model is largely used by networking people (conceptually).</a:t>
            </a:r>
          </a:p>
          <a:p>
            <a:pPr eaLnBrk="1" hangingPunct="1"/>
            <a:r>
              <a:rPr lang="en-US">
                <a:latin typeface="Calibri" charset="0"/>
              </a:rPr>
              <a:t>It is good for teaching networking</a:t>
            </a: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34D42F-B87F-8046-8049-0A4466DA6340}" type="slidenum">
              <a:rPr lang="en-US" sz="1200">
                <a:solidFill>
                  <a:srgbClr val="898989"/>
                </a:solidFill>
              </a:rPr>
              <a:pPr algn="r" eaLnBrk="1" hangingPunct="1"/>
              <a:t>27</a:t>
            </a:fld>
            <a:endParaRPr 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alibri" charset="0"/>
              </a:rPr>
              <a:t>TCP/IP Model</a:t>
            </a:r>
            <a:endParaRPr lang="en-US" dirty="0">
              <a:solidFill>
                <a:srgbClr val="FF6600"/>
              </a:solidFill>
            </a:endParaRP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28</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2" name="Content Placeholder 1"/>
          <p:cNvSpPr>
            <a:spLocks noGrp="1"/>
          </p:cNvSpPr>
          <p:nvPr>
            <p:ph idx="1"/>
          </p:nvPr>
        </p:nvSpPr>
        <p:spPr>
          <a:xfrm>
            <a:off x="2776056" y="360346"/>
            <a:ext cx="5486400" cy="5120640"/>
          </a:xfrm>
        </p:spPr>
        <p:txBody>
          <a:bodyPr/>
          <a:lstStyle/>
          <a:p>
            <a:r>
              <a:rPr lang="en-US" dirty="0"/>
              <a:t>TCP/IP Model versus OSI Reference Model</a:t>
            </a:r>
          </a:p>
          <a:p>
            <a:r>
              <a:rPr lang="en-US" dirty="0"/>
              <a:t>TCP/IP Model</a:t>
            </a:r>
          </a:p>
          <a:p>
            <a:r>
              <a:rPr lang="en-US" dirty="0">
                <a:solidFill>
                  <a:srgbClr val="0070C0"/>
                </a:solidFill>
              </a:rPr>
              <a:t>Read Section 1.4.2</a:t>
            </a:r>
            <a:r>
              <a:rPr lang="en-US" dirty="0"/>
              <a:t> </a:t>
            </a:r>
          </a:p>
        </p:txBody>
      </p:sp>
    </p:spTree>
    <p:extLst>
      <p:ext uri="{BB962C8B-B14F-4D97-AF65-F5344CB8AC3E}">
        <p14:creationId xmlns:p14="http://schemas.microsoft.com/office/powerpoint/2010/main" val="98512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2076-C32A-F04B-B127-9CA483952147}"/>
              </a:ext>
            </a:extLst>
          </p:cNvPr>
          <p:cNvSpPr>
            <a:spLocks noGrp="1"/>
          </p:cNvSpPr>
          <p:nvPr>
            <p:ph type="title"/>
          </p:nvPr>
        </p:nvSpPr>
        <p:spPr/>
        <p:txBody>
          <a:bodyPr/>
          <a:lstStyle/>
          <a:p>
            <a:r>
              <a:rPr lang="en-US" sz="2800" dirty="0">
                <a:solidFill>
                  <a:schemeClr val="tx1">
                    <a:lumMod val="50000"/>
                    <a:lumOff val="50000"/>
                  </a:schemeClr>
                </a:solidFill>
              </a:rPr>
              <a:t>Difference OSI and TCP/IP Models</a:t>
            </a:r>
            <a:endParaRPr lang="en-US" dirty="0">
              <a:solidFill>
                <a:schemeClr val="tx1">
                  <a:lumMod val="50000"/>
                  <a:lumOff val="50000"/>
                </a:schemeClr>
              </a:solidFill>
            </a:endParaRPr>
          </a:p>
        </p:txBody>
      </p:sp>
      <p:pic>
        <p:nvPicPr>
          <p:cNvPr id="6" name="Picture 5">
            <a:extLst>
              <a:ext uri="{FF2B5EF4-FFF2-40B4-BE49-F238E27FC236}">
                <a16:creationId xmlns:a16="http://schemas.microsoft.com/office/drawing/2014/main" id="{0805DFFD-7612-434A-8D10-7335907729FD}"/>
              </a:ext>
            </a:extLst>
          </p:cNvPr>
          <p:cNvPicPr>
            <a:picLocks noChangeAspect="1"/>
          </p:cNvPicPr>
          <p:nvPr/>
        </p:nvPicPr>
        <p:blipFill>
          <a:blip r:embed="rId2">
            <a:duotone>
              <a:prstClr val="black"/>
              <a:schemeClr val="accent4">
                <a:tint val="45000"/>
                <a:satMod val="400000"/>
              </a:schemeClr>
            </a:duotone>
          </a:blip>
          <a:stretch>
            <a:fillRect/>
          </a:stretch>
        </p:blipFill>
        <p:spPr>
          <a:xfrm>
            <a:off x="1479237" y="2036164"/>
            <a:ext cx="5765800" cy="3505200"/>
          </a:xfrm>
          <a:prstGeom prst="rect">
            <a:avLst/>
          </a:prstGeom>
          <a:ln w="76200">
            <a:solidFill>
              <a:schemeClr val="tx1"/>
            </a:solidFill>
          </a:ln>
        </p:spPr>
      </p:pic>
      <p:pic>
        <p:nvPicPr>
          <p:cNvPr id="8" name="Picture 7">
            <a:extLst>
              <a:ext uri="{FF2B5EF4-FFF2-40B4-BE49-F238E27FC236}">
                <a16:creationId xmlns:a16="http://schemas.microsoft.com/office/drawing/2014/main" id="{3B20DBC9-D88B-F24C-872D-944B74DA4409}"/>
              </a:ext>
            </a:extLst>
          </p:cNvPr>
          <p:cNvPicPr preferRelativeResize="0">
            <a:picLocks/>
          </p:cNvPicPr>
          <p:nvPr/>
        </p:nvPicPr>
        <p:blipFill>
          <a:blip r:embed="rId3"/>
          <a:stretch>
            <a:fillRect/>
          </a:stretch>
        </p:blipFill>
        <p:spPr>
          <a:xfrm>
            <a:off x="3834889" y="2036163"/>
            <a:ext cx="3395167" cy="3505201"/>
          </a:xfrm>
          <a:prstGeom prst="rect">
            <a:avLst/>
          </a:prstGeom>
        </p:spPr>
      </p:pic>
      <p:sp>
        <p:nvSpPr>
          <p:cNvPr id="9" name="Slide Number Placeholder 5">
            <a:extLst>
              <a:ext uri="{FF2B5EF4-FFF2-40B4-BE49-F238E27FC236}">
                <a16:creationId xmlns:a16="http://schemas.microsoft.com/office/drawing/2014/main" id="{B19B5E8F-9F85-ED4C-9AB8-FE4957A74C25}"/>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34D42F-B87F-8046-8049-0A4466DA6340}" type="slidenum">
              <a:rPr lang="en-US" sz="1200">
                <a:solidFill>
                  <a:srgbClr val="898989"/>
                </a:solidFill>
              </a:rPr>
              <a:pPr algn="r" eaLnBrk="1" hangingPunct="1"/>
              <a:t>29</a:t>
            </a:fld>
            <a:endParaRPr lang="en-US" sz="1200" dirty="0">
              <a:solidFill>
                <a:srgbClr val="898989"/>
              </a:solidFill>
            </a:endParaRPr>
          </a:p>
        </p:txBody>
      </p:sp>
      <p:sp>
        <p:nvSpPr>
          <p:cNvPr id="10" name="Oval 9">
            <a:extLst>
              <a:ext uri="{FF2B5EF4-FFF2-40B4-BE49-F238E27FC236}">
                <a16:creationId xmlns:a16="http://schemas.microsoft.com/office/drawing/2014/main" id="{ED579EAD-A1CF-E749-98A5-1DAE89E36233}"/>
              </a:ext>
            </a:extLst>
          </p:cNvPr>
          <p:cNvSpPr/>
          <p:nvPr/>
        </p:nvSpPr>
        <p:spPr>
          <a:xfrm>
            <a:off x="4002374" y="4661940"/>
            <a:ext cx="674558" cy="2848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8BE654-64A0-3447-8C65-652E49DC52CB}"/>
              </a:ext>
            </a:extLst>
          </p:cNvPr>
          <p:cNvSpPr/>
          <p:nvPr/>
        </p:nvSpPr>
        <p:spPr>
          <a:xfrm>
            <a:off x="4024857" y="4234718"/>
            <a:ext cx="981857" cy="2923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52EAD7B1-B158-B741-AABC-42B4A6C21338}"/>
              </a:ext>
            </a:extLst>
          </p:cNvPr>
          <p:cNvSpPr/>
          <p:nvPr/>
        </p:nvSpPr>
        <p:spPr>
          <a:xfrm>
            <a:off x="6006055" y="2918082"/>
            <a:ext cx="1313941" cy="6645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5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Introduction</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Definition of a network</a:t>
            </a:r>
          </a:p>
          <a:p>
            <a:r>
              <a:rPr lang="en-US" dirty="0"/>
              <a:t>Key principles</a:t>
            </a:r>
          </a:p>
          <a:p>
            <a:pPr lvl="1"/>
            <a:r>
              <a:rPr lang="en-US" dirty="0">
                <a:solidFill>
                  <a:srgbClr val="0070C0"/>
                </a:solidFill>
              </a:rPr>
              <a:t>Peer to peer layers </a:t>
            </a:r>
            <a:r>
              <a:rPr lang="en-US" dirty="0"/>
              <a:t>communication using a </a:t>
            </a:r>
            <a:r>
              <a:rPr lang="en-US" dirty="0">
                <a:solidFill>
                  <a:srgbClr val="0070C0"/>
                </a:solidFill>
              </a:rPr>
              <a:t>protocol</a:t>
            </a:r>
          </a:p>
          <a:p>
            <a:pPr lvl="1"/>
            <a:r>
              <a:rPr lang="en-US" dirty="0">
                <a:solidFill>
                  <a:srgbClr val="0070C0"/>
                </a:solidFill>
              </a:rPr>
              <a:t>Service</a:t>
            </a:r>
            <a:r>
              <a:rPr lang="en-US" dirty="0"/>
              <a:t> between </a:t>
            </a:r>
            <a:r>
              <a:rPr lang="en-US" dirty="0">
                <a:solidFill>
                  <a:srgbClr val="0070C0"/>
                </a:solidFill>
              </a:rPr>
              <a:t>adjacent</a:t>
            </a:r>
            <a:r>
              <a:rPr lang="en-US" dirty="0"/>
              <a:t> layers</a:t>
            </a:r>
          </a:p>
          <a:p>
            <a:pPr lvl="1"/>
            <a:endParaRPr lang="en-US" dirty="0"/>
          </a:p>
          <a:p>
            <a:r>
              <a:rPr lang="en-US" dirty="0">
                <a:solidFill>
                  <a:srgbClr val="0070C0"/>
                </a:solidFill>
              </a:rPr>
              <a:t>Read Sections 1.1 and 1.2 (Not covered by lectures)</a:t>
            </a:r>
          </a:p>
          <a:p>
            <a:r>
              <a:rPr lang="en-US" dirty="0">
                <a:solidFill>
                  <a:srgbClr val="0070C0"/>
                </a:solidFill>
              </a:rPr>
              <a:t>Read Sections 1.3.1 and 1.3.2</a:t>
            </a:r>
          </a:p>
        </p:txBody>
      </p:sp>
    </p:spTree>
    <p:extLst>
      <p:ext uri="{BB962C8B-B14F-4D97-AF65-F5344CB8AC3E}">
        <p14:creationId xmlns:p14="http://schemas.microsoft.com/office/powerpoint/2010/main" val="154339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2076-C32A-F04B-B127-9CA483952147}"/>
              </a:ext>
            </a:extLst>
          </p:cNvPr>
          <p:cNvSpPr>
            <a:spLocks noGrp="1"/>
          </p:cNvSpPr>
          <p:nvPr>
            <p:ph type="title"/>
          </p:nvPr>
        </p:nvSpPr>
        <p:spPr/>
        <p:txBody>
          <a:bodyPr/>
          <a:lstStyle/>
          <a:p>
            <a:r>
              <a:rPr lang="en-US" sz="2800" dirty="0">
                <a:solidFill>
                  <a:schemeClr val="tx1">
                    <a:lumMod val="50000"/>
                    <a:lumOff val="50000"/>
                  </a:schemeClr>
                </a:solidFill>
              </a:rPr>
              <a:t>Difference OSI and TCP/IP Models</a:t>
            </a:r>
            <a:endParaRPr lang="en-US" dirty="0">
              <a:solidFill>
                <a:schemeClr val="tx1">
                  <a:lumMod val="50000"/>
                  <a:lumOff val="50000"/>
                </a:schemeClr>
              </a:solidFill>
            </a:endParaRPr>
          </a:p>
        </p:txBody>
      </p:sp>
      <p:pic>
        <p:nvPicPr>
          <p:cNvPr id="6" name="Picture 5">
            <a:extLst>
              <a:ext uri="{FF2B5EF4-FFF2-40B4-BE49-F238E27FC236}">
                <a16:creationId xmlns:a16="http://schemas.microsoft.com/office/drawing/2014/main" id="{0805DFFD-7612-434A-8D10-7335907729FD}"/>
              </a:ext>
            </a:extLst>
          </p:cNvPr>
          <p:cNvPicPr>
            <a:picLocks noChangeAspect="1"/>
          </p:cNvPicPr>
          <p:nvPr/>
        </p:nvPicPr>
        <p:blipFill>
          <a:blip r:embed="rId2">
            <a:duotone>
              <a:prstClr val="black"/>
              <a:schemeClr val="accent4">
                <a:tint val="45000"/>
                <a:satMod val="400000"/>
              </a:schemeClr>
            </a:duotone>
          </a:blip>
          <a:stretch>
            <a:fillRect/>
          </a:stretch>
        </p:blipFill>
        <p:spPr>
          <a:xfrm>
            <a:off x="1479237" y="2036164"/>
            <a:ext cx="5765800" cy="3505200"/>
          </a:xfrm>
          <a:prstGeom prst="rect">
            <a:avLst/>
          </a:prstGeom>
          <a:ln w="76200">
            <a:solidFill>
              <a:schemeClr val="tx1"/>
            </a:solidFill>
          </a:ln>
        </p:spPr>
      </p:pic>
      <p:sp>
        <p:nvSpPr>
          <p:cNvPr id="9" name="Slide Number Placeholder 5">
            <a:extLst>
              <a:ext uri="{FF2B5EF4-FFF2-40B4-BE49-F238E27FC236}">
                <a16:creationId xmlns:a16="http://schemas.microsoft.com/office/drawing/2014/main" id="{B19B5E8F-9F85-ED4C-9AB8-FE4957A74C25}"/>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34D42F-B87F-8046-8049-0A4466DA6340}" type="slidenum">
              <a:rPr lang="en-US" sz="1200">
                <a:solidFill>
                  <a:srgbClr val="898989"/>
                </a:solidFill>
              </a:rPr>
              <a:pPr algn="r" eaLnBrk="1" hangingPunct="1"/>
              <a:t>30</a:t>
            </a:fld>
            <a:endParaRPr lang="en-US" sz="1200" dirty="0">
              <a:solidFill>
                <a:srgbClr val="898989"/>
              </a:solidFill>
            </a:endParaRPr>
          </a:p>
        </p:txBody>
      </p:sp>
      <p:sp>
        <p:nvSpPr>
          <p:cNvPr id="10" name="Oval 9">
            <a:extLst>
              <a:ext uri="{FF2B5EF4-FFF2-40B4-BE49-F238E27FC236}">
                <a16:creationId xmlns:a16="http://schemas.microsoft.com/office/drawing/2014/main" id="{ED579EAD-A1CF-E749-98A5-1DAE89E36233}"/>
              </a:ext>
            </a:extLst>
          </p:cNvPr>
          <p:cNvSpPr/>
          <p:nvPr/>
        </p:nvSpPr>
        <p:spPr>
          <a:xfrm>
            <a:off x="4002374" y="4661940"/>
            <a:ext cx="674558" cy="2848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8BE654-64A0-3447-8C65-652E49DC52CB}"/>
              </a:ext>
            </a:extLst>
          </p:cNvPr>
          <p:cNvSpPr/>
          <p:nvPr/>
        </p:nvSpPr>
        <p:spPr>
          <a:xfrm>
            <a:off x="4024857" y="4234718"/>
            <a:ext cx="981857" cy="2923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52EAD7B1-B158-B741-AABC-42B4A6C21338}"/>
              </a:ext>
            </a:extLst>
          </p:cNvPr>
          <p:cNvSpPr/>
          <p:nvPr/>
        </p:nvSpPr>
        <p:spPr>
          <a:xfrm>
            <a:off x="6006055" y="2918082"/>
            <a:ext cx="1313941" cy="6645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1349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EEB-B434-7B4C-B277-A093329B1DE5}"/>
              </a:ext>
            </a:extLst>
          </p:cNvPr>
          <p:cNvSpPr>
            <a:spLocks noGrp="1"/>
          </p:cNvSpPr>
          <p:nvPr>
            <p:ph type="title"/>
          </p:nvPr>
        </p:nvSpPr>
        <p:spPr/>
        <p:txBody>
          <a:bodyPr/>
          <a:lstStyle/>
          <a:p>
            <a:r>
              <a:rPr lang="en-US" dirty="0">
                <a:solidFill>
                  <a:schemeClr val="tx1">
                    <a:lumMod val="50000"/>
                    <a:lumOff val="50000"/>
                  </a:schemeClr>
                </a:solidFill>
              </a:rPr>
              <a:t>TCP/IP Model</a:t>
            </a:r>
          </a:p>
        </p:txBody>
      </p:sp>
      <p:sp>
        <p:nvSpPr>
          <p:cNvPr id="3" name="Content Placeholder 2">
            <a:extLst>
              <a:ext uri="{FF2B5EF4-FFF2-40B4-BE49-F238E27FC236}">
                <a16:creationId xmlns:a16="http://schemas.microsoft.com/office/drawing/2014/main" id="{1A914F0A-6A43-6546-B4DC-B42F00078BD0}"/>
              </a:ext>
            </a:extLst>
          </p:cNvPr>
          <p:cNvSpPr>
            <a:spLocks noGrp="1"/>
          </p:cNvSpPr>
          <p:nvPr>
            <p:ph idx="1"/>
          </p:nvPr>
        </p:nvSpPr>
        <p:spPr>
          <a:xfrm>
            <a:off x="457200" y="1600202"/>
            <a:ext cx="8229600" cy="423470"/>
          </a:xfrm>
        </p:spPr>
        <p:txBody>
          <a:bodyPr/>
          <a:lstStyle/>
          <a:p>
            <a:r>
              <a:rPr lang="ja-JP" altLang="en-US">
                <a:solidFill>
                  <a:schemeClr val="tx2"/>
                </a:solidFill>
              </a:rPr>
              <a:t>“</a:t>
            </a:r>
            <a:r>
              <a:rPr lang="en-US" altLang="ja-JP" dirty="0">
                <a:solidFill>
                  <a:schemeClr val="tx2"/>
                </a:solidFill>
              </a:rPr>
              <a:t>Running code and some consensus</a:t>
            </a:r>
            <a:r>
              <a:rPr lang="ja-JP" altLang="en-US">
                <a:solidFill>
                  <a:schemeClr val="tx2"/>
                </a:solidFill>
              </a:rPr>
              <a:t>”</a:t>
            </a:r>
            <a:endParaRPr lang="en-US" altLang="ja-JP" dirty="0">
              <a:solidFill>
                <a:schemeClr val="tx2"/>
              </a:solidFill>
            </a:endParaRPr>
          </a:p>
          <a:p>
            <a:r>
              <a:rPr lang="en-US" b="1" dirty="0">
                <a:solidFill>
                  <a:srgbClr val="0070C0"/>
                </a:solidFill>
              </a:rPr>
              <a:t>RFCs</a:t>
            </a:r>
            <a:r>
              <a:rPr lang="en-US" dirty="0">
                <a:solidFill>
                  <a:schemeClr val="tx2"/>
                </a:solidFill>
              </a:rPr>
              <a:t> (Request For Comments)</a:t>
            </a:r>
          </a:p>
          <a:p>
            <a:endParaRPr lang="en-US" dirty="0"/>
          </a:p>
        </p:txBody>
      </p:sp>
      <p:grpSp>
        <p:nvGrpSpPr>
          <p:cNvPr id="5" name="Group 1027">
            <a:extLst>
              <a:ext uri="{FF2B5EF4-FFF2-40B4-BE49-F238E27FC236}">
                <a16:creationId xmlns:a16="http://schemas.microsoft.com/office/drawing/2014/main" id="{AA8951D9-6280-5F47-B331-7785F5870968}"/>
              </a:ext>
            </a:extLst>
          </p:cNvPr>
          <p:cNvGrpSpPr>
            <a:grpSpLocks/>
          </p:cNvGrpSpPr>
          <p:nvPr/>
        </p:nvGrpSpPr>
        <p:grpSpPr bwMode="auto">
          <a:xfrm>
            <a:off x="1066800" y="4506950"/>
            <a:ext cx="6705600" cy="381000"/>
            <a:chOff x="672" y="2544"/>
            <a:chExt cx="4224" cy="240"/>
          </a:xfrm>
        </p:grpSpPr>
        <p:sp>
          <p:nvSpPr>
            <p:cNvPr id="6" name="Rectangle 1028">
              <a:extLst>
                <a:ext uri="{FF2B5EF4-FFF2-40B4-BE49-F238E27FC236}">
                  <a16:creationId xmlns:a16="http://schemas.microsoft.com/office/drawing/2014/main" id="{7B4435E5-3CE4-4844-8BE9-EC0155EB20E7}"/>
                </a:ext>
              </a:extLst>
            </p:cNvPr>
            <p:cNvSpPr>
              <a:spLocks noChangeArrowheads="1"/>
            </p:cNvSpPr>
            <p:nvPr/>
          </p:nvSpPr>
          <p:spPr bwMode="auto">
            <a:xfrm>
              <a:off x="672" y="2544"/>
              <a:ext cx="144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Physical Layer   </a:t>
              </a:r>
              <a:endParaRPr lang="en-US" sz="2000" b="1"/>
            </a:p>
          </p:txBody>
        </p:sp>
        <p:sp>
          <p:nvSpPr>
            <p:cNvPr id="7" name="Rectangle 1029">
              <a:extLst>
                <a:ext uri="{FF2B5EF4-FFF2-40B4-BE49-F238E27FC236}">
                  <a16:creationId xmlns:a16="http://schemas.microsoft.com/office/drawing/2014/main" id="{5356DDC4-D19F-6A4C-8FD2-40B1939AE444}"/>
                </a:ext>
              </a:extLst>
            </p:cNvPr>
            <p:cNvSpPr>
              <a:spLocks noChangeArrowheads="1"/>
            </p:cNvSpPr>
            <p:nvPr/>
          </p:nvSpPr>
          <p:spPr bwMode="auto">
            <a:xfrm>
              <a:off x="2304" y="254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DSL</a:t>
              </a:r>
              <a:endParaRPr lang="en-US" sz="2000" b="1" dirty="0"/>
            </a:p>
          </p:txBody>
        </p:sp>
        <p:sp>
          <p:nvSpPr>
            <p:cNvPr id="8" name="Rectangle 1030">
              <a:extLst>
                <a:ext uri="{FF2B5EF4-FFF2-40B4-BE49-F238E27FC236}">
                  <a16:creationId xmlns:a16="http://schemas.microsoft.com/office/drawing/2014/main" id="{BBCB3407-E0AA-EA4F-8CC6-9EFF4E22F6B8}"/>
                </a:ext>
              </a:extLst>
            </p:cNvPr>
            <p:cNvSpPr>
              <a:spLocks noChangeArrowheads="1"/>
            </p:cNvSpPr>
            <p:nvPr/>
          </p:nvSpPr>
          <p:spPr bwMode="auto">
            <a:xfrm>
              <a:off x="3168" y="254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802.3</a:t>
              </a:r>
            </a:p>
          </p:txBody>
        </p:sp>
        <p:sp>
          <p:nvSpPr>
            <p:cNvPr id="9" name="Rectangle 1031">
              <a:extLst>
                <a:ext uri="{FF2B5EF4-FFF2-40B4-BE49-F238E27FC236}">
                  <a16:creationId xmlns:a16="http://schemas.microsoft.com/office/drawing/2014/main" id="{FE74FBA4-9290-CB4C-AC0C-4D60DAD57891}"/>
                </a:ext>
              </a:extLst>
            </p:cNvPr>
            <p:cNvSpPr>
              <a:spLocks noChangeArrowheads="1"/>
            </p:cNvSpPr>
            <p:nvPr/>
          </p:nvSpPr>
          <p:spPr bwMode="auto">
            <a:xfrm>
              <a:off x="4032" y="254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802.11 </a:t>
              </a:r>
            </a:p>
          </p:txBody>
        </p:sp>
      </p:grpSp>
      <p:grpSp>
        <p:nvGrpSpPr>
          <p:cNvPr id="10" name="Group 1032">
            <a:extLst>
              <a:ext uri="{FF2B5EF4-FFF2-40B4-BE49-F238E27FC236}">
                <a16:creationId xmlns:a16="http://schemas.microsoft.com/office/drawing/2014/main" id="{54F5CBAB-16D6-3C44-90FC-05024617FBF9}"/>
              </a:ext>
            </a:extLst>
          </p:cNvPr>
          <p:cNvGrpSpPr>
            <a:grpSpLocks/>
          </p:cNvGrpSpPr>
          <p:nvPr/>
        </p:nvGrpSpPr>
        <p:grpSpPr bwMode="auto">
          <a:xfrm>
            <a:off x="1066800" y="4125950"/>
            <a:ext cx="6705600" cy="381000"/>
            <a:chOff x="672" y="2304"/>
            <a:chExt cx="4224" cy="240"/>
          </a:xfrm>
        </p:grpSpPr>
        <p:sp>
          <p:nvSpPr>
            <p:cNvPr id="11" name="Rectangle 1033">
              <a:extLst>
                <a:ext uri="{FF2B5EF4-FFF2-40B4-BE49-F238E27FC236}">
                  <a16:creationId xmlns:a16="http://schemas.microsoft.com/office/drawing/2014/main" id="{51AD61BA-EDC6-2D4B-9C5C-707A68641810}"/>
                </a:ext>
              </a:extLst>
            </p:cNvPr>
            <p:cNvSpPr>
              <a:spLocks noChangeArrowheads="1"/>
            </p:cNvSpPr>
            <p:nvPr/>
          </p:nvSpPr>
          <p:spPr bwMode="auto">
            <a:xfrm>
              <a:off x="672" y="2304"/>
              <a:ext cx="144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Link Layer   </a:t>
              </a:r>
              <a:endParaRPr lang="en-US" sz="2000" b="1"/>
            </a:p>
          </p:txBody>
        </p:sp>
        <p:sp>
          <p:nvSpPr>
            <p:cNvPr id="12" name="Rectangle 1034">
              <a:extLst>
                <a:ext uri="{FF2B5EF4-FFF2-40B4-BE49-F238E27FC236}">
                  <a16:creationId xmlns:a16="http://schemas.microsoft.com/office/drawing/2014/main" id="{E7BF8B80-AF2A-5F44-95EB-C2BDFBEFD4D5}"/>
                </a:ext>
              </a:extLst>
            </p:cNvPr>
            <p:cNvSpPr>
              <a:spLocks noChangeArrowheads="1"/>
            </p:cNvSpPr>
            <p:nvPr/>
          </p:nvSpPr>
          <p:spPr bwMode="auto">
            <a:xfrm>
              <a:off x="2304" y="230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DSL</a:t>
              </a:r>
              <a:endParaRPr lang="en-US" sz="2000" b="1" dirty="0"/>
            </a:p>
          </p:txBody>
        </p:sp>
        <p:sp>
          <p:nvSpPr>
            <p:cNvPr id="13" name="Rectangle 1035">
              <a:extLst>
                <a:ext uri="{FF2B5EF4-FFF2-40B4-BE49-F238E27FC236}">
                  <a16:creationId xmlns:a16="http://schemas.microsoft.com/office/drawing/2014/main" id="{F27D8194-4C05-CB41-9813-E4D0ED09EED2}"/>
                </a:ext>
              </a:extLst>
            </p:cNvPr>
            <p:cNvSpPr>
              <a:spLocks noChangeArrowheads="1"/>
            </p:cNvSpPr>
            <p:nvPr/>
          </p:nvSpPr>
          <p:spPr bwMode="auto">
            <a:xfrm>
              <a:off x="3168" y="230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802.3</a:t>
              </a:r>
            </a:p>
          </p:txBody>
        </p:sp>
        <p:sp>
          <p:nvSpPr>
            <p:cNvPr id="14" name="Rectangle 1036">
              <a:extLst>
                <a:ext uri="{FF2B5EF4-FFF2-40B4-BE49-F238E27FC236}">
                  <a16:creationId xmlns:a16="http://schemas.microsoft.com/office/drawing/2014/main" id="{8CCF8C41-D8A3-2F46-AC6F-0F91B649120B}"/>
                </a:ext>
              </a:extLst>
            </p:cNvPr>
            <p:cNvSpPr>
              <a:spLocks noChangeArrowheads="1"/>
            </p:cNvSpPr>
            <p:nvPr/>
          </p:nvSpPr>
          <p:spPr bwMode="auto">
            <a:xfrm>
              <a:off x="4032" y="2304"/>
              <a:ext cx="86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802.11 </a:t>
              </a:r>
            </a:p>
          </p:txBody>
        </p:sp>
      </p:grpSp>
      <p:grpSp>
        <p:nvGrpSpPr>
          <p:cNvPr id="15" name="Group 1037">
            <a:extLst>
              <a:ext uri="{FF2B5EF4-FFF2-40B4-BE49-F238E27FC236}">
                <a16:creationId xmlns:a16="http://schemas.microsoft.com/office/drawing/2014/main" id="{92B8E3BC-33E0-8A41-B942-F7E63CBB071B}"/>
              </a:ext>
            </a:extLst>
          </p:cNvPr>
          <p:cNvGrpSpPr>
            <a:grpSpLocks/>
          </p:cNvGrpSpPr>
          <p:nvPr/>
        </p:nvGrpSpPr>
        <p:grpSpPr bwMode="auto">
          <a:xfrm>
            <a:off x="1066800" y="3744950"/>
            <a:ext cx="6705600" cy="381000"/>
            <a:chOff x="672" y="2064"/>
            <a:chExt cx="4224" cy="240"/>
          </a:xfrm>
        </p:grpSpPr>
        <p:sp>
          <p:nvSpPr>
            <p:cNvPr id="16" name="Rectangle 1038">
              <a:extLst>
                <a:ext uri="{FF2B5EF4-FFF2-40B4-BE49-F238E27FC236}">
                  <a16:creationId xmlns:a16="http://schemas.microsoft.com/office/drawing/2014/main" id="{BC2527A1-8242-2946-A412-9AA9A9EBE900}"/>
                </a:ext>
              </a:extLst>
            </p:cNvPr>
            <p:cNvSpPr>
              <a:spLocks noChangeArrowheads="1"/>
            </p:cNvSpPr>
            <p:nvPr/>
          </p:nvSpPr>
          <p:spPr bwMode="auto">
            <a:xfrm>
              <a:off x="672" y="2064"/>
              <a:ext cx="144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Network Layer   </a:t>
              </a:r>
              <a:endParaRPr lang="en-US" sz="2000" b="1"/>
            </a:p>
          </p:txBody>
        </p:sp>
        <p:sp>
          <p:nvSpPr>
            <p:cNvPr id="17" name="Rectangle 1039">
              <a:extLst>
                <a:ext uri="{FF2B5EF4-FFF2-40B4-BE49-F238E27FC236}">
                  <a16:creationId xmlns:a16="http://schemas.microsoft.com/office/drawing/2014/main" id="{BF967F51-4E87-F04E-9020-E2F9EEAD2D03}"/>
                </a:ext>
              </a:extLst>
            </p:cNvPr>
            <p:cNvSpPr>
              <a:spLocks noChangeArrowheads="1"/>
            </p:cNvSpPr>
            <p:nvPr/>
          </p:nvSpPr>
          <p:spPr bwMode="auto">
            <a:xfrm>
              <a:off x="2304" y="2064"/>
              <a:ext cx="2592"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000"/>
                <a:t>IP (and some </a:t>
              </a:r>
              <a:r>
                <a:rPr lang="ja-JP" altLang="en-US" sz="2000"/>
                <a:t>“</a:t>
              </a:r>
              <a:r>
                <a:rPr lang="en-US" altLang="ja-JP" sz="2000"/>
                <a:t>helpers</a:t>
              </a:r>
              <a:r>
                <a:rPr lang="ja-JP" altLang="en-US" sz="2000"/>
                <a:t>”</a:t>
              </a:r>
              <a:r>
                <a:rPr lang="en-US" altLang="ja-JP" sz="2000"/>
                <a:t>) </a:t>
              </a:r>
              <a:endParaRPr lang="en-US" sz="2000" b="1"/>
            </a:p>
          </p:txBody>
        </p:sp>
      </p:grpSp>
      <p:grpSp>
        <p:nvGrpSpPr>
          <p:cNvPr id="18" name="Group 1040">
            <a:extLst>
              <a:ext uri="{FF2B5EF4-FFF2-40B4-BE49-F238E27FC236}">
                <a16:creationId xmlns:a16="http://schemas.microsoft.com/office/drawing/2014/main" id="{DDCF46B8-1C83-0F45-8D55-74EA60C77B3E}"/>
              </a:ext>
            </a:extLst>
          </p:cNvPr>
          <p:cNvGrpSpPr>
            <a:grpSpLocks/>
          </p:cNvGrpSpPr>
          <p:nvPr/>
        </p:nvGrpSpPr>
        <p:grpSpPr bwMode="auto">
          <a:xfrm>
            <a:off x="1066800" y="3363950"/>
            <a:ext cx="6705600" cy="381000"/>
            <a:chOff x="672" y="1824"/>
            <a:chExt cx="4224" cy="240"/>
          </a:xfrm>
        </p:grpSpPr>
        <p:sp>
          <p:nvSpPr>
            <p:cNvPr id="19" name="Rectangle 1041">
              <a:extLst>
                <a:ext uri="{FF2B5EF4-FFF2-40B4-BE49-F238E27FC236}">
                  <a16:creationId xmlns:a16="http://schemas.microsoft.com/office/drawing/2014/main" id="{8CB3289A-0101-0649-A327-2169BBE96FCC}"/>
                </a:ext>
              </a:extLst>
            </p:cNvPr>
            <p:cNvSpPr>
              <a:spLocks noChangeArrowheads="1"/>
            </p:cNvSpPr>
            <p:nvPr/>
          </p:nvSpPr>
          <p:spPr bwMode="auto">
            <a:xfrm>
              <a:off x="672" y="1824"/>
              <a:ext cx="144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Transport Layer   </a:t>
              </a:r>
              <a:endParaRPr lang="en-US" sz="2000" b="1"/>
            </a:p>
          </p:txBody>
        </p:sp>
        <p:sp>
          <p:nvSpPr>
            <p:cNvPr id="20" name="Rectangle 1042">
              <a:extLst>
                <a:ext uri="{FF2B5EF4-FFF2-40B4-BE49-F238E27FC236}">
                  <a16:creationId xmlns:a16="http://schemas.microsoft.com/office/drawing/2014/main" id="{8E3192B0-FE63-9149-B75F-935589F71425}"/>
                </a:ext>
              </a:extLst>
            </p:cNvPr>
            <p:cNvSpPr>
              <a:spLocks noChangeArrowheads="1"/>
            </p:cNvSpPr>
            <p:nvPr/>
          </p:nvSpPr>
          <p:spPr bwMode="auto">
            <a:xfrm>
              <a:off x="2304" y="1824"/>
              <a:ext cx="120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000"/>
                <a:t>TCP   </a:t>
              </a:r>
              <a:endParaRPr lang="en-US" sz="2000" b="1"/>
            </a:p>
          </p:txBody>
        </p:sp>
        <p:sp>
          <p:nvSpPr>
            <p:cNvPr id="21" name="Rectangle 1043">
              <a:extLst>
                <a:ext uri="{FF2B5EF4-FFF2-40B4-BE49-F238E27FC236}">
                  <a16:creationId xmlns:a16="http://schemas.microsoft.com/office/drawing/2014/main" id="{9F82E679-DF70-0342-83BC-885DA57507FA}"/>
                </a:ext>
              </a:extLst>
            </p:cNvPr>
            <p:cNvSpPr>
              <a:spLocks noChangeArrowheads="1"/>
            </p:cNvSpPr>
            <p:nvPr/>
          </p:nvSpPr>
          <p:spPr bwMode="auto">
            <a:xfrm>
              <a:off x="3504" y="1824"/>
              <a:ext cx="1392"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000"/>
                <a:t>UDP   </a:t>
              </a:r>
              <a:endParaRPr lang="en-US" sz="2000" b="1"/>
            </a:p>
          </p:txBody>
        </p:sp>
      </p:grpSp>
      <p:grpSp>
        <p:nvGrpSpPr>
          <p:cNvPr id="22" name="Group 1044">
            <a:extLst>
              <a:ext uri="{FF2B5EF4-FFF2-40B4-BE49-F238E27FC236}">
                <a16:creationId xmlns:a16="http://schemas.microsoft.com/office/drawing/2014/main" id="{980722AF-FE9D-ED47-8409-7232D6A2AAF4}"/>
              </a:ext>
            </a:extLst>
          </p:cNvPr>
          <p:cNvGrpSpPr>
            <a:grpSpLocks/>
          </p:cNvGrpSpPr>
          <p:nvPr/>
        </p:nvGrpSpPr>
        <p:grpSpPr bwMode="auto">
          <a:xfrm>
            <a:off x="1066800" y="2982950"/>
            <a:ext cx="6705600" cy="381000"/>
            <a:chOff x="672" y="1584"/>
            <a:chExt cx="4224" cy="240"/>
          </a:xfrm>
        </p:grpSpPr>
        <p:sp>
          <p:nvSpPr>
            <p:cNvPr id="23" name="Rectangle 1045">
              <a:extLst>
                <a:ext uri="{FF2B5EF4-FFF2-40B4-BE49-F238E27FC236}">
                  <a16:creationId xmlns:a16="http://schemas.microsoft.com/office/drawing/2014/main" id="{AF450731-0578-7648-A115-ECCAB4CBBDB8}"/>
                </a:ext>
              </a:extLst>
            </p:cNvPr>
            <p:cNvSpPr>
              <a:spLocks noChangeArrowheads="1"/>
            </p:cNvSpPr>
            <p:nvPr/>
          </p:nvSpPr>
          <p:spPr bwMode="auto">
            <a:xfrm>
              <a:off x="672" y="1584"/>
              <a:ext cx="144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Application Layer   </a:t>
              </a:r>
              <a:endParaRPr lang="en-US" sz="2000" b="1"/>
            </a:p>
          </p:txBody>
        </p:sp>
        <p:sp>
          <p:nvSpPr>
            <p:cNvPr id="24" name="Rectangle 1046">
              <a:extLst>
                <a:ext uri="{FF2B5EF4-FFF2-40B4-BE49-F238E27FC236}">
                  <a16:creationId xmlns:a16="http://schemas.microsoft.com/office/drawing/2014/main" id="{4E076793-A6A0-1740-BB91-9A6374857A3A}"/>
                </a:ext>
              </a:extLst>
            </p:cNvPr>
            <p:cNvSpPr>
              <a:spLocks noChangeArrowheads="1"/>
            </p:cNvSpPr>
            <p:nvPr/>
          </p:nvSpPr>
          <p:spPr bwMode="auto">
            <a:xfrm>
              <a:off x="2304" y="1584"/>
              <a:ext cx="528"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SMTP   </a:t>
              </a:r>
              <a:endParaRPr lang="en-US" sz="2000" b="1"/>
            </a:p>
          </p:txBody>
        </p:sp>
        <p:sp>
          <p:nvSpPr>
            <p:cNvPr id="25" name="Rectangle 1047">
              <a:extLst>
                <a:ext uri="{FF2B5EF4-FFF2-40B4-BE49-F238E27FC236}">
                  <a16:creationId xmlns:a16="http://schemas.microsoft.com/office/drawing/2014/main" id="{64B0C2B5-36BE-BC43-881F-1686BDAD682F}"/>
                </a:ext>
              </a:extLst>
            </p:cNvPr>
            <p:cNvSpPr>
              <a:spLocks noChangeArrowheads="1"/>
            </p:cNvSpPr>
            <p:nvPr/>
          </p:nvSpPr>
          <p:spPr bwMode="auto">
            <a:xfrm>
              <a:off x="2832" y="1584"/>
              <a:ext cx="384"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FTP   </a:t>
              </a:r>
              <a:endParaRPr lang="en-US" sz="2000" b="1"/>
            </a:p>
          </p:txBody>
        </p:sp>
        <p:sp>
          <p:nvSpPr>
            <p:cNvPr id="26" name="Rectangle 1048">
              <a:extLst>
                <a:ext uri="{FF2B5EF4-FFF2-40B4-BE49-F238E27FC236}">
                  <a16:creationId xmlns:a16="http://schemas.microsoft.com/office/drawing/2014/main" id="{2C4BE3DF-A1C2-AD44-8715-C54E6C7A5753}"/>
                </a:ext>
              </a:extLst>
            </p:cNvPr>
            <p:cNvSpPr>
              <a:spLocks noChangeArrowheads="1"/>
            </p:cNvSpPr>
            <p:nvPr/>
          </p:nvSpPr>
          <p:spPr bwMode="auto">
            <a:xfrm>
              <a:off x="3216" y="1584"/>
              <a:ext cx="48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HTTP   </a:t>
              </a:r>
              <a:endParaRPr lang="en-US" sz="2000" b="1"/>
            </a:p>
          </p:txBody>
        </p:sp>
        <p:sp>
          <p:nvSpPr>
            <p:cNvPr id="27" name="Rectangle 1049">
              <a:extLst>
                <a:ext uri="{FF2B5EF4-FFF2-40B4-BE49-F238E27FC236}">
                  <a16:creationId xmlns:a16="http://schemas.microsoft.com/office/drawing/2014/main" id="{1005F43E-53B3-124B-A6E9-7256B1A7730A}"/>
                </a:ext>
              </a:extLst>
            </p:cNvPr>
            <p:cNvSpPr>
              <a:spLocks noChangeArrowheads="1"/>
            </p:cNvSpPr>
            <p:nvPr/>
          </p:nvSpPr>
          <p:spPr bwMode="auto">
            <a:xfrm>
              <a:off x="3696" y="1584"/>
              <a:ext cx="480"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 DNS  </a:t>
              </a:r>
              <a:endParaRPr lang="en-US" sz="2000" b="1"/>
            </a:p>
          </p:txBody>
        </p:sp>
        <p:sp>
          <p:nvSpPr>
            <p:cNvPr id="28" name="Rectangle 1050">
              <a:extLst>
                <a:ext uri="{FF2B5EF4-FFF2-40B4-BE49-F238E27FC236}">
                  <a16:creationId xmlns:a16="http://schemas.microsoft.com/office/drawing/2014/main" id="{4FF50F9A-0EC4-334D-AC09-5CEA62A90C5B}"/>
                </a:ext>
              </a:extLst>
            </p:cNvPr>
            <p:cNvSpPr>
              <a:spLocks noChangeArrowheads="1"/>
            </p:cNvSpPr>
            <p:nvPr/>
          </p:nvSpPr>
          <p:spPr bwMode="auto">
            <a:xfrm>
              <a:off x="4176" y="1584"/>
              <a:ext cx="528"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 Telnet  </a:t>
              </a:r>
              <a:endParaRPr lang="en-US" sz="2000" b="1"/>
            </a:p>
          </p:txBody>
        </p:sp>
        <p:sp>
          <p:nvSpPr>
            <p:cNvPr id="29" name="Rectangle 1051">
              <a:extLst>
                <a:ext uri="{FF2B5EF4-FFF2-40B4-BE49-F238E27FC236}">
                  <a16:creationId xmlns:a16="http://schemas.microsoft.com/office/drawing/2014/main" id="{DF8D0AF2-47D0-F649-9FB0-8501D329B327}"/>
                </a:ext>
              </a:extLst>
            </p:cNvPr>
            <p:cNvSpPr>
              <a:spLocks noChangeArrowheads="1"/>
            </p:cNvSpPr>
            <p:nvPr/>
          </p:nvSpPr>
          <p:spPr bwMode="auto">
            <a:xfrm>
              <a:off x="4704" y="1584"/>
              <a:ext cx="192"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a:t> .. </a:t>
              </a:r>
              <a:endParaRPr lang="en-US" sz="2000" b="1"/>
            </a:p>
          </p:txBody>
        </p:sp>
      </p:grpSp>
      <p:sp>
        <p:nvSpPr>
          <p:cNvPr id="31" name="Rectangle 30">
            <a:extLst>
              <a:ext uri="{FF2B5EF4-FFF2-40B4-BE49-F238E27FC236}">
                <a16:creationId xmlns:a16="http://schemas.microsoft.com/office/drawing/2014/main" id="{337209AD-8744-B242-B140-432752966CFF}"/>
              </a:ext>
            </a:extLst>
          </p:cNvPr>
          <p:cNvSpPr/>
          <p:nvPr/>
        </p:nvSpPr>
        <p:spPr>
          <a:xfrm>
            <a:off x="1066800" y="2982950"/>
            <a:ext cx="2286000" cy="1524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lide Number Placeholder 5">
            <a:extLst>
              <a:ext uri="{FF2B5EF4-FFF2-40B4-BE49-F238E27FC236}">
                <a16:creationId xmlns:a16="http://schemas.microsoft.com/office/drawing/2014/main" id="{D62B2315-580F-A043-9523-9E1F22145C1A}"/>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34D42F-B87F-8046-8049-0A4466DA6340}" type="slidenum">
              <a:rPr lang="en-US" sz="1200">
                <a:solidFill>
                  <a:srgbClr val="898989"/>
                </a:solidFill>
              </a:rPr>
              <a:pPr algn="r" eaLnBrk="1" hangingPunct="1"/>
              <a:t>31</a:t>
            </a:fld>
            <a:endParaRPr lang="en-US" sz="1200" dirty="0">
              <a:solidFill>
                <a:srgbClr val="898989"/>
              </a:solidFill>
            </a:endParaRPr>
          </a:p>
        </p:txBody>
      </p:sp>
      <p:sp>
        <p:nvSpPr>
          <p:cNvPr id="33" name="TextBox 32">
            <a:extLst>
              <a:ext uri="{FF2B5EF4-FFF2-40B4-BE49-F238E27FC236}">
                <a16:creationId xmlns:a16="http://schemas.microsoft.com/office/drawing/2014/main" id="{E564D800-2589-784A-810A-215E495F9DCC}"/>
              </a:ext>
            </a:extLst>
          </p:cNvPr>
          <p:cNvSpPr txBox="1"/>
          <p:nvPr/>
        </p:nvSpPr>
        <p:spPr>
          <a:xfrm>
            <a:off x="953540" y="2613618"/>
            <a:ext cx="1701107" cy="369332"/>
          </a:xfrm>
          <a:prstGeom prst="rect">
            <a:avLst/>
          </a:prstGeom>
          <a:noFill/>
        </p:spPr>
        <p:txBody>
          <a:bodyPr wrap="none" rtlCol="0">
            <a:spAutoFit/>
          </a:bodyPr>
          <a:lstStyle/>
          <a:p>
            <a:r>
              <a:rPr lang="en-US" b="1" dirty="0">
                <a:solidFill>
                  <a:srgbClr val="FF0000"/>
                </a:solidFill>
              </a:rPr>
              <a:t>TCP/IP Model</a:t>
            </a:r>
          </a:p>
        </p:txBody>
      </p:sp>
    </p:spTree>
    <p:extLst>
      <p:ext uri="{BB962C8B-B14F-4D97-AF65-F5344CB8AC3E}">
        <p14:creationId xmlns:p14="http://schemas.microsoft.com/office/powerpoint/2010/main" val="188494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1" grpId="0" animBg="1"/>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85800" y="76200"/>
            <a:ext cx="7772400" cy="1143000"/>
          </a:xfrm>
        </p:spPr>
        <p:txBody>
          <a:bodyPr/>
          <a:lstStyle/>
          <a:p>
            <a:pPr eaLnBrk="1" hangingPunct="1"/>
            <a:r>
              <a:rPr lang="en-US">
                <a:latin typeface="Calibri" charset="0"/>
              </a:rPr>
              <a:t>TCP/IP Stack</a:t>
            </a:r>
          </a:p>
        </p:txBody>
      </p:sp>
      <p:sp>
        <p:nvSpPr>
          <p:cNvPr id="56323" name="Rectangle 3"/>
          <p:cNvSpPr>
            <a:spLocks noGrp="1" noChangeArrowheads="1"/>
          </p:cNvSpPr>
          <p:nvPr>
            <p:ph idx="1"/>
          </p:nvPr>
        </p:nvSpPr>
        <p:spPr>
          <a:xfrm>
            <a:off x="685800" y="1447800"/>
            <a:ext cx="7772400" cy="4343400"/>
          </a:xfrm>
        </p:spPr>
        <p:txBody>
          <a:bodyPr/>
          <a:lstStyle/>
          <a:p>
            <a:pPr eaLnBrk="1" hangingPunct="1">
              <a:lnSpc>
                <a:spcPct val="60000"/>
              </a:lnSpc>
            </a:pPr>
            <a:r>
              <a:rPr lang="en-US" b="1" dirty="0">
                <a:solidFill>
                  <a:srgbClr val="0070C0"/>
                </a:solidFill>
                <a:latin typeface="Calibri" charset="0"/>
              </a:rPr>
              <a:t>Application layer</a:t>
            </a:r>
            <a:r>
              <a:rPr lang="en-US" dirty="0">
                <a:latin typeface="Calibri" charset="0"/>
              </a:rPr>
              <a:t>:</a:t>
            </a:r>
          </a:p>
          <a:p>
            <a:pPr lvl="1" eaLnBrk="1" hangingPunct="1">
              <a:lnSpc>
                <a:spcPct val="60000"/>
              </a:lnSpc>
            </a:pPr>
            <a:r>
              <a:rPr lang="en-US" dirty="0">
                <a:latin typeface="Calibri" charset="0"/>
              </a:rPr>
              <a:t>SMTP: Simple Mail Transfer Protocol (Port 25)</a:t>
            </a:r>
          </a:p>
          <a:p>
            <a:pPr lvl="1" eaLnBrk="1" hangingPunct="1">
              <a:lnSpc>
                <a:spcPct val="60000"/>
              </a:lnSpc>
            </a:pPr>
            <a:r>
              <a:rPr lang="en-US" dirty="0">
                <a:latin typeface="Calibri" charset="0"/>
              </a:rPr>
              <a:t>FTP	: File Transfer Protocol (Port 20/21)</a:t>
            </a:r>
          </a:p>
          <a:p>
            <a:pPr lvl="1" eaLnBrk="1" hangingPunct="1">
              <a:lnSpc>
                <a:spcPct val="60000"/>
              </a:lnSpc>
            </a:pPr>
            <a:r>
              <a:rPr lang="en-US" dirty="0">
                <a:latin typeface="Calibri" charset="0"/>
              </a:rPr>
              <a:t>Telnet  : Terminal… (Port 23)</a:t>
            </a:r>
          </a:p>
          <a:p>
            <a:pPr lvl="1" eaLnBrk="1" hangingPunct="1">
              <a:lnSpc>
                <a:spcPct val="60000"/>
              </a:lnSpc>
            </a:pPr>
            <a:r>
              <a:rPr lang="en-US" dirty="0">
                <a:latin typeface="Calibri" charset="0"/>
              </a:rPr>
              <a:t>HTTP: </a:t>
            </a:r>
            <a:r>
              <a:rPr lang="en-US" dirty="0" err="1">
                <a:latin typeface="Calibri" charset="0"/>
              </a:rPr>
              <a:t>HyperText</a:t>
            </a:r>
            <a:r>
              <a:rPr lang="en-US" dirty="0">
                <a:latin typeface="Calibri" charset="0"/>
              </a:rPr>
              <a:t> Transfer Protocol (Port 80)</a:t>
            </a:r>
          </a:p>
          <a:p>
            <a:pPr lvl="1" eaLnBrk="1" hangingPunct="1">
              <a:lnSpc>
                <a:spcPct val="60000"/>
              </a:lnSpc>
            </a:pPr>
            <a:r>
              <a:rPr lang="en-US" dirty="0">
                <a:latin typeface="Calibri" charset="0"/>
              </a:rPr>
              <a:t>DNS : Domain Name System (port 53)</a:t>
            </a:r>
          </a:p>
          <a:p>
            <a:pPr eaLnBrk="1" hangingPunct="1">
              <a:lnSpc>
                <a:spcPct val="60000"/>
              </a:lnSpc>
            </a:pPr>
            <a:r>
              <a:rPr lang="en-US" b="1" dirty="0">
                <a:solidFill>
                  <a:srgbClr val="0070C0"/>
                </a:solidFill>
                <a:latin typeface="Calibri" charset="0"/>
              </a:rPr>
              <a:t>Transport layer</a:t>
            </a:r>
            <a:r>
              <a:rPr lang="en-US" dirty="0">
                <a:latin typeface="Calibri" charset="0"/>
              </a:rPr>
              <a:t>:</a:t>
            </a:r>
          </a:p>
          <a:p>
            <a:pPr lvl="1" eaLnBrk="1" hangingPunct="1">
              <a:lnSpc>
                <a:spcPct val="60000"/>
              </a:lnSpc>
            </a:pPr>
            <a:r>
              <a:rPr lang="en-US" dirty="0">
                <a:latin typeface="Calibri" charset="0"/>
              </a:rPr>
              <a:t>UDP: User Datagram Protocol (Protocol # 17)</a:t>
            </a:r>
          </a:p>
          <a:p>
            <a:pPr lvl="1" eaLnBrk="1" hangingPunct="1">
              <a:lnSpc>
                <a:spcPct val="60000"/>
              </a:lnSpc>
            </a:pPr>
            <a:r>
              <a:rPr lang="en-US" dirty="0">
                <a:latin typeface="Calibri" charset="0"/>
              </a:rPr>
              <a:t>TCP: Transmission Control P. (Protocol # 6)</a:t>
            </a:r>
          </a:p>
          <a:p>
            <a:pPr eaLnBrk="1" hangingPunct="1">
              <a:lnSpc>
                <a:spcPct val="60000"/>
              </a:lnSpc>
            </a:pPr>
            <a:r>
              <a:rPr lang="en-US" b="1" dirty="0">
                <a:solidFill>
                  <a:srgbClr val="0070C0"/>
                </a:solidFill>
                <a:latin typeface="Calibri" charset="0"/>
              </a:rPr>
              <a:t>Network layer</a:t>
            </a:r>
            <a:r>
              <a:rPr lang="en-US" dirty="0">
                <a:latin typeface="Calibri" charset="0"/>
              </a:rPr>
              <a:t>:</a:t>
            </a:r>
          </a:p>
          <a:p>
            <a:pPr lvl="1" eaLnBrk="1" hangingPunct="1">
              <a:lnSpc>
                <a:spcPct val="60000"/>
              </a:lnSpc>
            </a:pPr>
            <a:r>
              <a:rPr lang="en-US" dirty="0">
                <a:latin typeface="Calibri" charset="0"/>
              </a:rPr>
              <a:t>IPv4 or IPv6 : Internet Protocol</a:t>
            </a:r>
          </a:p>
          <a:p>
            <a:pPr lvl="1" eaLnBrk="1" hangingPunct="1">
              <a:lnSpc>
                <a:spcPct val="60000"/>
              </a:lnSpc>
            </a:pPr>
            <a:endParaRPr lang="en-US" dirty="0">
              <a:latin typeface="Calibri" charset="0"/>
            </a:endParaRP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299C20C-368A-3E41-B891-53A9F7BAC24C}" type="slidenum">
              <a:rPr lang="en-US" sz="1200">
                <a:solidFill>
                  <a:srgbClr val="898989"/>
                </a:solidFill>
              </a:rPr>
              <a:pPr algn="r" eaLnBrk="1" hangingPunct="1"/>
              <a:t>32</a:t>
            </a:fld>
            <a:endParaRPr 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3">
                                            <p:txEl>
                                              <p:pRg st="7" end="7"/>
                                            </p:txEl>
                                          </p:spTgt>
                                        </p:tgtEl>
                                        <p:attrNameLst>
                                          <p:attrName>style.visibility</p:attrName>
                                        </p:attrNameLst>
                                      </p:cBhvr>
                                      <p:to>
                                        <p:strVal val="visible"/>
                                      </p:to>
                                    </p:set>
                                    <p:anim calcmode="lin" valueType="num">
                                      <p:cBhvr additive="base">
                                        <p:cTn id="49" dur="500" fill="hold"/>
                                        <p:tgtEl>
                                          <p:spTgt spid="563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323">
                                            <p:txEl>
                                              <p:pRg st="8" end="8"/>
                                            </p:txEl>
                                          </p:spTgt>
                                        </p:tgtEl>
                                        <p:attrNameLst>
                                          <p:attrName>style.visibility</p:attrName>
                                        </p:attrNameLst>
                                      </p:cBhvr>
                                      <p:to>
                                        <p:strVal val="visible"/>
                                      </p:to>
                                    </p:set>
                                    <p:anim calcmode="lin" valueType="num">
                                      <p:cBhvr additive="base">
                                        <p:cTn id="55" dur="500" fill="hold"/>
                                        <p:tgtEl>
                                          <p:spTgt spid="563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3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6323">
                                            <p:txEl>
                                              <p:pRg st="9" end="9"/>
                                            </p:txEl>
                                          </p:spTgt>
                                        </p:tgtEl>
                                        <p:attrNameLst>
                                          <p:attrName>style.visibility</p:attrName>
                                        </p:attrNameLst>
                                      </p:cBhvr>
                                      <p:to>
                                        <p:strVal val="visible"/>
                                      </p:to>
                                    </p:set>
                                    <p:anim calcmode="lin" valueType="num">
                                      <p:cBhvr additive="base">
                                        <p:cTn id="61" dur="500" fill="hold"/>
                                        <p:tgtEl>
                                          <p:spTgt spid="5632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632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6323">
                                            <p:txEl>
                                              <p:pRg st="10" end="10"/>
                                            </p:txEl>
                                          </p:spTgt>
                                        </p:tgtEl>
                                        <p:attrNameLst>
                                          <p:attrName>style.visibility</p:attrName>
                                        </p:attrNameLst>
                                      </p:cBhvr>
                                      <p:to>
                                        <p:strVal val="visible"/>
                                      </p:to>
                                    </p:set>
                                    <p:anim calcmode="lin" valueType="num">
                                      <p:cBhvr additive="base">
                                        <p:cTn id="67" dur="500" fill="hold"/>
                                        <p:tgtEl>
                                          <p:spTgt spid="5632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632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EEB-B434-7B4C-B277-A093329B1DE5}"/>
              </a:ext>
            </a:extLst>
          </p:cNvPr>
          <p:cNvSpPr>
            <a:spLocks noGrp="1"/>
          </p:cNvSpPr>
          <p:nvPr>
            <p:ph type="title"/>
          </p:nvPr>
        </p:nvSpPr>
        <p:spPr/>
        <p:txBody>
          <a:bodyPr/>
          <a:lstStyle/>
          <a:p>
            <a:r>
              <a:rPr lang="en-US" dirty="0">
                <a:solidFill>
                  <a:schemeClr val="tx1">
                    <a:lumMod val="50000"/>
                    <a:lumOff val="50000"/>
                  </a:schemeClr>
                </a:solidFill>
              </a:rPr>
              <a:t>Reference Model for This Course</a:t>
            </a:r>
          </a:p>
        </p:txBody>
      </p:sp>
      <p:sp>
        <p:nvSpPr>
          <p:cNvPr id="6" name="Rectangle 1028">
            <a:extLst>
              <a:ext uri="{FF2B5EF4-FFF2-40B4-BE49-F238E27FC236}">
                <a16:creationId xmlns:a16="http://schemas.microsoft.com/office/drawing/2014/main" id="{7B4435E5-3CE4-4844-8BE9-EC0155EB20E7}"/>
              </a:ext>
            </a:extLst>
          </p:cNvPr>
          <p:cNvSpPr>
            <a:spLocks noChangeArrowheads="1"/>
          </p:cNvSpPr>
          <p:nvPr/>
        </p:nvSpPr>
        <p:spPr bwMode="auto">
          <a:xfrm>
            <a:off x="2850626" y="4038600"/>
            <a:ext cx="2286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Physical   </a:t>
            </a:r>
            <a:endParaRPr lang="en-US" sz="2000" b="1" dirty="0"/>
          </a:p>
        </p:txBody>
      </p:sp>
      <p:sp>
        <p:nvSpPr>
          <p:cNvPr id="11" name="Rectangle 1033">
            <a:extLst>
              <a:ext uri="{FF2B5EF4-FFF2-40B4-BE49-F238E27FC236}">
                <a16:creationId xmlns:a16="http://schemas.microsoft.com/office/drawing/2014/main" id="{51AD61BA-EDC6-2D4B-9C5C-707A68641810}"/>
              </a:ext>
            </a:extLst>
          </p:cNvPr>
          <p:cNvSpPr>
            <a:spLocks noChangeArrowheads="1"/>
          </p:cNvSpPr>
          <p:nvPr/>
        </p:nvSpPr>
        <p:spPr bwMode="auto">
          <a:xfrm>
            <a:off x="2850626" y="3657600"/>
            <a:ext cx="2286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Link  </a:t>
            </a:r>
            <a:endParaRPr lang="en-US" sz="2000" b="1" dirty="0"/>
          </a:p>
        </p:txBody>
      </p:sp>
      <p:sp>
        <p:nvSpPr>
          <p:cNvPr id="16" name="Rectangle 1038">
            <a:extLst>
              <a:ext uri="{FF2B5EF4-FFF2-40B4-BE49-F238E27FC236}">
                <a16:creationId xmlns:a16="http://schemas.microsoft.com/office/drawing/2014/main" id="{BC2527A1-8242-2946-A412-9AA9A9EBE900}"/>
              </a:ext>
            </a:extLst>
          </p:cNvPr>
          <p:cNvSpPr>
            <a:spLocks noChangeArrowheads="1"/>
          </p:cNvSpPr>
          <p:nvPr/>
        </p:nvSpPr>
        <p:spPr bwMode="auto">
          <a:xfrm>
            <a:off x="2850626" y="3276600"/>
            <a:ext cx="2286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Network </a:t>
            </a:r>
            <a:endParaRPr lang="en-US" sz="2000" b="1" dirty="0"/>
          </a:p>
        </p:txBody>
      </p:sp>
      <p:sp>
        <p:nvSpPr>
          <p:cNvPr id="19" name="Rectangle 1041">
            <a:extLst>
              <a:ext uri="{FF2B5EF4-FFF2-40B4-BE49-F238E27FC236}">
                <a16:creationId xmlns:a16="http://schemas.microsoft.com/office/drawing/2014/main" id="{8CB3289A-0101-0649-A327-2169BBE96FCC}"/>
              </a:ext>
            </a:extLst>
          </p:cNvPr>
          <p:cNvSpPr>
            <a:spLocks noChangeArrowheads="1"/>
          </p:cNvSpPr>
          <p:nvPr/>
        </p:nvSpPr>
        <p:spPr bwMode="auto">
          <a:xfrm>
            <a:off x="2850626" y="2895600"/>
            <a:ext cx="2286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Transport   </a:t>
            </a:r>
            <a:endParaRPr lang="en-US" sz="2000" b="1" dirty="0"/>
          </a:p>
        </p:txBody>
      </p:sp>
      <p:sp>
        <p:nvSpPr>
          <p:cNvPr id="23" name="Rectangle 1045">
            <a:extLst>
              <a:ext uri="{FF2B5EF4-FFF2-40B4-BE49-F238E27FC236}">
                <a16:creationId xmlns:a16="http://schemas.microsoft.com/office/drawing/2014/main" id="{AF450731-0578-7648-A115-ECCAB4CBBDB8}"/>
              </a:ext>
            </a:extLst>
          </p:cNvPr>
          <p:cNvSpPr>
            <a:spLocks noChangeArrowheads="1"/>
          </p:cNvSpPr>
          <p:nvPr/>
        </p:nvSpPr>
        <p:spPr bwMode="auto">
          <a:xfrm>
            <a:off x="2850626" y="2514600"/>
            <a:ext cx="2286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2000" dirty="0"/>
              <a:t>Application   </a:t>
            </a:r>
            <a:endParaRPr lang="en-US" sz="2000" b="1" dirty="0"/>
          </a:p>
        </p:txBody>
      </p:sp>
      <p:sp>
        <p:nvSpPr>
          <p:cNvPr id="31" name="Rectangle 30">
            <a:extLst>
              <a:ext uri="{FF2B5EF4-FFF2-40B4-BE49-F238E27FC236}">
                <a16:creationId xmlns:a16="http://schemas.microsoft.com/office/drawing/2014/main" id="{337209AD-8744-B242-B140-432752966CFF}"/>
              </a:ext>
            </a:extLst>
          </p:cNvPr>
          <p:cNvSpPr/>
          <p:nvPr/>
        </p:nvSpPr>
        <p:spPr>
          <a:xfrm>
            <a:off x="2850626" y="2514600"/>
            <a:ext cx="2286000" cy="1905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lide Number Placeholder 5">
            <a:extLst>
              <a:ext uri="{FF2B5EF4-FFF2-40B4-BE49-F238E27FC236}">
                <a16:creationId xmlns:a16="http://schemas.microsoft.com/office/drawing/2014/main" id="{D62B2315-580F-A043-9523-9E1F22145C1A}"/>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34D42F-B87F-8046-8049-0A4466DA6340}" type="slidenum">
              <a:rPr lang="en-US" sz="1200">
                <a:solidFill>
                  <a:srgbClr val="898989"/>
                </a:solidFill>
              </a:rPr>
              <a:pPr algn="r" eaLnBrk="1" hangingPunct="1"/>
              <a:t>33</a:t>
            </a:fld>
            <a:endParaRPr lang="en-US" sz="1200" dirty="0">
              <a:solidFill>
                <a:srgbClr val="898989"/>
              </a:solidFill>
            </a:endParaRPr>
          </a:p>
        </p:txBody>
      </p:sp>
    </p:spTree>
    <p:extLst>
      <p:ext uri="{BB962C8B-B14F-4D97-AF65-F5344CB8AC3E}">
        <p14:creationId xmlns:p14="http://schemas.microsoft.com/office/powerpoint/2010/main" val="9818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3"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alibri" charset="0"/>
              </a:rPr>
              <a:t>Network Devices and Layers</a:t>
            </a:r>
            <a:endParaRPr lang="en-US" dirty="0">
              <a:solidFill>
                <a:srgbClr val="FF6600"/>
              </a:solidFill>
            </a:endParaRP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34</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2" name="Content Placeholder 1"/>
          <p:cNvSpPr>
            <a:spLocks noGrp="1"/>
          </p:cNvSpPr>
          <p:nvPr>
            <p:ph idx="1"/>
          </p:nvPr>
        </p:nvSpPr>
        <p:spPr/>
        <p:txBody>
          <a:bodyPr/>
          <a:lstStyle/>
          <a:p>
            <a:r>
              <a:rPr lang="en-US" dirty="0"/>
              <a:t>Repeater (hub)</a:t>
            </a:r>
          </a:p>
          <a:p>
            <a:r>
              <a:rPr lang="en-US" dirty="0"/>
              <a:t>Bridges</a:t>
            </a:r>
          </a:p>
          <a:p>
            <a:r>
              <a:rPr lang="en-US" dirty="0"/>
              <a:t>(Data Link) Switches (or L2-switches)</a:t>
            </a:r>
          </a:p>
          <a:p>
            <a:r>
              <a:rPr lang="en-US" dirty="0"/>
              <a:t>Routers (or L3-switches)</a:t>
            </a:r>
          </a:p>
          <a:p>
            <a:r>
              <a:rPr lang="en-US" dirty="0"/>
              <a:t>Internet hosts:</a:t>
            </a:r>
          </a:p>
          <a:p>
            <a:pPr lvl="1"/>
            <a:r>
              <a:rPr lang="en-US" dirty="0"/>
              <a:t>Clients</a:t>
            </a:r>
          </a:p>
          <a:p>
            <a:pPr lvl="1"/>
            <a:r>
              <a:rPr lang="en-US" dirty="0"/>
              <a:t>Servers</a:t>
            </a:r>
          </a:p>
        </p:txBody>
      </p:sp>
    </p:spTree>
    <p:extLst>
      <p:ext uri="{BB962C8B-B14F-4D97-AF65-F5344CB8AC3E}">
        <p14:creationId xmlns:p14="http://schemas.microsoft.com/office/powerpoint/2010/main" val="218492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Repeater (Hub)</a:t>
            </a:r>
          </a:p>
        </p:txBody>
      </p:sp>
      <p:sp>
        <p:nvSpPr>
          <p:cNvPr id="52227" name="Rectangle 3"/>
          <p:cNvSpPr>
            <a:spLocks noGrp="1" noChangeArrowheads="1"/>
          </p:cNvSpPr>
          <p:nvPr>
            <p:ph idx="1"/>
          </p:nvPr>
        </p:nvSpPr>
        <p:spPr>
          <a:xfrm>
            <a:off x="457200" y="1600202"/>
            <a:ext cx="8229600" cy="1061911"/>
          </a:xfrm>
        </p:spPr>
        <p:txBody>
          <a:bodyPr/>
          <a:lstStyle/>
          <a:p>
            <a:pPr eaLnBrk="1" hangingPunct="1"/>
            <a:r>
              <a:rPr lang="en-US" dirty="0">
                <a:latin typeface="Calibri" charset="0"/>
              </a:rPr>
              <a:t>Used to “repeat” a signal:</a:t>
            </a:r>
          </a:p>
          <a:p>
            <a:pPr lvl="1"/>
            <a:r>
              <a:rPr lang="en-US" dirty="0">
                <a:latin typeface="Calibri" charset="0"/>
              </a:rPr>
              <a:t>It amplifies it</a:t>
            </a:r>
          </a:p>
          <a:p>
            <a:pPr lvl="1"/>
            <a:r>
              <a:rPr lang="en-US" dirty="0">
                <a:latin typeface="Calibri" charset="0"/>
              </a:rPr>
              <a:t>It “Straightens” it</a:t>
            </a:r>
          </a:p>
          <a:p>
            <a:pPr eaLnBrk="1" hangingPunct="1">
              <a:buFont typeface="Wingdings" charset="0"/>
              <a:buNone/>
            </a:pPr>
            <a:endParaRPr lang="en-US" dirty="0">
              <a:latin typeface="Calibri" charset="0"/>
            </a:endParaRP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35</a:t>
            </a:fld>
            <a:endParaRPr lang="en-US" sz="1200">
              <a:solidFill>
                <a:srgbClr val="898989"/>
              </a:solidFill>
            </a:endParaRPr>
          </a:p>
        </p:txBody>
      </p:sp>
      <p:grpSp>
        <p:nvGrpSpPr>
          <p:cNvPr id="2" name="Group 1"/>
          <p:cNvGrpSpPr/>
          <p:nvPr/>
        </p:nvGrpSpPr>
        <p:grpSpPr>
          <a:xfrm>
            <a:off x="5129945" y="3329054"/>
            <a:ext cx="1139825" cy="306387"/>
            <a:chOff x="5129945" y="3329054"/>
            <a:chExt cx="1139825" cy="306387"/>
          </a:xfrm>
        </p:grpSpPr>
        <p:sp>
          <p:nvSpPr>
            <p:cNvPr id="7" name="Rectangle 6"/>
            <p:cNvSpPr>
              <a:spLocks noChangeArrowheads="1"/>
            </p:cNvSpPr>
            <p:nvPr/>
          </p:nvSpPr>
          <p:spPr bwMode="auto">
            <a:xfrm>
              <a:off x="5129945" y="3329054"/>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8" name="Rectangle 7"/>
            <p:cNvSpPr/>
            <p:nvPr/>
          </p:nvSpPr>
          <p:spPr>
            <a:xfrm>
              <a:off x="5129945" y="3329054"/>
              <a:ext cx="1139825" cy="3063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339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Bridges</a:t>
            </a:r>
          </a:p>
        </p:txBody>
      </p:sp>
      <p:sp>
        <p:nvSpPr>
          <p:cNvPr id="52227" name="Rectangle 3"/>
          <p:cNvSpPr>
            <a:spLocks noGrp="1" noChangeArrowheads="1"/>
          </p:cNvSpPr>
          <p:nvPr>
            <p:ph idx="1"/>
          </p:nvPr>
        </p:nvSpPr>
        <p:spPr>
          <a:xfrm>
            <a:off x="457200" y="1600202"/>
            <a:ext cx="8229600" cy="1061911"/>
          </a:xfrm>
        </p:spPr>
        <p:txBody>
          <a:bodyPr/>
          <a:lstStyle/>
          <a:p>
            <a:pPr eaLnBrk="1" hangingPunct="1"/>
            <a:r>
              <a:rPr lang="en-US" dirty="0">
                <a:latin typeface="Calibri" charset="0"/>
              </a:rPr>
              <a:t>Old devices</a:t>
            </a:r>
          </a:p>
          <a:p>
            <a:pPr lvl="1"/>
            <a:r>
              <a:rPr lang="en-US" dirty="0">
                <a:latin typeface="Calibri" charset="0"/>
              </a:rPr>
              <a:t>“Extends” a local area network</a:t>
            </a:r>
          </a:p>
          <a:p>
            <a:pPr lvl="1"/>
            <a:r>
              <a:rPr lang="en-US" dirty="0">
                <a:latin typeface="Calibri" charset="0"/>
              </a:rPr>
              <a:t>Filters traffic (from subnet to another)</a:t>
            </a:r>
          </a:p>
          <a:p>
            <a:pPr eaLnBrk="1" hangingPunct="1">
              <a:buFont typeface="Wingdings" charset="0"/>
              <a:buNone/>
            </a:pPr>
            <a:endParaRPr lang="en-US" dirty="0">
              <a:latin typeface="Calibri" charset="0"/>
            </a:endParaRP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36</a:t>
            </a:fld>
            <a:endParaRPr lang="en-US" sz="1200">
              <a:solidFill>
                <a:srgbClr val="898989"/>
              </a:solidFill>
            </a:endParaRPr>
          </a:p>
        </p:txBody>
      </p:sp>
      <p:grpSp>
        <p:nvGrpSpPr>
          <p:cNvPr id="3" name="Group 2"/>
          <p:cNvGrpSpPr/>
          <p:nvPr/>
        </p:nvGrpSpPr>
        <p:grpSpPr>
          <a:xfrm>
            <a:off x="5129945" y="3651513"/>
            <a:ext cx="1139825" cy="611187"/>
            <a:chOff x="5129945" y="3651513"/>
            <a:chExt cx="1139825" cy="611187"/>
          </a:xfrm>
        </p:grpSpPr>
        <p:sp>
          <p:nvSpPr>
            <p:cNvPr id="10" name="Rectangle 9"/>
            <p:cNvSpPr>
              <a:spLocks noChangeArrowheads="1"/>
            </p:cNvSpPr>
            <p:nvPr/>
          </p:nvSpPr>
          <p:spPr bwMode="auto">
            <a:xfrm>
              <a:off x="5129945" y="36515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11" name="Rectangle 10"/>
            <p:cNvSpPr>
              <a:spLocks noChangeArrowheads="1"/>
            </p:cNvSpPr>
            <p:nvPr/>
          </p:nvSpPr>
          <p:spPr bwMode="auto">
            <a:xfrm>
              <a:off x="5129945" y="39563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12" name="Rectangle 11"/>
            <p:cNvSpPr/>
            <p:nvPr/>
          </p:nvSpPr>
          <p:spPr>
            <a:xfrm>
              <a:off x="5129945" y="3651513"/>
              <a:ext cx="1139825" cy="6111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148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(Data </a:t>
            </a:r>
            <a:r>
              <a:rPr lang="en-US">
                <a:latin typeface="Calibri" charset="0"/>
              </a:rPr>
              <a:t>Link)/ L2 </a:t>
            </a:r>
            <a:r>
              <a:rPr lang="en-US" dirty="0">
                <a:latin typeface="Calibri" charset="0"/>
              </a:rPr>
              <a:t>Switches</a:t>
            </a:r>
          </a:p>
        </p:txBody>
      </p:sp>
      <p:sp>
        <p:nvSpPr>
          <p:cNvPr id="52227" name="Rectangle 3"/>
          <p:cNvSpPr>
            <a:spLocks noGrp="1" noChangeArrowheads="1"/>
          </p:cNvSpPr>
          <p:nvPr>
            <p:ph idx="1"/>
          </p:nvPr>
        </p:nvSpPr>
        <p:spPr>
          <a:xfrm>
            <a:off x="457200" y="1600202"/>
            <a:ext cx="8229600" cy="1061911"/>
          </a:xfrm>
        </p:spPr>
        <p:txBody>
          <a:bodyPr/>
          <a:lstStyle/>
          <a:p>
            <a:pPr eaLnBrk="1" hangingPunct="1"/>
            <a:r>
              <a:rPr lang="en-US" dirty="0">
                <a:latin typeface="Calibri" charset="0"/>
              </a:rPr>
              <a:t>Used on local area networks</a:t>
            </a:r>
          </a:p>
          <a:p>
            <a:pPr eaLnBrk="1" hangingPunct="1"/>
            <a:r>
              <a:rPr lang="en-US" dirty="0">
                <a:latin typeface="Calibri" charset="0"/>
              </a:rPr>
              <a:t>Better than broadcast medium:</a:t>
            </a:r>
          </a:p>
          <a:p>
            <a:pPr lvl="1"/>
            <a:r>
              <a:rPr lang="en-US" dirty="0">
                <a:latin typeface="Calibri" charset="0"/>
              </a:rPr>
              <a:t>Increases the number of </a:t>
            </a:r>
            <a:r>
              <a:rPr lang="en-US" b="1" dirty="0">
                <a:solidFill>
                  <a:srgbClr val="FF0000"/>
                </a:solidFill>
                <a:latin typeface="Calibri" charset="0"/>
              </a:rPr>
              <a:t>simultaneous</a:t>
            </a:r>
            <a:r>
              <a:rPr lang="en-US" dirty="0">
                <a:latin typeface="Calibri" charset="0"/>
              </a:rPr>
              <a:t> communications</a:t>
            </a:r>
          </a:p>
          <a:p>
            <a:pPr eaLnBrk="1" hangingPunct="1">
              <a:buFont typeface="Wingdings" charset="0"/>
              <a:buNone/>
            </a:pPr>
            <a:endParaRPr lang="en-US" dirty="0">
              <a:latin typeface="Calibri" charset="0"/>
            </a:endParaRP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37</a:t>
            </a:fld>
            <a:endParaRPr lang="en-US" sz="1200">
              <a:solidFill>
                <a:srgbClr val="898989"/>
              </a:solidFill>
            </a:endParaRPr>
          </a:p>
        </p:txBody>
      </p:sp>
      <p:grpSp>
        <p:nvGrpSpPr>
          <p:cNvPr id="3" name="Group 2"/>
          <p:cNvGrpSpPr/>
          <p:nvPr/>
        </p:nvGrpSpPr>
        <p:grpSpPr>
          <a:xfrm>
            <a:off x="5129945" y="3651513"/>
            <a:ext cx="1139825" cy="611187"/>
            <a:chOff x="5129945" y="3651513"/>
            <a:chExt cx="1139825" cy="611187"/>
          </a:xfrm>
        </p:grpSpPr>
        <p:sp>
          <p:nvSpPr>
            <p:cNvPr id="10" name="Rectangle 9"/>
            <p:cNvSpPr>
              <a:spLocks noChangeArrowheads="1"/>
            </p:cNvSpPr>
            <p:nvPr/>
          </p:nvSpPr>
          <p:spPr bwMode="auto">
            <a:xfrm>
              <a:off x="5129945" y="36515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11" name="Rectangle 10"/>
            <p:cNvSpPr>
              <a:spLocks noChangeArrowheads="1"/>
            </p:cNvSpPr>
            <p:nvPr/>
          </p:nvSpPr>
          <p:spPr bwMode="auto">
            <a:xfrm>
              <a:off x="5129945" y="39563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12" name="Rectangle 11"/>
            <p:cNvSpPr/>
            <p:nvPr/>
          </p:nvSpPr>
          <p:spPr>
            <a:xfrm>
              <a:off x="5129945" y="3651513"/>
              <a:ext cx="1139825" cy="6111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83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Routers (or L3-Switches)</a:t>
            </a:r>
          </a:p>
        </p:txBody>
      </p:sp>
      <p:sp>
        <p:nvSpPr>
          <p:cNvPr id="52227" name="Rectangle 3"/>
          <p:cNvSpPr>
            <a:spLocks noGrp="1" noChangeArrowheads="1"/>
          </p:cNvSpPr>
          <p:nvPr>
            <p:ph idx="1"/>
          </p:nvPr>
        </p:nvSpPr>
        <p:spPr>
          <a:xfrm>
            <a:off x="457200" y="1600202"/>
            <a:ext cx="8229600" cy="1061911"/>
          </a:xfrm>
        </p:spPr>
        <p:txBody>
          <a:bodyPr/>
          <a:lstStyle/>
          <a:p>
            <a:pPr eaLnBrk="1" hangingPunct="1"/>
            <a:r>
              <a:rPr lang="en-US" dirty="0">
                <a:latin typeface="Calibri" charset="0"/>
              </a:rPr>
              <a:t>Connect </a:t>
            </a:r>
            <a:r>
              <a:rPr lang="en-US" b="1" dirty="0">
                <a:solidFill>
                  <a:srgbClr val="FF0000"/>
                </a:solidFill>
                <a:latin typeface="Calibri" charset="0"/>
              </a:rPr>
              <a:t>different</a:t>
            </a:r>
            <a:r>
              <a:rPr lang="en-US" dirty="0">
                <a:latin typeface="Calibri" charset="0"/>
              </a:rPr>
              <a:t>  networks</a:t>
            </a:r>
          </a:p>
          <a:p>
            <a:pPr eaLnBrk="1" hangingPunct="1"/>
            <a:r>
              <a:rPr lang="en-US" dirty="0">
                <a:latin typeface="Calibri" charset="0"/>
              </a:rPr>
              <a:t>Forward packets from a network to another</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38</a:t>
            </a:fld>
            <a:endParaRPr lang="en-US" sz="1200">
              <a:solidFill>
                <a:srgbClr val="898989"/>
              </a:solidFill>
            </a:endParaRPr>
          </a:p>
        </p:txBody>
      </p:sp>
      <p:grpSp>
        <p:nvGrpSpPr>
          <p:cNvPr id="2" name="Group 1"/>
          <p:cNvGrpSpPr/>
          <p:nvPr/>
        </p:nvGrpSpPr>
        <p:grpSpPr>
          <a:xfrm>
            <a:off x="5129945" y="3590703"/>
            <a:ext cx="1139825" cy="916781"/>
            <a:chOff x="5129945" y="3590703"/>
            <a:chExt cx="1139825" cy="916781"/>
          </a:xfrm>
        </p:grpSpPr>
        <p:sp>
          <p:nvSpPr>
            <p:cNvPr id="9" name="Rectangle 8"/>
            <p:cNvSpPr>
              <a:spLocks noChangeArrowheads="1"/>
            </p:cNvSpPr>
            <p:nvPr/>
          </p:nvSpPr>
          <p:spPr bwMode="auto">
            <a:xfrm>
              <a:off x="5129945" y="35914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Network</a:t>
              </a:r>
            </a:p>
          </p:txBody>
        </p:sp>
        <p:sp>
          <p:nvSpPr>
            <p:cNvPr id="13" name="Rectangle 12"/>
            <p:cNvSpPr>
              <a:spLocks noChangeArrowheads="1"/>
            </p:cNvSpPr>
            <p:nvPr/>
          </p:nvSpPr>
          <p:spPr bwMode="auto">
            <a:xfrm>
              <a:off x="5129945" y="38962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14" name="Rectangle 13"/>
            <p:cNvSpPr>
              <a:spLocks noChangeArrowheads="1"/>
            </p:cNvSpPr>
            <p:nvPr/>
          </p:nvSpPr>
          <p:spPr bwMode="auto">
            <a:xfrm>
              <a:off x="5129945" y="42010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15" name="Rectangle 14"/>
            <p:cNvSpPr/>
            <p:nvPr/>
          </p:nvSpPr>
          <p:spPr>
            <a:xfrm>
              <a:off x="5129945" y="3590703"/>
              <a:ext cx="1139825" cy="916781"/>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715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Hub, L2-switches, and Routers</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39</a:t>
            </a:fld>
            <a:endParaRPr lang="en-US" sz="1200">
              <a:solidFill>
                <a:srgbClr val="898989"/>
              </a:solidFill>
            </a:endParaRPr>
          </a:p>
        </p:txBody>
      </p:sp>
      <p:pic>
        <p:nvPicPr>
          <p:cNvPr id="6" name="Picture 5">
            <a:extLst>
              <a:ext uri="{FF2B5EF4-FFF2-40B4-BE49-F238E27FC236}">
                <a16:creationId xmlns:a16="http://schemas.microsoft.com/office/drawing/2014/main" id="{3135DA1D-EC1D-7A45-BAB5-252A7988C9FB}"/>
              </a:ext>
            </a:extLst>
          </p:cNvPr>
          <p:cNvPicPr>
            <a:picLocks noChangeAspect="1"/>
          </p:cNvPicPr>
          <p:nvPr/>
        </p:nvPicPr>
        <p:blipFill>
          <a:blip r:embed="rId2">
            <a:duotone>
              <a:prstClr val="black"/>
              <a:schemeClr val="accent3">
                <a:tint val="45000"/>
                <a:satMod val="400000"/>
              </a:schemeClr>
            </a:duotone>
          </a:blip>
          <a:stretch>
            <a:fillRect/>
          </a:stretch>
        </p:blipFill>
        <p:spPr>
          <a:xfrm>
            <a:off x="1524000" y="1468440"/>
            <a:ext cx="6096000" cy="4305300"/>
          </a:xfrm>
          <a:prstGeom prst="rect">
            <a:avLst/>
          </a:prstGeom>
          <a:ln w="76200">
            <a:solidFill>
              <a:schemeClr val="tx1"/>
            </a:solidFill>
          </a:ln>
        </p:spPr>
      </p:pic>
      <p:sp>
        <p:nvSpPr>
          <p:cNvPr id="7" name="Oval 6">
            <a:extLst>
              <a:ext uri="{FF2B5EF4-FFF2-40B4-BE49-F238E27FC236}">
                <a16:creationId xmlns:a16="http://schemas.microsoft.com/office/drawing/2014/main" id="{DF3DBDF3-9FA8-2842-BB6A-53A8B7B6E0E3}"/>
              </a:ext>
            </a:extLst>
          </p:cNvPr>
          <p:cNvSpPr/>
          <p:nvPr/>
        </p:nvSpPr>
        <p:spPr>
          <a:xfrm>
            <a:off x="4467068" y="3477717"/>
            <a:ext cx="1304144" cy="7495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CAD77D-76B2-DB47-9611-23B0C5336F6B}"/>
              </a:ext>
            </a:extLst>
          </p:cNvPr>
          <p:cNvSpPr/>
          <p:nvPr/>
        </p:nvSpPr>
        <p:spPr>
          <a:xfrm>
            <a:off x="5683766" y="3090472"/>
            <a:ext cx="1676404" cy="9268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1A47735-988E-2148-9444-229AB14F3B37}"/>
              </a:ext>
            </a:extLst>
          </p:cNvPr>
          <p:cNvSpPr/>
          <p:nvPr/>
        </p:nvSpPr>
        <p:spPr>
          <a:xfrm>
            <a:off x="2951810" y="3687579"/>
            <a:ext cx="1515258" cy="9718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34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1026"/>
          <p:cNvSpPr>
            <a:spLocks noGrp="1" noChangeArrowheads="1"/>
          </p:cNvSpPr>
          <p:nvPr>
            <p:ph type="title"/>
          </p:nvPr>
        </p:nvSpPr>
        <p:spPr/>
        <p:txBody>
          <a:bodyPr/>
          <a:lstStyle/>
          <a:p>
            <a:pPr eaLnBrk="1" hangingPunct="1"/>
            <a:r>
              <a:rPr lang="en-US">
                <a:latin typeface="Calibri" charset="0"/>
              </a:rPr>
              <a:t>Introduction</a:t>
            </a:r>
          </a:p>
        </p:txBody>
      </p:sp>
      <p:sp>
        <p:nvSpPr>
          <p:cNvPr id="28675" name="Rectangle 1027"/>
          <p:cNvSpPr>
            <a:spLocks noGrp="1" noChangeArrowheads="1"/>
          </p:cNvSpPr>
          <p:nvPr>
            <p:ph idx="1"/>
          </p:nvPr>
        </p:nvSpPr>
        <p:spPr/>
        <p:txBody>
          <a:bodyPr/>
          <a:lstStyle/>
          <a:p>
            <a:pPr eaLnBrk="1" hangingPunct="1"/>
            <a:r>
              <a:rPr lang="en-US" dirty="0">
                <a:latin typeface="Calibri" charset="0"/>
              </a:rPr>
              <a:t>A network is a set of </a:t>
            </a:r>
            <a:r>
              <a:rPr lang="en-US" b="1" i="1" dirty="0">
                <a:solidFill>
                  <a:srgbClr val="0070C0"/>
                </a:solidFill>
                <a:latin typeface="Calibri" charset="0"/>
              </a:rPr>
              <a:t>independent</a:t>
            </a:r>
            <a:r>
              <a:rPr lang="en-US" dirty="0">
                <a:latin typeface="Calibri" charset="0"/>
              </a:rPr>
              <a:t> devices which can communicate.</a:t>
            </a:r>
          </a:p>
          <a:p>
            <a:pPr eaLnBrk="1" hangingPunct="1"/>
            <a:r>
              <a:rPr lang="en-US" dirty="0">
                <a:latin typeface="Calibri" charset="0"/>
              </a:rPr>
              <a:t>How independent?</a:t>
            </a:r>
          </a:p>
          <a:p>
            <a:pPr lvl="1" eaLnBrk="1" hangingPunct="1"/>
            <a:r>
              <a:rPr lang="en-US" dirty="0">
                <a:latin typeface="Calibri" charset="0"/>
              </a:rPr>
              <a:t>Vendor independent</a:t>
            </a:r>
          </a:p>
          <a:p>
            <a:pPr lvl="1" eaLnBrk="1" hangingPunct="1"/>
            <a:r>
              <a:rPr lang="en-US" dirty="0">
                <a:latin typeface="Calibri" charset="0"/>
              </a:rPr>
              <a:t>Hardware independent</a:t>
            </a:r>
          </a:p>
          <a:p>
            <a:pPr lvl="1" eaLnBrk="1" hangingPunct="1"/>
            <a:r>
              <a:rPr lang="en-US" dirty="0">
                <a:latin typeface="Calibri" charset="0"/>
              </a:rPr>
              <a:t>OS independent</a:t>
            </a:r>
          </a:p>
          <a:p>
            <a:pPr lvl="1" eaLnBrk="1" hangingPunct="1"/>
            <a:r>
              <a:rPr lang="en-US" dirty="0">
                <a:latin typeface="Calibri" charset="0"/>
              </a:rPr>
              <a:t>…..</a:t>
            </a:r>
          </a:p>
          <a:p>
            <a:pPr lvl="1" eaLnBrk="1" hangingPunct="1"/>
            <a:endParaRPr lang="en-US" dirty="0">
              <a:latin typeface="Calibri" charset="0"/>
            </a:endParaRP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4B1B8C7-CD83-A44D-9A35-4AD95F880177}" type="slidenum">
              <a:rPr lang="en-US" sz="1200">
                <a:solidFill>
                  <a:srgbClr val="898989"/>
                </a:solidFill>
              </a:rPr>
              <a:pPr algn="r" eaLnBrk="1" hangingPunct="1"/>
              <a:t>4</a:t>
            </a:fld>
            <a:endParaRPr 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latin typeface="Calibri" charset="0"/>
              </a:rPr>
              <a:t>Hosts (Clients or Servers)</a:t>
            </a:r>
          </a:p>
        </p:txBody>
      </p:sp>
      <p:sp>
        <p:nvSpPr>
          <p:cNvPr id="52227" name="Rectangle 3"/>
          <p:cNvSpPr>
            <a:spLocks noGrp="1" noChangeArrowheads="1"/>
          </p:cNvSpPr>
          <p:nvPr>
            <p:ph idx="1"/>
          </p:nvPr>
        </p:nvSpPr>
        <p:spPr>
          <a:xfrm>
            <a:off x="457200" y="1600202"/>
            <a:ext cx="8229600" cy="1061911"/>
          </a:xfrm>
        </p:spPr>
        <p:txBody>
          <a:bodyPr/>
          <a:lstStyle/>
          <a:p>
            <a:pPr eaLnBrk="1" hangingPunct="1"/>
            <a:r>
              <a:rPr lang="en-US" dirty="0">
                <a:latin typeface="Calibri" charset="0"/>
              </a:rPr>
              <a:t>Used on end points of conversations</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B419BEF3-898F-F449-B916-C96C297D3C12}" type="slidenum">
              <a:rPr lang="en-US" sz="1200">
                <a:solidFill>
                  <a:srgbClr val="898989"/>
                </a:solidFill>
              </a:rPr>
              <a:pPr algn="r" eaLnBrk="1" hangingPunct="1"/>
              <a:t>40</a:t>
            </a:fld>
            <a:endParaRPr lang="en-US" sz="1200">
              <a:solidFill>
                <a:srgbClr val="898989"/>
              </a:solidFill>
            </a:endParaRPr>
          </a:p>
        </p:txBody>
      </p:sp>
      <p:grpSp>
        <p:nvGrpSpPr>
          <p:cNvPr id="2" name="Group 1"/>
          <p:cNvGrpSpPr/>
          <p:nvPr/>
        </p:nvGrpSpPr>
        <p:grpSpPr>
          <a:xfrm>
            <a:off x="5527771" y="4432148"/>
            <a:ext cx="1139825" cy="916781"/>
            <a:chOff x="5129945" y="3590703"/>
            <a:chExt cx="1139825" cy="916781"/>
          </a:xfrm>
        </p:grpSpPr>
        <p:sp>
          <p:nvSpPr>
            <p:cNvPr id="9" name="Rectangle 8"/>
            <p:cNvSpPr>
              <a:spLocks noChangeArrowheads="1"/>
            </p:cNvSpPr>
            <p:nvPr/>
          </p:nvSpPr>
          <p:spPr bwMode="auto">
            <a:xfrm>
              <a:off x="5129945" y="35914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Network</a:t>
              </a:r>
            </a:p>
          </p:txBody>
        </p:sp>
        <p:sp>
          <p:nvSpPr>
            <p:cNvPr id="13" name="Rectangle 12"/>
            <p:cNvSpPr>
              <a:spLocks noChangeArrowheads="1"/>
            </p:cNvSpPr>
            <p:nvPr/>
          </p:nvSpPr>
          <p:spPr bwMode="auto">
            <a:xfrm>
              <a:off x="5129945" y="38962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Data Link</a:t>
              </a:r>
            </a:p>
          </p:txBody>
        </p:sp>
        <p:sp>
          <p:nvSpPr>
            <p:cNvPr id="14" name="Rectangle 13"/>
            <p:cNvSpPr>
              <a:spLocks noChangeArrowheads="1"/>
            </p:cNvSpPr>
            <p:nvPr/>
          </p:nvSpPr>
          <p:spPr bwMode="auto">
            <a:xfrm>
              <a:off x="5129945" y="4201097"/>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Physical</a:t>
              </a:r>
            </a:p>
          </p:txBody>
        </p:sp>
        <p:sp>
          <p:nvSpPr>
            <p:cNvPr id="15" name="Rectangle 14"/>
            <p:cNvSpPr/>
            <p:nvPr/>
          </p:nvSpPr>
          <p:spPr>
            <a:xfrm>
              <a:off x="5129945" y="3590703"/>
              <a:ext cx="1139825" cy="916781"/>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27771" y="3064687"/>
            <a:ext cx="1139825" cy="1220787"/>
            <a:chOff x="6629400" y="2284413"/>
            <a:chExt cx="1139825" cy="1220787"/>
          </a:xfrm>
        </p:grpSpPr>
        <p:sp>
          <p:nvSpPr>
            <p:cNvPr id="11" name="Rectangle 4"/>
            <p:cNvSpPr>
              <a:spLocks noChangeArrowheads="1"/>
            </p:cNvSpPr>
            <p:nvPr/>
          </p:nvSpPr>
          <p:spPr bwMode="auto">
            <a:xfrm>
              <a:off x="6629400" y="22844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Application</a:t>
              </a:r>
            </a:p>
          </p:txBody>
        </p:sp>
        <p:sp>
          <p:nvSpPr>
            <p:cNvPr id="12" name="Rectangle 6"/>
            <p:cNvSpPr>
              <a:spLocks noChangeArrowheads="1"/>
            </p:cNvSpPr>
            <p:nvPr/>
          </p:nvSpPr>
          <p:spPr bwMode="auto">
            <a:xfrm>
              <a:off x="6629400" y="25892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Presentation</a:t>
              </a:r>
            </a:p>
          </p:txBody>
        </p:sp>
        <p:sp>
          <p:nvSpPr>
            <p:cNvPr id="16" name="Rectangle 7"/>
            <p:cNvSpPr>
              <a:spLocks noChangeArrowheads="1"/>
            </p:cNvSpPr>
            <p:nvPr/>
          </p:nvSpPr>
          <p:spPr bwMode="auto">
            <a:xfrm>
              <a:off x="6629400" y="28940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Session</a:t>
              </a:r>
            </a:p>
          </p:txBody>
        </p:sp>
        <p:sp>
          <p:nvSpPr>
            <p:cNvPr id="17" name="Rectangle 8"/>
            <p:cNvSpPr>
              <a:spLocks noChangeArrowheads="1"/>
            </p:cNvSpPr>
            <p:nvPr/>
          </p:nvSpPr>
          <p:spPr bwMode="auto">
            <a:xfrm>
              <a:off x="6629400" y="3198813"/>
              <a:ext cx="1139825" cy="3063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Transport</a:t>
              </a:r>
            </a:p>
          </p:txBody>
        </p:sp>
        <p:sp>
          <p:nvSpPr>
            <p:cNvPr id="18" name="Rectangle 17"/>
            <p:cNvSpPr/>
            <p:nvPr/>
          </p:nvSpPr>
          <p:spPr>
            <a:xfrm>
              <a:off x="6629400" y="2284413"/>
              <a:ext cx="1139825" cy="122078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105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Wrap Up</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41</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pPr lvl="1"/>
            <a:r>
              <a:rPr lang="en-US" dirty="0"/>
              <a:t>Learn and understand the </a:t>
            </a:r>
            <a:r>
              <a:rPr lang="en-US" dirty="0">
                <a:solidFill>
                  <a:srgbClr val="FF6600"/>
                </a:solidFill>
              </a:rPr>
              <a:t>design issues of networks </a:t>
            </a:r>
            <a:r>
              <a:rPr lang="en-US" dirty="0"/>
              <a:t>and</a:t>
            </a:r>
            <a:r>
              <a:rPr lang="en-US" dirty="0">
                <a:solidFill>
                  <a:srgbClr val="FF6600"/>
                </a:solidFill>
              </a:rPr>
              <a:t> layered modelling</a:t>
            </a:r>
          </a:p>
          <a:p>
            <a:pPr lvl="1"/>
            <a:r>
              <a:rPr lang="en-US" dirty="0"/>
              <a:t>Learn and understand the </a:t>
            </a:r>
            <a:r>
              <a:rPr lang="en-US" b="1" dirty="0">
                <a:solidFill>
                  <a:srgbClr val="FF6600"/>
                </a:solidFill>
              </a:rPr>
              <a:t>OSI Reference Model</a:t>
            </a:r>
            <a:endParaRPr lang="en-US" dirty="0"/>
          </a:p>
          <a:p>
            <a:pPr lvl="1"/>
            <a:r>
              <a:rPr lang="en-US"/>
              <a:t>Learn and understand the </a:t>
            </a:r>
            <a:r>
              <a:rPr lang="en-US" b="1">
                <a:solidFill>
                  <a:srgbClr val="FF6600"/>
                </a:solidFill>
              </a:rPr>
              <a:t>TCP/IP Reference Model</a:t>
            </a:r>
            <a:endParaRPr lang="en-US" dirty="0">
              <a:solidFill>
                <a:srgbClr val="FF6600"/>
              </a:solidFill>
            </a:endParaRPr>
          </a:p>
        </p:txBody>
      </p:sp>
    </p:spTree>
    <p:extLst>
      <p:ext uri="{BB962C8B-B14F-4D97-AF65-F5344CB8AC3E}">
        <p14:creationId xmlns:p14="http://schemas.microsoft.com/office/powerpoint/2010/main" val="37378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Calibri" charset="0"/>
              </a:rPr>
              <a:t>Self Study Quiz</a:t>
            </a:r>
          </a:p>
        </p:txBody>
      </p:sp>
      <p:sp>
        <p:nvSpPr>
          <p:cNvPr id="37890" name="Content Placeholder 2"/>
          <p:cNvSpPr>
            <a:spLocks noGrp="1"/>
          </p:cNvSpPr>
          <p:nvPr>
            <p:ph idx="1"/>
          </p:nvPr>
        </p:nvSpPr>
        <p:spPr>
          <a:xfrm>
            <a:off x="457200" y="1371600"/>
            <a:ext cx="8229600" cy="4525963"/>
          </a:xfrm>
        </p:spPr>
        <p:txBody>
          <a:bodyPr/>
          <a:lstStyle/>
          <a:p>
            <a:pPr>
              <a:buFont typeface="Calibri" charset="0"/>
              <a:buAutoNum type="arabicPeriod"/>
            </a:pPr>
            <a:r>
              <a:rPr lang="en-US" sz="1400">
                <a:latin typeface="Calibri" charset="0"/>
              </a:rPr>
              <a:t>What is a protocol?</a:t>
            </a:r>
          </a:p>
          <a:p>
            <a:pPr>
              <a:buFont typeface="Calibri" charset="0"/>
              <a:buAutoNum type="arabicPeriod"/>
            </a:pPr>
            <a:r>
              <a:rPr lang="en-US" sz="1400">
                <a:latin typeface="Calibri" charset="0"/>
              </a:rPr>
              <a:t>Why is layering good? What is the role of a layer (in general)?</a:t>
            </a:r>
          </a:p>
          <a:p>
            <a:pPr>
              <a:buFont typeface="Calibri" charset="0"/>
              <a:buAutoNum type="arabicPeriod"/>
            </a:pPr>
            <a:r>
              <a:rPr lang="en-US" sz="1400">
                <a:latin typeface="Calibri" charset="0"/>
              </a:rPr>
              <a:t>What are the layers in the OSI reference model?</a:t>
            </a:r>
          </a:p>
          <a:p>
            <a:pPr>
              <a:buFont typeface="Calibri" charset="0"/>
              <a:buAutoNum type="arabicPeriod"/>
            </a:pPr>
            <a:r>
              <a:rPr lang="en-US" sz="1400">
                <a:latin typeface="Calibri" charset="0"/>
              </a:rPr>
              <a:t>Which layers in the OSI reference model are end-to-end?</a:t>
            </a:r>
          </a:p>
          <a:p>
            <a:pPr>
              <a:buFont typeface="Calibri" charset="0"/>
              <a:buAutoNum type="arabicPeriod"/>
            </a:pPr>
            <a:r>
              <a:rPr lang="en-US" sz="1400">
                <a:latin typeface="Calibri" charset="0"/>
              </a:rPr>
              <a:t>Which layers in the OSI reference model are point-to-point?</a:t>
            </a:r>
          </a:p>
          <a:p>
            <a:pPr>
              <a:buFont typeface="Calibri" charset="0"/>
              <a:buAutoNum type="arabicPeriod"/>
            </a:pPr>
            <a:r>
              <a:rPr lang="en-US" sz="1400">
                <a:latin typeface="Calibri" charset="0"/>
              </a:rPr>
              <a:t>How do end-to-end layers from point-to-point layers?</a:t>
            </a:r>
          </a:p>
          <a:p>
            <a:pPr>
              <a:buFont typeface="Calibri" charset="0"/>
              <a:buAutoNum type="arabicPeriod"/>
            </a:pPr>
            <a:r>
              <a:rPr lang="en-US" sz="1400">
                <a:latin typeface="Calibri" charset="0"/>
              </a:rPr>
              <a:t>Can an end-to-end layer be </a:t>
            </a:r>
            <a:r>
              <a:rPr lang="en-US" sz="1400" b="1" i="1">
                <a:latin typeface="Calibri" charset="0"/>
              </a:rPr>
              <a:t>implemented</a:t>
            </a:r>
            <a:r>
              <a:rPr lang="en-US" sz="1400">
                <a:latin typeface="Calibri" charset="0"/>
              </a:rPr>
              <a:t> on an intermediary node such as a switch or a router?</a:t>
            </a:r>
          </a:p>
          <a:p>
            <a:pPr>
              <a:buFont typeface="Calibri" charset="0"/>
              <a:buAutoNum type="arabicPeriod"/>
            </a:pPr>
            <a:r>
              <a:rPr lang="en-US" sz="1400">
                <a:latin typeface="Calibri" charset="0"/>
              </a:rPr>
              <a:t> On Slide 3 (Set 1), we listed some issues (services/functions): error detection, error correction, routing, addressing, naming, flow control, congestion control. For </a:t>
            </a:r>
            <a:r>
              <a:rPr lang="en-US" sz="1400" b="1">
                <a:latin typeface="Calibri" charset="0"/>
              </a:rPr>
              <a:t>each</a:t>
            </a:r>
            <a:r>
              <a:rPr lang="en-US" sz="1400">
                <a:latin typeface="Calibri" charset="0"/>
              </a:rPr>
              <a:t> layer in the OSI reference model, cite the issues/functions/services handled by that layer. (some issues/functions/services may be handled by different layers)</a:t>
            </a:r>
          </a:p>
          <a:p>
            <a:pPr>
              <a:buFont typeface="Calibri" charset="0"/>
              <a:buAutoNum type="arabicPeriod"/>
            </a:pPr>
            <a:r>
              <a:rPr lang="en-US" sz="1400">
                <a:latin typeface="Calibri" charset="0"/>
              </a:rPr>
              <a:t>For each layer of the OSI reference model, cite one protocol used at that layer.</a:t>
            </a:r>
          </a:p>
          <a:p>
            <a:pPr>
              <a:buFont typeface="Calibri" charset="0"/>
              <a:buAutoNum type="arabicPeriod"/>
            </a:pPr>
            <a:r>
              <a:rPr lang="en-US" sz="1400">
                <a:latin typeface="Calibri" charset="0"/>
              </a:rPr>
              <a:t>To which layer does the little/big endian belong in the OSI refrence model?</a:t>
            </a:r>
          </a:p>
          <a:p>
            <a:pPr>
              <a:buFont typeface="Calibri" charset="0"/>
              <a:buAutoNum type="arabicPeriod"/>
            </a:pPr>
            <a:r>
              <a:rPr lang="en-US" sz="1400">
                <a:latin typeface="Calibri" charset="0"/>
              </a:rPr>
              <a:t>Which layers handle multiple similar issues/functions/services? Why do such different layers handle similar functions? Isn’t this redundant?</a:t>
            </a:r>
          </a:p>
          <a:p>
            <a:pPr>
              <a:buFont typeface="Calibri" charset="0"/>
              <a:buAutoNum type="arabicPeriod"/>
            </a:pPr>
            <a:r>
              <a:rPr lang="en-US" sz="1400">
                <a:latin typeface="Calibri" charset="0"/>
              </a:rPr>
              <a:t>Cite four protocols used at the Application layer in the TCP/IP stack.</a:t>
            </a:r>
          </a:p>
          <a:p>
            <a:pPr>
              <a:buFont typeface="Calibri" charset="0"/>
              <a:buAutoNum type="arabicPeriod"/>
            </a:pPr>
            <a:r>
              <a:rPr lang="en-US" sz="1400">
                <a:latin typeface="Calibri" charset="0"/>
              </a:rPr>
              <a:t>Cite two protocols used at the transport layer in the TCP/IP stack.</a:t>
            </a:r>
          </a:p>
          <a:p>
            <a:pPr>
              <a:buFont typeface="Calibri" charset="0"/>
              <a:buAutoNum type="arabicPeriod"/>
            </a:pPr>
            <a:r>
              <a:rPr lang="en-US" sz="1400">
                <a:latin typeface="Calibri" charset="0"/>
              </a:rPr>
              <a:t>Cite one protocol used the network layer in the TCP/IP stack.</a:t>
            </a:r>
          </a:p>
          <a:p>
            <a:pPr>
              <a:buFont typeface="Calibri" charset="0"/>
              <a:buAutoNum type="arabicPeriod"/>
            </a:pPr>
            <a:r>
              <a:rPr lang="en-US" sz="1400">
                <a:latin typeface="Calibri" charset="0"/>
              </a:rPr>
              <a:t>Does TCP provide service to IP or the reverse?</a:t>
            </a:r>
          </a:p>
          <a:p>
            <a:pPr>
              <a:buFont typeface="Calibri" charset="0"/>
              <a:buAutoNum type="arabicPeriod"/>
            </a:pPr>
            <a:endParaRPr lang="en-US" sz="1400">
              <a:latin typeface="Calibri" charset="0"/>
            </a:endParaRPr>
          </a:p>
          <a:p>
            <a:pPr>
              <a:buFont typeface="Calibri" charset="0"/>
              <a:buAutoNum type="arabicPeriod"/>
            </a:pPr>
            <a:endParaRPr lang="en-US" sz="1400">
              <a:latin typeface="Calibri" charset="0"/>
            </a:endParaRPr>
          </a:p>
          <a:p>
            <a:pPr>
              <a:buFont typeface="Calibri" charset="0"/>
              <a:buAutoNum type="arabicPeriod"/>
            </a:pPr>
            <a:endParaRPr lang="en-US" sz="1400">
              <a:latin typeface="Calibri" charset="0"/>
            </a:endParaRPr>
          </a:p>
          <a:p>
            <a:pPr>
              <a:buFont typeface="Calibri" charset="0"/>
              <a:buAutoNum type="arabicPeriod"/>
            </a:pPr>
            <a:endParaRPr lang="en-US" sz="1400">
              <a:latin typeface="Calibri" charset="0"/>
            </a:endParaRPr>
          </a:p>
          <a:p>
            <a:pPr>
              <a:buFont typeface="Calibri" charset="0"/>
              <a:buAutoNum type="arabicPeriod"/>
            </a:pPr>
            <a:endParaRPr lang="en-US" sz="1400">
              <a:latin typeface="Calibri" charset="0"/>
            </a:endParaRP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D2AA1A8-B5DB-C846-89E0-E5F6CC0CD77D}" type="slidenum">
              <a:rPr lang="en-US" sz="1200">
                <a:solidFill>
                  <a:srgbClr val="898989"/>
                </a:solidFill>
                <a:cs typeface="Times New Roman" charset="0"/>
              </a:rPr>
              <a:pPr algn="r" eaLnBrk="1" hangingPunct="1"/>
              <a:t>42</a:t>
            </a:fld>
            <a:endParaRPr lang="en-US" sz="1200" dirty="0">
              <a:solidFill>
                <a:srgbClr val="898989"/>
              </a:solidFill>
              <a:cs typeface="Times New Roman"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Self Study Questions</a:t>
            </a:r>
          </a:p>
        </p:txBody>
      </p:sp>
      <p:sp>
        <p:nvSpPr>
          <p:cNvPr id="3" name="Content Placeholder 2"/>
          <p:cNvSpPr>
            <a:spLocks noGrp="1"/>
          </p:cNvSpPr>
          <p:nvPr>
            <p:ph idx="1"/>
          </p:nvPr>
        </p:nvSpPr>
        <p:spPr/>
        <p:txBody>
          <a:bodyPr/>
          <a:lstStyle/>
          <a:p>
            <a:pPr>
              <a:buFontTx/>
              <a:buAutoNum type="arabicPeriod"/>
              <a:defRPr/>
            </a:pPr>
            <a:r>
              <a:rPr lang="en-US" sz="1400" dirty="0">
                <a:latin typeface="Arial" charset="0"/>
                <a:ea typeface="Osaka" charset="0"/>
                <a:cs typeface="Osaka" charset="0"/>
              </a:rPr>
              <a:t>What is the difference between a point-to-point layer and an end-to-end layer?</a:t>
            </a:r>
          </a:p>
          <a:p>
            <a:pPr>
              <a:buFontTx/>
              <a:buAutoNum type="arabicPeriod"/>
              <a:defRPr/>
            </a:pPr>
            <a:r>
              <a:rPr lang="en-US" sz="1400" dirty="0">
                <a:latin typeface="Arial" charset="0"/>
                <a:ea typeface="Osaka" charset="0"/>
                <a:cs typeface="Osaka" charset="0"/>
              </a:rPr>
              <a:t>In the OSI reference model, which layers are point-to-point?</a:t>
            </a:r>
          </a:p>
          <a:p>
            <a:pPr>
              <a:buFontTx/>
              <a:buAutoNum type="arabicPeriod"/>
              <a:defRPr/>
            </a:pPr>
            <a:r>
              <a:rPr lang="en-US" sz="1400" dirty="0">
                <a:latin typeface="Arial" charset="0"/>
                <a:ea typeface="Osaka" charset="0"/>
                <a:cs typeface="Osaka" charset="0"/>
              </a:rPr>
              <a:t>In the OSI reference model, which layers are end-to-end?</a:t>
            </a:r>
          </a:p>
          <a:p>
            <a:pPr>
              <a:buFontTx/>
              <a:buAutoNum type="arabicPeriod"/>
              <a:defRPr/>
            </a:pPr>
            <a:r>
              <a:rPr lang="en-US" sz="1400" dirty="0">
                <a:latin typeface="Arial" charset="0"/>
                <a:ea typeface="Osaka" charset="0"/>
                <a:cs typeface="Osaka" charset="0"/>
              </a:rPr>
              <a:t>In the TCP/IP reference model, which layers are end-to-end?</a:t>
            </a:r>
          </a:p>
          <a:p>
            <a:pPr>
              <a:buFontTx/>
              <a:buAutoNum type="arabicPeriod"/>
              <a:defRPr/>
            </a:pPr>
            <a:r>
              <a:rPr lang="en-US" sz="1400" dirty="0">
                <a:latin typeface="Arial" charset="0"/>
                <a:ea typeface="Osaka" charset="0"/>
                <a:cs typeface="Osaka" charset="0"/>
              </a:rPr>
              <a:t>Cite two transport layer protocols used on a TCP/IP network stack.</a:t>
            </a:r>
          </a:p>
          <a:p>
            <a:pPr>
              <a:buFontTx/>
              <a:buAutoNum type="arabicPeriod"/>
              <a:defRPr/>
            </a:pPr>
            <a:r>
              <a:rPr lang="en-US" sz="1400" dirty="0">
                <a:latin typeface="Arial" charset="0"/>
                <a:ea typeface="Osaka" charset="0"/>
                <a:cs typeface="Osaka" charset="0"/>
              </a:rPr>
              <a:t>What are the services that TCP offers?</a:t>
            </a:r>
          </a:p>
          <a:p>
            <a:pPr>
              <a:buFontTx/>
              <a:buAutoNum type="arabicPeriod"/>
              <a:defRPr/>
            </a:pPr>
            <a:r>
              <a:rPr lang="en-US" sz="1400" dirty="0">
                <a:latin typeface="Arial" charset="0"/>
                <a:ea typeface="Osaka" charset="0"/>
                <a:cs typeface="Osaka" charset="0"/>
              </a:rPr>
              <a:t>What are the services that UDP offers?</a:t>
            </a:r>
          </a:p>
          <a:p>
            <a:pPr>
              <a:buFontTx/>
              <a:buAutoNum type="arabicPeriod"/>
              <a:defRPr/>
            </a:pPr>
            <a:r>
              <a:rPr lang="en-US" sz="1400" dirty="0">
                <a:latin typeface="Arial" charset="0"/>
                <a:ea typeface="Osaka" charset="0"/>
                <a:cs typeface="Osaka" charset="0"/>
              </a:rPr>
              <a:t>What are the services that IP offers?</a:t>
            </a:r>
          </a:p>
          <a:p>
            <a:pPr>
              <a:buFontTx/>
              <a:buAutoNum type="arabicPeriod"/>
              <a:defRPr/>
            </a:pPr>
            <a:r>
              <a:rPr lang="en-US" sz="1400" dirty="0">
                <a:latin typeface="Arial" charset="0"/>
                <a:ea typeface="Osaka" charset="0"/>
                <a:cs typeface="Osaka" charset="0"/>
              </a:rPr>
              <a:t>What are the key differences between TCP and UDP?</a:t>
            </a:r>
          </a:p>
          <a:p>
            <a:pPr>
              <a:buFontTx/>
              <a:buAutoNum type="arabicPeriod"/>
              <a:defRPr/>
            </a:pPr>
            <a:r>
              <a:rPr lang="en-US" sz="1400" dirty="0">
                <a:latin typeface="Arial" charset="0"/>
                <a:ea typeface="Osaka" charset="0"/>
                <a:cs typeface="Osaka" charset="0"/>
              </a:rPr>
              <a:t>Which  of TCP and UDP is best?</a:t>
            </a:r>
          </a:p>
          <a:p>
            <a:pPr>
              <a:buFontTx/>
              <a:buAutoNum type="arabicPeriod"/>
              <a:defRPr/>
            </a:pPr>
            <a:r>
              <a:rPr lang="en-US" sz="1400" dirty="0">
                <a:latin typeface="Arial" charset="0"/>
                <a:ea typeface="Osaka" charset="0"/>
                <a:cs typeface="Osaka" charset="0"/>
              </a:rPr>
              <a:t>What is the IP of the device on which you are doing this SS quiz?</a:t>
            </a:r>
          </a:p>
          <a:p>
            <a:pPr>
              <a:buFontTx/>
              <a:buAutoNum type="arabicPeriod"/>
              <a:defRPr/>
            </a:pPr>
            <a:r>
              <a:rPr lang="en-US" sz="1400" dirty="0">
                <a:latin typeface="Arial" charset="0"/>
                <a:ea typeface="Osaka" charset="0"/>
                <a:cs typeface="Osaka" charset="0"/>
              </a:rPr>
              <a:t>What is the use of an IP address?</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How many bits does an IPv4 address contain? </a:t>
            </a:r>
          </a:p>
          <a:p>
            <a:pPr>
              <a:buFontTx/>
              <a:buAutoNum type="arabicPeriod"/>
              <a:defRPr/>
            </a:pPr>
            <a:r>
              <a:rPr lang="en-US" sz="1400" dirty="0">
                <a:latin typeface="Arial" charset="0"/>
                <a:ea typeface="Osaka" charset="0"/>
                <a:cs typeface="Osaka" charset="0"/>
              </a:rPr>
              <a:t>What is the use of a port number? How many bits does it have?</a:t>
            </a:r>
          </a:p>
          <a:p>
            <a:pPr>
              <a:buFontTx/>
              <a:buAutoNum type="arabicPeriod"/>
              <a:defRPr/>
            </a:pPr>
            <a:r>
              <a:rPr lang="en-US" sz="1400">
                <a:latin typeface="Arial" charset="0"/>
                <a:ea typeface="Osaka" charset="0"/>
                <a:cs typeface="Osaka" charset="0"/>
              </a:rPr>
              <a:t>How do an IP address and a port number differ?</a:t>
            </a: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a:p>
            <a:pPr>
              <a:defRPr/>
            </a:pPr>
            <a:endParaRPr lang="en-US" sz="1400" dirty="0">
              <a:latin typeface="Arial" charset="0"/>
              <a:ea typeface="Osaka" charset="0"/>
              <a:cs typeface="Osaka" charset="0"/>
            </a:endParaRPr>
          </a:p>
        </p:txBody>
      </p:sp>
      <p:sp>
        <p:nvSpPr>
          <p:cNvPr id="6" name="Slide Number Placeholder 5"/>
          <p:cNvSpPr>
            <a:spLocks noGrp="1"/>
          </p:cNvSpPr>
          <p:nvPr>
            <p:ph type="sldNum" sz="quarter" idx="12"/>
          </p:nvPr>
        </p:nvSpPr>
        <p:spPr/>
        <p:txBody>
          <a:bodyPr/>
          <a:lstStyle/>
          <a:p>
            <a:pPr algn="r">
              <a:defRPr/>
            </a:pPr>
            <a:fld id="{C71F3A22-1E95-8A40-AD53-EAF50043463E}" type="slidenum">
              <a:rPr lang="en-US" smtClean="0"/>
              <a:pPr algn="r">
                <a:defRPr/>
              </a:pPr>
              <a:t>43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Software : </a:t>
            </a:r>
            <a:r>
              <a:rPr lang="en-US" b="1" dirty="0"/>
              <a:t>Issues to tackle</a:t>
            </a:r>
            <a:endParaRPr lang="en-US" dirty="0"/>
          </a:p>
        </p:txBody>
      </p:sp>
      <p:sp>
        <p:nvSpPr>
          <p:cNvPr id="3" name="Content Placeholder 2"/>
          <p:cNvSpPr>
            <a:spLocks noGrp="1"/>
          </p:cNvSpPr>
          <p:nvPr>
            <p:ph idx="1"/>
          </p:nvPr>
        </p:nvSpPr>
        <p:spPr/>
        <p:txBody>
          <a:bodyPr>
            <a:normAutofit/>
          </a:bodyPr>
          <a:lstStyle/>
          <a:p>
            <a:r>
              <a:rPr lang="en-US" dirty="0"/>
              <a:t>Error detection, error correction</a:t>
            </a:r>
          </a:p>
          <a:p>
            <a:r>
              <a:rPr lang="en-US" dirty="0"/>
              <a:t>Routing</a:t>
            </a:r>
          </a:p>
          <a:p>
            <a:r>
              <a:rPr lang="en-US" dirty="0"/>
              <a:t>Addressing, naming</a:t>
            </a:r>
          </a:p>
          <a:p>
            <a:r>
              <a:rPr lang="en-US" dirty="0"/>
              <a:t>Scalability</a:t>
            </a:r>
          </a:p>
          <a:p>
            <a:r>
              <a:rPr lang="en-US" dirty="0"/>
              <a:t>Flow control</a:t>
            </a:r>
          </a:p>
          <a:p>
            <a:r>
              <a:rPr lang="en-US" dirty="0"/>
              <a:t>Congestion control</a:t>
            </a:r>
          </a:p>
          <a:p>
            <a:r>
              <a:rPr lang="en-US" dirty="0"/>
              <a:t>Confidentiality, authentication</a:t>
            </a:r>
          </a:p>
        </p:txBody>
      </p:sp>
      <p:sp>
        <p:nvSpPr>
          <p:cNvPr id="7" name="Slide Number Placeholder 5">
            <a:extLst>
              <a:ext uri="{FF2B5EF4-FFF2-40B4-BE49-F238E27FC236}">
                <a16:creationId xmlns:a16="http://schemas.microsoft.com/office/drawing/2014/main" id="{A8DDC953-7077-CD4B-B15A-D22DB1074142}"/>
              </a:ext>
            </a:extLst>
          </p:cNvPr>
          <p:cNvSpPr>
            <a:spLocks noGrp="1"/>
          </p:cNvSpPr>
          <p:nvPr>
            <p:ph type="sldNum" sz="quarter" idx="12"/>
          </p:nvPr>
        </p:nvSpPr>
        <p:spPr bwMode="auto">
          <a:xfrm>
            <a:off x="6553200"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4B1B8C7-CD83-A44D-9A35-4AD95F880177}" type="slidenum">
              <a:rPr lang="en-US" sz="1200">
                <a:solidFill>
                  <a:srgbClr val="898989"/>
                </a:solidFill>
              </a:rPr>
              <a:pPr algn="r" eaLnBrk="1" hangingPunct="1"/>
              <a:t>5</a:t>
            </a:fld>
            <a:endParaRPr lang="en-US" sz="1200" dirty="0">
              <a:solidFill>
                <a:srgbClr val="898989"/>
              </a:solidFill>
            </a:endParaRPr>
          </a:p>
        </p:txBody>
      </p:sp>
    </p:spTree>
    <p:extLst>
      <p:ext uri="{BB962C8B-B14F-4D97-AF65-F5344CB8AC3E}">
        <p14:creationId xmlns:p14="http://schemas.microsoft.com/office/powerpoint/2010/main" val="26236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rtlCol="0">
            <a:normAutofit/>
          </a:bodyPr>
          <a:lstStyle/>
          <a:p>
            <a:pPr eaLnBrk="1" fontAlgn="auto" hangingPunct="1">
              <a:spcAft>
                <a:spcPts val="0"/>
              </a:spcAft>
              <a:defRPr/>
            </a:pPr>
            <a:r>
              <a:rPr lang="en-US" dirty="0"/>
              <a:t>Networking Is a</a:t>
            </a:r>
            <a:r>
              <a:rPr lang="en-US" dirty="0">
                <a:ea typeface="+mj-ea"/>
                <a:cs typeface="+mj-cs"/>
              </a:rPr>
              <a:t> Complex Problem </a:t>
            </a:r>
            <a:r>
              <a:rPr lang="en-US" dirty="0">
                <a:ea typeface="+mj-ea"/>
                <a:cs typeface="+mj-cs"/>
                <a:sym typeface="Wingdings"/>
              </a:rPr>
              <a:t> </a:t>
            </a:r>
            <a:r>
              <a:rPr lang="en-US" dirty="0">
                <a:ea typeface="+mj-ea"/>
                <a:cs typeface="+mj-cs"/>
              </a:rPr>
              <a:t>Divide and Conquer..</a:t>
            </a:r>
          </a:p>
        </p:txBody>
      </p:sp>
      <p:sp>
        <p:nvSpPr>
          <p:cNvPr id="36867" name="Rectangle 3"/>
          <p:cNvSpPr>
            <a:spLocks noGrp="1" noChangeArrowheads="1"/>
          </p:cNvSpPr>
          <p:nvPr>
            <p:ph idx="1"/>
          </p:nvPr>
        </p:nvSpPr>
        <p:spPr/>
        <p:txBody>
          <a:bodyPr/>
          <a:lstStyle/>
          <a:p>
            <a:pPr eaLnBrk="1" hangingPunct="1"/>
            <a:r>
              <a:rPr lang="en-US" dirty="0">
                <a:latin typeface="Calibri" charset="0"/>
              </a:rPr>
              <a:t>Communication should be broken in layers such that:</a:t>
            </a:r>
          </a:p>
          <a:p>
            <a:pPr lvl="1" eaLnBrk="1" hangingPunct="1"/>
            <a:r>
              <a:rPr lang="en-US" dirty="0">
                <a:latin typeface="Calibri" charset="0"/>
              </a:rPr>
              <a:t>Each layer has a well defined function</a:t>
            </a:r>
          </a:p>
          <a:p>
            <a:pPr lvl="1" eaLnBrk="1" hangingPunct="1"/>
            <a:r>
              <a:rPr lang="en-US" b="1" dirty="0">
                <a:latin typeface="Calibri" charset="0"/>
              </a:rPr>
              <a:t>Adjacent</a:t>
            </a:r>
            <a:r>
              <a:rPr lang="en-US" dirty="0">
                <a:latin typeface="Calibri" charset="0"/>
              </a:rPr>
              <a:t> layers have neat </a:t>
            </a:r>
            <a:r>
              <a:rPr lang="en-US" b="1" dirty="0">
                <a:latin typeface="Calibri" charset="0"/>
              </a:rPr>
              <a:t>interfaces</a:t>
            </a:r>
          </a:p>
          <a:p>
            <a:pPr lvl="1" eaLnBrk="1" hangingPunct="1"/>
            <a:r>
              <a:rPr lang="en-US" b="1" dirty="0">
                <a:latin typeface="Calibri" charset="0"/>
              </a:rPr>
              <a:t>Adjacent</a:t>
            </a:r>
            <a:r>
              <a:rPr lang="en-US" dirty="0">
                <a:latin typeface="Calibri" charset="0"/>
              </a:rPr>
              <a:t> layers exchange </a:t>
            </a:r>
            <a:r>
              <a:rPr lang="en-US" b="1" dirty="0">
                <a:latin typeface="Calibri" charset="0"/>
              </a:rPr>
              <a:t>minimal</a:t>
            </a:r>
            <a:r>
              <a:rPr lang="en-US" dirty="0">
                <a:latin typeface="Calibri" charset="0"/>
              </a:rPr>
              <a:t> information</a:t>
            </a:r>
          </a:p>
          <a:p>
            <a:pPr lvl="1" eaLnBrk="1" hangingPunct="1"/>
            <a:r>
              <a:rPr lang="en-US" dirty="0">
                <a:latin typeface="Calibri" charset="0"/>
              </a:rPr>
              <a:t>Each layer </a:t>
            </a:r>
            <a:r>
              <a:rPr lang="en-US" b="1" dirty="0">
                <a:latin typeface="Calibri" charset="0"/>
              </a:rPr>
              <a:t>hides</a:t>
            </a:r>
            <a:r>
              <a:rPr lang="en-US" dirty="0">
                <a:latin typeface="Calibri" charset="0"/>
              </a:rPr>
              <a:t> details from upper layers</a:t>
            </a:r>
          </a:p>
          <a:p>
            <a:pPr lvl="1" eaLnBrk="1" hangingPunct="1"/>
            <a:endParaRPr lang="en-US" dirty="0">
              <a:latin typeface="Calibri" charset="0"/>
            </a:endParaRP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AE914B23-F958-0E46-B8F6-7B81CB9BC5A8}" type="slidenum">
              <a:rPr lang="en-US" sz="1200">
                <a:solidFill>
                  <a:srgbClr val="898989"/>
                </a:solidFill>
              </a:rPr>
              <a:pPr algn="r" eaLnBrk="1" hangingPunct="1"/>
              <a:t>6</a:t>
            </a:fld>
            <a:endParaRPr lang="en-US" sz="1200">
              <a:solidFill>
                <a:srgbClr val="898989"/>
              </a:solidFill>
            </a:endParaRPr>
          </a:p>
        </p:txBody>
      </p:sp>
    </p:spTree>
    <p:extLst>
      <p:ext uri="{BB962C8B-B14F-4D97-AF65-F5344CB8AC3E}">
        <p14:creationId xmlns:p14="http://schemas.microsoft.com/office/powerpoint/2010/main" val="4088807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Calibri" charset="0"/>
              </a:rPr>
              <a:t>Key Principles of Layered Design!</a:t>
            </a:r>
          </a:p>
        </p:txBody>
      </p:sp>
      <p:sp>
        <p:nvSpPr>
          <p:cNvPr id="3075" name="Rectangle 3"/>
          <p:cNvSpPr>
            <a:spLocks noGrp="1" noChangeArrowheads="1"/>
          </p:cNvSpPr>
          <p:nvPr>
            <p:ph idx="1"/>
          </p:nvPr>
        </p:nvSpPr>
        <p:spPr>
          <a:xfrm>
            <a:off x="457200" y="1045567"/>
            <a:ext cx="8229600" cy="4525963"/>
          </a:xfrm>
        </p:spPr>
        <p:txBody>
          <a:bodyPr/>
          <a:lstStyle/>
          <a:p>
            <a:pPr eaLnBrk="1" hangingPunct="1"/>
            <a:r>
              <a:rPr lang="en-US" i="1" dirty="0">
                <a:latin typeface="Calibri" charset="0"/>
              </a:rPr>
              <a:t>To communicate, </a:t>
            </a:r>
            <a:r>
              <a:rPr lang="en-US" b="1" i="1" dirty="0">
                <a:solidFill>
                  <a:srgbClr val="3366FF"/>
                </a:solidFill>
                <a:latin typeface="Calibri" charset="0"/>
              </a:rPr>
              <a:t>peers</a:t>
            </a:r>
            <a:r>
              <a:rPr lang="en-US" i="1" dirty="0">
                <a:solidFill>
                  <a:srgbClr val="3366FF"/>
                </a:solidFill>
                <a:latin typeface="Calibri" charset="0"/>
              </a:rPr>
              <a:t> </a:t>
            </a:r>
            <a:r>
              <a:rPr lang="en-US" i="1" dirty="0">
                <a:latin typeface="Calibri" charset="0"/>
              </a:rPr>
              <a:t>must</a:t>
            </a:r>
          </a:p>
          <a:p>
            <a:pPr lvl="1" eaLnBrk="1" hangingPunct="1"/>
            <a:r>
              <a:rPr lang="en-US" dirty="0">
                <a:latin typeface="Calibri" charset="0"/>
              </a:rPr>
              <a:t>“speak” only to </a:t>
            </a:r>
            <a:r>
              <a:rPr lang="en-US" b="1" i="1" dirty="0">
                <a:solidFill>
                  <a:srgbClr val="0070C0"/>
                </a:solidFill>
                <a:latin typeface="Calibri" charset="0"/>
              </a:rPr>
              <a:t>peers</a:t>
            </a:r>
            <a:r>
              <a:rPr lang="en-US" dirty="0">
                <a:latin typeface="Calibri" charset="0"/>
              </a:rPr>
              <a:t>(they are snobs!)</a:t>
            </a:r>
          </a:p>
          <a:p>
            <a:pPr lvl="1" eaLnBrk="1" hangingPunct="1"/>
            <a:r>
              <a:rPr lang="en-US" dirty="0">
                <a:latin typeface="Calibri" charset="0"/>
              </a:rPr>
              <a:t>use a common language/set of rules (</a:t>
            </a:r>
            <a:r>
              <a:rPr lang="en-US" b="1" dirty="0">
                <a:solidFill>
                  <a:srgbClr val="3366FF"/>
                </a:solidFill>
                <a:latin typeface="Calibri" charset="0"/>
              </a:rPr>
              <a:t>Protocol</a:t>
            </a:r>
            <a:r>
              <a:rPr lang="en-US" dirty="0">
                <a:latin typeface="Calibri" charset="0"/>
              </a:rPr>
              <a:t>)</a:t>
            </a:r>
          </a:p>
          <a:p>
            <a:pPr lvl="1" eaLnBrk="1" hangingPunct="1"/>
            <a:endParaRPr lang="en-US" dirty="0">
              <a:latin typeface="Calibri" charset="0"/>
            </a:endParaRPr>
          </a:p>
          <a:p>
            <a:pPr eaLnBrk="1" hangingPunct="1"/>
            <a:r>
              <a:rPr lang="en-US" dirty="0">
                <a:latin typeface="Calibri" charset="0"/>
              </a:rPr>
              <a:t>Different levels of communications (</a:t>
            </a:r>
            <a:r>
              <a:rPr lang="en-US" b="1" dirty="0">
                <a:solidFill>
                  <a:srgbClr val="0070C0"/>
                </a:solidFill>
                <a:latin typeface="Calibri" charset="0"/>
              </a:rPr>
              <a:t>Layers</a:t>
            </a:r>
            <a:r>
              <a:rPr lang="en-US" dirty="0">
                <a:latin typeface="Calibri" charset="0"/>
              </a:rPr>
              <a:t>)</a:t>
            </a:r>
          </a:p>
          <a:p>
            <a:pPr lvl="1"/>
            <a:r>
              <a:rPr lang="en-US" dirty="0">
                <a:latin typeface="Calibri" charset="0"/>
              </a:rPr>
              <a:t>Above layer </a:t>
            </a:r>
            <a:r>
              <a:rPr lang="en-US" b="1" dirty="0">
                <a:solidFill>
                  <a:srgbClr val="0070C0"/>
                </a:solidFill>
                <a:latin typeface="Calibri" charset="0"/>
              </a:rPr>
              <a:t>requests</a:t>
            </a:r>
            <a:r>
              <a:rPr lang="en-US" dirty="0">
                <a:latin typeface="Calibri" charset="0"/>
              </a:rPr>
              <a:t> </a:t>
            </a:r>
            <a:r>
              <a:rPr lang="en-US" b="1" dirty="0">
                <a:solidFill>
                  <a:srgbClr val="0070C0"/>
                </a:solidFill>
                <a:latin typeface="Calibri" charset="0"/>
              </a:rPr>
              <a:t>service</a:t>
            </a:r>
            <a:r>
              <a:rPr lang="en-US" dirty="0">
                <a:latin typeface="Calibri" charset="0"/>
              </a:rPr>
              <a:t> from lower (</a:t>
            </a:r>
            <a:r>
              <a:rPr lang="en-US" b="1" dirty="0">
                <a:solidFill>
                  <a:srgbClr val="FF0000"/>
                </a:solidFill>
                <a:latin typeface="Calibri" charset="0"/>
              </a:rPr>
              <a:t>adjacent</a:t>
            </a:r>
            <a:r>
              <a:rPr lang="en-US" dirty="0">
                <a:latin typeface="Calibri" charset="0"/>
              </a:rPr>
              <a:t>) layer</a:t>
            </a:r>
          </a:p>
          <a:p>
            <a:pPr lvl="1"/>
            <a:r>
              <a:rPr lang="en-US" dirty="0">
                <a:latin typeface="Calibri" charset="0"/>
              </a:rPr>
              <a:t>Lower layer </a:t>
            </a:r>
            <a:r>
              <a:rPr lang="en-US" b="1" dirty="0">
                <a:solidFill>
                  <a:srgbClr val="0070C0"/>
                </a:solidFill>
                <a:latin typeface="Calibri" charset="0"/>
              </a:rPr>
              <a:t>provides</a:t>
            </a:r>
            <a:r>
              <a:rPr lang="en-US" b="1" dirty="0">
                <a:latin typeface="Calibri" charset="0"/>
              </a:rPr>
              <a:t> </a:t>
            </a:r>
            <a:r>
              <a:rPr lang="en-US" b="1" dirty="0">
                <a:solidFill>
                  <a:srgbClr val="0070C0"/>
                </a:solidFill>
                <a:latin typeface="Calibri" charset="0"/>
              </a:rPr>
              <a:t>service</a:t>
            </a:r>
            <a:r>
              <a:rPr lang="en-US" dirty="0">
                <a:latin typeface="Calibri" charset="0"/>
              </a:rPr>
              <a:t> to above layer</a:t>
            </a:r>
          </a:p>
          <a:p>
            <a:pPr lvl="1"/>
            <a:r>
              <a:rPr lang="en-US" dirty="0">
                <a:latin typeface="Calibri" charset="0"/>
              </a:rPr>
              <a:t>Requests/services are made/provided through </a:t>
            </a:r>
            <a:r>
              <a:rPr lang="en-US" b="1" dirty="0">
                <a:solidFill>
                  <a:srgbClr val="3366FF"/>
                </a:solidFill>
                <a:latin typeface="Calibri" charset="0"/>
              </a:rPr>
              <a:t>interfaces</a:t>
            </a:r>
            <a:r>
              <a:rPr lang="en-US" dirty="0">
                <a:latin typeface="Calibri" charset="0"/>
              </a:rPr>
              <a:t>.</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272C794-479B-C045-9515-C098F8ED195A}" type="slidenum">
              <a:rPr lang="en-US" sz="1200">
                <a:solidFill>
                  <a:srgbClr val="898989"/>
                </a:solidFill>
              </a:rPr>
              <a:pPr algn="r" eaLnBrk="1" hangingPunct="1"/>
              <a:t>7</a:t>
            </a:fld>
            <a:endParaRPr lang="en-US" sz="1200">
              <a:solidFill>
                <a:srgbClr val="898989"/>
              </a:solidFill>
            </a:endParaRPr>
          </a:p>
        </p:txBody>
      </p:sp>
      <p:pic>
        <p:nvPicPr>
          <p:cNvPr id="3" name="Picture 2">
            <a:extLst>
              <a:ext uri="{FF2B5EF4-FFF2-40B4-BE49-F238E27FC236}">
                <a16:creationId xmlns:a16="http://schemas.microsoft.com/office/drawing/2014/main" id="{28AAD5CF-25DE-A347-B35D-23C201A6F7AE}"/>
              </a:ext>
            </a:extLst>
          </p:cNvPr>
          <p:cNvPicPr>
            <a:picLocks noChangeAspect="1"/>
          </p:cNvPicPr>
          <p:nvPr/>
        </p:nvPicPr>
        <p:blipFill>
          <a:blip r:embed="rId2">
            <a:duotone>
              <a:prstClr val="black"/>
              <a:schemeClr val="accent4">
                <a:tint val="45000"/>
                <a:satMod val="400000"/>
              </a:schemeClr>
            </a:duotone>
          </a:blip>
          <a:stretch>
            <a:fillRect/>
          </a:stretch>
        </p:blipFill>
        <p:spPr>
          <a:xfrm>
            <a:off x="3431597" y="3560979"/>
            <a:ext cx="5472555" cy="2513241"/>
          </a:xfrm>
          <a:prstGeom prst="rect">
            <a:avLst/>
          </a:prstGeom>
          <a:ln w="38100">
            <a:solidFill>
              <a:schemeClr val="tx1"/>
            </a:solidFill>
          </a:ln>
        </p:spPr>
      </p:pic>
      <p:sp>
        <p:nvSpPr>
          <p:cNvPr id="4" name="TextBox 3">
            <a:extLst>
              <a:ext uri="{FF2B5EF4-FFF2-40B4-BE49-F238E27FC236}">
                <a16:creationId xmlns:a16="http://schemas.microsoft.com/office/drawing/2014/main" id="{8BD6EF2A-00AC-AB48-948F-D900DA240378}"/>
              </a:ext>
            </a:extLst>
          </p:cNvPr>
          <p:cNvSpPr txBox="1"/>
          <p:nvPr/>
        </p:nvSpPr>
        <p:spPr>
          <a:xfrm>
            <a:off x="8099983" y="4062337"/>
            <a:ext cx="930063" cy="307777"/>
          </a:xfrm>
          <a:prstGeom prst="rect">
            <a:avLst/>
          </a:prstGeom>
          <a:noFill/>
        </p:spPr>
        <p:txBody>
          <a:bodyPr wrap="none" rtlCol="0">
            <a:spAutoFit/>
          </a:bodyPr>
          <a:lstStyle/>
          <a:p>
            <a:r>
              <a:rPr lang="en-US" sz="1400" b="1" dirty="0">
                <a:solidFill>
                  <a:srgbClr val="FF0000"/>
                </a:solidFill>
                <a:latin typeface="Helvetica" pitchFamily="2" charset="0"/>
              </a:rPr>
              <a:t>Interface</a:t>
            </a:r>
          </a:p>
        </p:txBody>
      </p:sp>
      <p:sp>
        <p:nvSpPr>
          <p:cNvPr id="8" name="TextBox 7">
            <a:extLst>
              <a:ext uri="{FF2B5EF4-FFF2-40B4-BE49-F238E27FC236}">
                <a16:creationId xmlns:a16="http://schemas.microsoft.com/office/drawing/2014/main" id="{FA1C74DB-109D-F449-85DD-FEF36C8EBD48}"/>
              </a:ext>
            </a:extLst>
          </p:cNvPr>
          <p:cNvSpPr txBox="1"/>
          <p:nvPr/>
        </p:nvSpPr>
        <p:spPr>
          <a:xfrm>
            <a:off x="8102483" y="5069174"/>
            <a:ext cx="930063" cy="307777"/>
          </a:xfrm>
          <a:prstGeom prst="rect">
            <a:avLst/>
          </a:prstGeom>
          <a:noFill/>
        </p:spPr>
        <p:txBody>
          <a:bodyPr wrap="none" rtlCol="0">
            <a:spAutoFit/>
          </a:bodyPr>
          <a:lstStyle/>
          <a:p>
            <a:r>
              <a:rPr lang="en-US" sz="1400" b="1" dirty="0">
                <a:solidFill>
                  <a:srgbClr val="FF0000"/>
                </a:solidFill>
                <a:latin typeface="Helvetica" pitchFamily="2" charset="0"/>
              </a:rPr>
              <a:t>Interface</a:t>
            </a:r>
          </a:p>
        </p:txBody>
      </p:sp>
      <p:pic>
        <p:nvPicPr>
          <p:cNvPr id="6" name="Picture 5">
            <a:extLst>
              <a:ext uri="{FF2B5EF4-FFF2-40B4-BE49-F238E27FC236}">
                <a16:creationId xmlns:a16="http://schemas.microsoft.com/office/drawing/2014/main" id="{2D0F536E-5B69-0E4F-9FA7-B4BE74704423}"/>
              </a:ext>
            </a:extLst>
          </p:cNvPr>
          <p:cNvPicPr>
            <a:picLocks noChangeAspect="1"/>
          </p:cNvPicPr>
          <p:nvPr/>
        </p:nvPicPr>
        <p:blipFill>
          <a:blip r:embed="rId3"/>
          <a:stretch>
            <a:fillRect/>
          </a:stretch>
        </p:blipFill>
        <p:spPr>
          <a:xfrm>
            <a:off x="4486374" y="4502843"/>
            <a:ext cx="3200400" cy="283650"/>
          </a:xfrm>
          <a:prstGeom prst="rect">
            <a:avLst/>
          </a:prstGeom>
        </p:spPr>
      </p:pic>
      <p:pic>
        <p:nvPicPr>
          <p:cNvPr id="11" name="Picture 10">
            <a:extLst>
              <a:ext uri="{FF2B5EF4-FFF2-40B4-BE49-F238E27FC236}">
                <a16:creationId xmlns:a16="http://schemas.microsoft.com/office/drawing/2014/main" id="{4A6460BA-141D-3643-9C05-E30D22C70471}"/>
              </a:ext>
            </a:extLst>
          </p:cNvPr>
          <p:cNvPicPr>
            <a:picLocks noChangeAspect="1"/>
          </p:cNvPicPr>
          <p:nvPr/>
        </p:nvPicPr>
        <p:blipFill>
          <a:blip r:embed="rId3"/>
          <a:stretch>
            <a:fillRect/>
          </a:stretch>
        </p:blipFill>
        <p:spPr>
          <a:xfrm>
            <a:off x="4093862" y="4086464"/>
            <a:ext cx="3200400" cy="283650"/>
          </a:xfrm>
          <a:prstGeom prst="rect">
            <a:avLst/>
          </a:prstGeom>
        </p:spPr>
      </p:pic>
      <p:sp>
        <p:nvSpPr>
          <p:cNvPr id="12" name="TextBox 11">
            <a:extLst>
              <a:ext uri="{FF2B5EF4-FFF2-40B4-BE49-F238E27FC236}">
                <a16:creationId xmlns:a16="http://schemas.microsoft.com/office/drawing/2014/main" id="{787FD07F-AFE0-3746-B36B-BAC9B2592BB6}"/>
              </a:ext>
            </a:extLst>
          </p:cNvPr>
          <p:cNvSpPr txBox="1"/>
          <p:nvPr/>
        </p:nvSpPr>
        <p:spPr>
          <a:xfrm>
            <a:off x="3431597" y="5737769"/>
            <a:ext cx="1588897" cy="307777"/>
          </a:xfrm>
          <a:prstGeom prst="rect">
            <a:avLst/>
          </a:prstGeom>
          <a:noFill/>
        </p:spPr>
        <p:txBody>
          <a:bodyPr wrap="none" rtlCol="0">
            <a:spAutoFit/>
          </a:bodyPr>
          <a:lstStyle/>
          <a:p>
            <a:r>
              <a:rPr lang="en-US" sz="1400" b="1" dirty="0">
                <a:solidFill>
                  <a:srgbClr val="FF00FF"/>
                </a:solidFill>
                <a:latin typeface="Helvetica" pitchFamily="2" charset="0"/>
              </a:rPr>
              <a:t>Sender/Receiver</a:t>
            </a:r>
          </a:p>
        </p:txBody>
      </p:sp>
      <p:sp>
        <p:nvSpPr>
          <p:cNvPr id="13" name="TextBox 12">
            <a:extLst>
              <a:ext uri="{FF2B5EF4-FFF2-40B4-BE49-F238E27FC236}">
                <a16:creationId xmlns:a16="http://schemas.microsoft.com/office/drawing/2014/main" id="{F85F5F5F-49B8-5C4D-BF2A-BBD558C3AC24}"/>
              </a:ext>
            </a:extLst>
          </p:cNvPr>
          <p:cNvSpPr txBox="1"/>
          <p:nvPr/>
        </p:nvSpPr>
        <p:spPr>
          <a:xfrm>
            <a:off x="7315255" y="5718213"/>
            <a:ext cx="1588897" cy="307777"/>
          </a:xfrm>
          <a:prstGeom prst="rect">
            <a:avLst/>
          </a:prstGeom>
          <a:noFill/>
        </p:spPr>
        <p:txBody>
          <a:bodyPr wrap="none" rtlCol="0">
            <a:spAutoFit/>
          </a:bodyPr>
          <a:lstStyle/>
          <a:p>
            <a:r>
              <a:rPr lang="en-US" sz="1400" b="1" dirty="0">
                <a:solidFill>
                  <a:srgbClr val="FF00FF"/>
                </a:solidFill>
                <a:latin typeface="Helvetica" pitchFamily="2" charset="0"/>
              </a:rPr>
              <a:t>Sender/Receiver</a:t>
            </a:r>
          </a:p>
        </p:txBody>
      </p:sp>
      <p:pic>
        <p:nvPicPr>
          <p:cNvPr id="14" name="Picture 13">
            <a:extLst>
              <a:ext uri="{FF2B5EF4-FFF2-40B4-BE49-F238E27FC236}">
                <a16:creationId xmlns:a16="http://schemas.microsoft.com/office/drawing/2014/main" id="{581C9385-465F-AF48-BCD7-1BFB62521312}"/>
              </a:ext>
            </a:extLst>
          </p:cNvPr>
          <p:cNvPicPr preferRelativeResize="0">
            <a:picLocks/>
          </p:cNvPicPr>
          <p:nvPr/>
        </p:nvPicPr>
        <p:blipFill>
          <a:blip r:embed="rId3"/>
          <a:stretch>
            <a:fillRect/>
          </a:stretch>
        </p:blipFill>
        <p:spPr>
          <a:xfrm>
            <a:off x="3616945" y="3633277"/>
            <a:ext cx="869429" cy="2104492"/>
          </a:xfrm>
          <a:prstGeom prst="rect">
            <a:avLst/>
          </a:prstGeom>
        </p:spPr>
      </p:pic>
      <p:pic>
        <p:nvPicPr>
          <p:cNvPr id="15" name="Picture 14">
            <a:extLst>
              <a:ext uri="{FF2B5EF4-FFF2-40B4-BE49-F238E27FC236}">
                <a16:creationId xmlns:a16="http://schemas.microsoft.com/office/drawing/2014/main" id="{5A5A8622-3CE5-6446-A84C-D676E0A4CDCD}"/>
              </a:ext>
            </a:extLst>
          </p:cNvPr>
          <p:cNvPicPr preferRelativeResize="0">
            <a:picLocks/>
          </p:cNvPicPr>
          <p:nvPr/>
        </p:nvPicPr>
        <p:blipFill>
          <a:blip r:embed="rId3"/>
          <a:stretch>
            <a:fillRect/>
          </a:stretch>
        </p:blipFill>
        <p:spPr>
          <a:xfrm>
            <a:off x="7642783" y="3676838"/>
            <a:ext cx="913420" cy="2022782"/>
          </a:xfrm>
          <a:prstGeom prst="rect">
            <a:avLst/>
          </a:prstGeom>
        </p:spPr>
      </p:pic>
      <p:sp>
        <p:nvSpPr>
          <p:cNvPr id="7" name="TextBox 6">
            <a:extLst>
              <a:ext uri="{FF2B5EF4-FFF2-40B4-BE49-F238E27FC236}">
                <a16:creationId xmlns:a16="http://schemas.microsoft.com/office/drawing/2014/main" id="{C71277FD-06B8-AF45-868A-D9A40DFBA278}"/>
              </a:ext>
            </a:extLst>
          </p:cNvPr>
          <p:cNvSpPr txBox="1"/>
          <p:nvPr/>
        </p:nvSpPr>
        <p:spPr>
          <a:xfrm>
            <a:off x="1918736" y="3987385"/>
            <a:ext cx="1151277" cy="369332"/>
          </a:xfrm>
          <a:prstGeom prst="rect">
            <a:avLst/>
          </a:prstGeom>
          <a:noFill/>
        </p:spPr>
        <p:txBody>
          <a:bodyPr wrap="none" rtlCol="0">
            <a:spAutoFit/>
          </a:bodyPr>
          <a:lstStyle/>
          <a:p>
            <a:r>
              <a:rPr lang="en-US" b="1" dirty="0">
                <a:solidFill>
                  <a:srgbClr val="FF0000"/>
                </a:solidFill>
              </a:rPr>
              <a:t>Requests</a:t>
            </a:r>
          </a:p>
        </p:txBody>
      </p:sp>
      <p:sp>
        <p:nvSpPr>
          <p:cNvPr id="17" name="TextBox 16">
            <a:extLst>
              <a:ext uri="{FF2B5EF4-FFF2-40B4-BE49-F238E27FC236}">
                <a16:creationId xmlns:a16="http://schemas.microsoft.com/office/drawing/2014/main" id="{45588C29-6689-594C-BAA2-72CC0A994129}"/>
              </a:ext>
            </a:extLst>
          </p:cNvPr>
          <p:cNvSpPr txBox="1"/>
          <p:nvPr/>
        </p:nvSpPr>
        <p:spPr>
          <a:xfrm>
            <a:off x="477735" y="5266243"/>
            <a:ext cx="1101007" cy="369332"/>
          </a:xfrm>
          <a:prstGeom prst="rect">
            <a:avLst/>
          </a:prstGeom>
          <a:noFill/>
          <a:ln>
            <a:noFill/>
          </a:ln>
        </p:spPr>
        <p:txBody>
          <a:bodyPr wrap="none" rtlCol="0">
            <a:spAutoFit/>
          </a:bodyPr>
          <a:lstStyle/>
          <a:p>
            <a:r>
              <a:rPr lang="en-US" b="1" dirty="0">
                <a:solidFill>
                  <a:srgbClr val="FF0000"/>
                </a:solidFill>
              </a:rPr>
              <a:t>Provides</a:t>
            </a:r>
          </a:p>
        </p:txBody>
      </p:sp>
      <p:cxnSp>
        <p:nvCxnSpPr>
          <p:cNvPr id="10" name="Straight Arrow Connector 9">
            <a:extLst>
              <a:ext uri="{FF2B5EF4-FFF2-40B4-BE49-F238E27FC236}">
                <a16:creationId xmlns:a16="http://schemas.microsoft.com/office/drawing/2014/main" id="{6D8A0EC6-4D17-D442-BAA7-A81E63F34CB4}"/>
              </a:ext>
            </a:extLst>
          </p:cNvPr>
          <p:cNvCxnSpPr/>
          <p:nvPr/>
        </p:nvCxnSpPr>
        <p:spPr>
          <a:xfrm flipV="1">
            <a:off x="424039" y="4062337"/>
            <a:ext cx="0" cy="154256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4F3420-AF60-B645-98DD-1EBAF16859A4}"/>
              </a:ext>
            </a:extLst>
          </p:cNvPr>
          <p:cNvCxnSpPr/>
          <p:nvPr/>
        </p:nvCxnSpPr>
        <p:spPr>
          <a:xfrm flipV="1">
            <a:off x="3079797" y="4015212"/>
            <a:ext cx="0" cy="1542561"/>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07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07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075">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bldLvl="2" autoUpdateAnimBg="0"/>
      <p:bldP spid="4" grpId="0"/>
      <p:bldP spid="8" grpId="0"/>
      <p:bldP spid="12" grpId="0"/>
      <p:bldP spid="13" grpId="0"/>
      <p:bldP spid="7"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normAutofit/>
          </a:bodyPr>
          <a:lstStyle/>
          <a:p>
            <a:pPr eaLnBrk="1" fontAlgn="auto" hangingPunct="1">
              <a:spcAft>
                <a:spcPts val="0"/>
              </a:spcAft>
              <a:defRPr/>
            </a:pPr>
            <a:r>
              <a:rPr lang="en-US">
                <a:ea typeface="+mj-ea"/>
                <a:cs typeface="+mj-cs"/>
              </a:rPr>
              <a:t>Decomposing Communication in Layers</a:t>
            </a:r>
          </a:p>
        </p:txBody>
      </p:sp>
      <p:sp>
        <p:nvSpPr>
          <p:cNvPr id="37891" name="Rectangle 3"/>
          <p:cNvSpPr>
            <a:spLocks noGrp="1" noChangeArrowheads="1"/>
          </p:cNvSpPr>
          <p:nvPr>
            <p:ph idx="1"/>
          </p:nvPr>
        </p:nvSpPr>
        <p:spPr/>
        <p:txBody>
          <a:bodyPr/>
          <a:lstStyle/>
          <a:p>
            <a:pPr eaLnBrk="1" hangingPunct="1">
              <a:lnSpc>
                <a:spcPct val="90000"/>
              </a:lnSpc>
            </a:pPr>
            <a:r>
              <a:rPr lang="en-US" sz="2800" dirty="0">
                <a:latin typeface="Calibri" charset="0"/>
              </a:rPr>
              <a:t>International effort led by ISO (International Standards Organization) </a:t>
            </a:r>
            <a:r>
              <a:rPr lang="en-US" sz="2800" dirty="0">
                <a:latin typeface="Calibri" charset="0"/>
                <a:sym typeface="Wingdings" pitchFamily="2" charset="2"/>
              </a:rPr>
              <a:t> </a:t>
            </a:r>
            <a:r>
              <a:rPr lang="en-US" sz="2800" b="1" dirty="0">
                <a:solidFill>
                  <a:srgbClr val="0070C0"/>
                </a:solidFill>
                <a:latin typeface="Calibri" charset="0"/>
                <a:sym typeface="Wingdings" pitchFamily="2" charset="2"/>
              </a:rPr>
              <a:t>OSI Reference Model</a:t>
            </a:r>
            <a:endParaRPr lang="en-US" sz="2800" b="1" dirty="0">
              <a:solidFill>
                <a:srgbClr val="0070C0"/>
              </a:solidFill>
              <a:latin typeface="Calibri" charset="0"/>
            </a:endParaRPr>
          </a:p>
          <a:p>
            <a:pPr lvl="1"/>
            <a:r>
              <a:rPr lang="en-US" sz="2500" dirty="0">
                <a:latin typeface="Calibri" charset="0"/>
              </a:rPr>
              <a:t>Economical conflicting interests</a:t>
            </a:r>
          </a:p>
          <a:p>
            <a:pPr lvl="1"/>
            <a:r>
              <a:rPr lang="en-US" sz="2500" dirty="0">
                <a:latin typeface="Calibri" charset="0"/>
              </a:rPr>
              <a:t>Result: no viable stack implementation, but a nice formal model good for education and networking experts communication</a:t>
            </a:r>
          </a:p>
          <a:p>
            <a:pPr lvl="1"/>
            <a:r>
              <a:rPr lang="en-US" sz="2500" dirty="0">
                <a:latin typeface="Calibri" charset="0"/>
              </a:rPr>
              <a:t>Neat definition of:</a:t>
            </a:r>
          </a:p>
          <a:p>
            <a:pPr lvl="2"/>
            <a:r>
              <a:rPr lang="en-US" sz="2250" dirty="0">
                <a:latin typeface="Calibri" charset="0"/>
              </a:rPr>
              <a:t>Functions at each layer</a:t>
            </a:r>
          </a:p>
          <a:p>
            <a:pPr lvl="2"/>
            <a:r>
              <a:rPr lang="en-US" sz="2250" b="1" dirty="0">
                <a:solidFill>
                  <a:srgbClr val="3366FF"/>
                </a:solidFill>
                <a:latin typeface="Calibri" charset="0"/>
              </a:rPr>
              <a:t>Interfaces</a:t>
            </a:r>
            <a:r>
              <a:rPr lang="en-US" sz="2250" dirty="0">
                <a:solidFill>
                  <a:srgbClr val="3366FF"/>
                </a:solidFill>
                <a:latin typeface="Calibri" charset="0"/>
              </a:rPr>
              <a:t> </a:t>
            </a:r>
            <a:r>
              <a:rPr lang="en-US" sz="2250" dirty="0">
                <a:latin typeface="Calibri" charset="0"/>
              </a:rPr>
              <a:t>between adjacent layers </a:t>
            </a:r>
          </a:p>
          <a:p>
            <a:r>
              <a:rPr lang="en-US" sz="2400" dirty="0">
                <a:latin typeface="Calibri" charset="0"/>
              </a:rPr>
              <a:t>Early Internet community (mostly academia/Industry) </a:t>
            </a:r>
            <a:r>
              <a:rPr lang="en-US" sz="2400" dirty="0">
                <a:latin typeface="Calibri" charset="0"/>
                <a:sym typeface="Wingdings" pitchFamily="2" charset="2"/>
              </a:rPr>
              <a:t> </a:t>
            </a:r>
            <a:r>
              <a:rPr lang="en-US" sz="2400" b="1" dirty="0">
                <a:solidFill>
                  <a:srgbClr val="0070C0"/>
                </a:solidFill>
                <a:latin typeface="Calibri" charset="0"/>
              </a:rPr>
              <a:t>TCP/IP model</a:t>
            </a:r>
          </a:p>
          <a:p>
            <a:pPr lvl="1"/>
            <a:r>
              <a:rPr lang="en-US" sz="2100" dirty="0">
                <a:solidFill>
                  <a:schemeClr val="tx1"/>
                </a:solidFill>
                <a:latin typeface="Calibri" charset="0"/>
              </a:rPr>
              <a:t>Today’s Internet uses the TCP/IP model : widely implemented</a:t>
            </a:r>
          </a:p>
          <a:p>
            <a:endParaRPr lang="en-US" sz="2700" dirty="0">
              <a:latin typeface="Calibri" charset="0"/>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EAC16F37-0E91-ED49-8002-4BE3CEAEE8FD}" type="slidenum">
              <a:rPr lang="en-US" sz="1200">
                <a:solidFill>
                  <a:srgbClr val="898989"/>
                </a:solidFill>
              </a:rPr>
              <a:pPr algn="r" eaLnBrk="1" hangingPunct="1"/>
              <a:t>8</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8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6600"/>
                </a:solidFill>
              </a:rPr>
              <a:t>The OSI Reference Model</a:t>
            </a:r>
          </a:p>
        </p:txBody>
      </p:sp>
      <p:sp>
        <p:nvSpPr>
          <p:cNvPr id="4" name="Slide Number Placeholder 3"/>
          <p:cNvSpPr>
            <a:spLocks noGrp="1"/>
          </p:cNvSpPr>
          <p:nvPr>
            <p:ph type="sldNum" sz="quarter" idx="4294967295"/>
          </p:nvPr>
        </p:nvSpPr>
        <p:spPr>
          <a:xfrm>
            <a:off x="7010400" y="6356351"/>
            <a:ext cx="2133600" cy="365125"/>
          </a:xfrm>
          <a:prstGeom prst="rect">
            <a:avLst/>
          </a:prstGeom>
        </p:spPr>
        <p:txBody>
          <a:bodyPr/>
          <a:lstStyle/>
          <a:p>
            <a:pPr algn="r"/>
            <a:fld id="{B57850E7-7C6C-754D-81F8-C814130E13C9}" type="slidenum">
              <a:rPr lang="en-US" smtClean="0"/>
              <a:pPr algn="r"/>
              <a:t>9</a:t>
            </a:fld>
            <a:endParaRPr lang="en-US" dirty="0"/>
          </a:p>
        </p:txBody>
      </p:sp>
      <p:sp>
        <p:nvSpPr>
          <p:cNvPr id="8" name="Rectangle 2"/>
          <p:cNvSpPr txBox="1">
            <a:spLocks noChangeArrowheads="1"/>
          </p:cNvSpPr>
          <p:nvPr/>
        </p:nvSpPr>
        <p:spPr>
          <a:xfrm>
            <a:off x="2776056" y="156495"/>
            <a:ext cx="5910745" cy="611191"/>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2400" b="0" kern="1200" spc="-45" baseline="0">
                <a:solidFill>
                  <a:srgbClr val="E78734"/>
                </a:solidFill>
                <a:latin typeface="Gill Sans MT" charset="0"/>
                <a:ea typeface="Gill Sans MT" charset="0"/>
                <a:cs typeface="Gill Sans MT" charset="0"/>
              </a:defRPr>
            </a:lvl1pPr>
          </a:lstStyle>
          <a:p>
            <a:endParaRPr lang="en-US" dirty="0">
              <a:latin typeface="Times New Roman" charset="0"/>
            </a:endParaRPr>
          </a:p>
        </p:txBody>
      </p:sp>
      <p:sp>
        <p:nvSpPr>
          <p:cNvPr id="9" name="Rectangle 3"/>
          <p:cNvSpPr txBox="1">
            <a:spLocks noChangeArrowheads="1"/>
          </p:cNvSpPr>
          <p:nvPr/>
        </p:nvSpPr>
        <p:spPr>
          <a:xfrm>
            <a:off x="2776056" y="181897"/>
            <a:ext cx="6215544" cy="1862803"/>
          </a:xfrm>
          <a:prstGeom prst="rect">
            <a:avLst/>
          </a:prstGeom>
        </p:spPr>
        <p:txBody>
          <a:bodyPr anchor="t"/>
          <a:lstStyle>
            <a:lvl1pPr marL="257175" indent="-257175" algn="l" defTabSz="685800" rtl="0" eaLnBrk="1" latinLnBrk="0" hangingPunct="1">
              <a:lnSpc>
                <a:spcPct val="90000"/>
              </a:lnSpc>
              <a:spcBef>
                <a:spcPts val="900"/>
              </a:spcBef>
              <a:buClr>
                <a:srgbClr val="0B194E"/>
              </a:buClr>
              <a:buFont typeface="Arial" charset="0"/>
              <a:buChar char="•"/>
              <a:defRPr sz="1800" kern="1200">
                <a:solidFill>
                  <a:srgbClr val="0B194E"/>
                </a:solidFill>
                <a:latin typeface="Gill Sans MT" charset="0"/>
                <a:ea typeface="Gill Sans MT" charset="0"/>
                <a:cs typeface="Gill Sans MT" charset="0"/>
              </a:defRPr>
            </a:lvl1pPr>
            <a:lvl2pPr marL="565785" indent="-257175" algn="l" defTabSz="685800" rtl="0" eaLnBrk="1" latinLnBrk="0" hangingPunct="1">
              <a:lnSpc>
                <a:spcPct val="90000"/>
              </a:lnSpc>
              <a:spcBef>
                <a:spcPts val="900"/>
              </a:spcBef>
              <a:spcAft>
                <a:spcPts val="188"/>
              </a:spcAft>
              <a:buClr>
                <a:srgbClr val="0B194E"/>
              </a:buClr>
              <a:buFont typeface="Arial" charset="0"/>
              <a:buChar char="•"/>
              <a:defRPr sz="1500" kern="1200">
                <a:solidFill>
                  <a:srgbClr val="0B194E"/>
                </a:solidFill>
                <a:latin typeface="Gill Sans MT" charset="0"/>
                <a:ea typeface="Gill Sans MT" charset="0"/>
                <a:cs typeface="Gill Sans MT" charset="0"/>
              </a:defRPr>
            </a:lvl2pPr>
            <a:lvl3pPr marL="865823" indent="-214313" algn="l" defTabSz="685800" rtl="0" eaLnBrk="1" latinLnBrk="0" hangingPunct="1">
              <a:lnSpc>
                <a:spcPct val="90000"/>
              </a:lnSpc>
              <a:spcBef>
                <a:spcPts val="900"/>
              </a:spcBef>
              <a:spcAft>
                <a:spcPts val="188"/>
              </a:spcAft>
              <a:buClr>
                <a:srgbClr val="0B194E"/>
              </a:buClr>
              <a:buFont typeface="Arial" charset="0"/>
              <a:buChar char="•"/>
              <a:defRPr sz="1350" kern="1200">
                <a:solidFill>
                  <a:srgbClr val="0B194E"/>
                </a:solidFill>
                <a:latin typeface="Gill Sans MT" charset="0"/>
                <a:ea typeface="Gill Sans MT" charset="0"/>
                <a:cs typeface="Gill Sans MT" charset="0"/>
              </a:defRPr>
            </a:lvl3pPr>
            <a:lvl4pPr marL="12087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4pPr>
            <a:lvl5pPr marL="1551623" indent="-214313" algn="l" defTabSz="685800" rtl="0" eaLnBrk="1" latinLnBrk="0" hangingPunct="1">
              <a:lnSpc>
                <a:spcPct val="90000"/>
              </a:lnSpc>
              <a:spcBef>
                <a:spcPts val="900"/>
              </a:spcBef>
              <a:spcAft>
                <a:spcPts val="188"/>
              </a:spcAft>
              <a:buClr>
                <a:srgbClr val="0B194E"/>
              </a:buClr>
              <a:buFont typeface="Arial" charset="0"/>
              <a:buChar char="•"/>
              <a:defRPr sz="1200" kern="1200">
                <a:solidFill>
                  <a:srgbClr val="0B194E"/>
                </a:solidFill>
                <a:latin typeface="Gill Sans MT" charset="0"/>
                <a:ea typeface="Gill Sans MT" charset="0"/>
                <a:cs typeface="Gill Sans MT" charset="0"/>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a:lstStyle>
          <a:p>
            <a:r>
              <a:rPr lang="en-US" dirty="0"/>
              <a:t>The OSI Reference Model</a:t>
            </a:r>
          </a:p>
          <a:p>
            <a:endParaRPr lang="en-US" dirty="0"/>
          </a:p>
          <a:p>
            <a:r>
              <a:rPr lang="en-US" dirty="0">
                <a:solidFill>
                  <a:srgbClr val="0070C0"/>
                </a:solidFill>
              </a:rPr>
              <a:t>Read Introduction Section 1.4</a:t>
            </a:r>
          </a:p>
          <a:p>
            <a:r>
              <a:rPr lang="en-US" dirty="0">
                <a:solidFill>
                  <a:srgbClr val="0070C0"/>
                </a:solidFill>
              </a:rPr>
              <a:t>Read Section 1.4.1</a:t>
            </a:r>
          </a:p>
          <a:p>
            <a:endParaRPr lang="en-US" dirty="0"/>
          </a:p>
        </p:txBody>
      </p:sp>
    </p:spTree>
    <p:extLst>
      <p:ext uri="{BB962C8B-B14F-4D97-AF65-F5344CB8AC3E}">
        <p14:creationId xmlns:p14="http://schemas.microsoft.com/office/powerpoint/2010/main" val="401976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theme/theme1.xml><?xml version="1.0" encoding="utf-8"?>
<a:theme xmlns:a="http://schemas.openxmlformats.org/drawingml/2006/main" name="WM_SlideTemplateA_Template">
  <a:themeElements>
    <a:clrScheme name="Custom 1">
      <a:dk1>
        <a:srgbClr val="000000"/>
      </a:dk1>
      <a:lt1>
        <a:sysClr val="window" lastClr="FFFFFF"/>
      </a:lt1>
      <a:dk2>
        <a:srgbClr val="5E5E5E"/>
      </a:dk2>
      <a:lt2>
        <a:srgbClr val="DDDDDD"/>
      </a:lt2>
      <a:accent1>
        <a:srgbClr val="004065"/>
      </a:accent1>
      <a:accent2>
        <a:srgbClr val="9593B9"/>
      </a:accent2>
      <a:accent3>
        <a:srgbClr val="DEC258"/>
      </a:accent3>
      <a:accent4>
        <a:srgbClr val="96CBB2"/>
      </a:accent4>
      <a:accent5>
        <a:srgbClr val="88A8C2"/>
      </a:accent5>
      <a:accent6>
        <a:srgbClr val="E2BBA2"/>
      </a:accent6>
      <a:hlink>
        <a:srgbClr val="6A938A"/>
      </a:hlink>
      <a:folHlink>
        <a:srgbClr val="B2B2B2"/>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Auburn_ExampleSlides_OptionA_Demo_ML" id="{4F358B03-E485-B847-841D-66421C1D2BD5}" vid="{44E32B64-2C70-EB4E-B445-56D689BF2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Auburn_ExampleSlides_OptionA_Template</Template>
  <TotalTime>62692</TotalTime>
  <Words>2017</Words>
  <Application>Microsoft Office PowerPoint</Application>
  <PresentationFormat>On-screen Show (4:3)</PresentationFormat>
  <Paragraphs>488</Paragraphs>
  <Slides>43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Apple Braille</vt:lpstr>
      <vt:lpstr>Arial</vt:lpstr>
      <vt:lpstr>Calibri</vt:lpstr>
      <vt:lpstr>Gill Sans MT</vt:lpstr>
      <vt:lpstr>Helvetica</vt:lpstr>
      <vt:lpstr>Times New Roman</vt:lpstr>
      <vt:lpstr>Wingdings</vt:lpstr>
      <vt:lpstr>Wingdings 2</vt:lpstr>
      <vt:lpstr>WM_SlideTemplateA_Template</vt:lpstr>
      <vt:lpstr>Introduction</vt:lpstr>
      <vt:lpstr>PowerPoint Presentation</vt:lpstr>
      <vt:lpstr>Introduction</vt:lpstr>
      <vt:lpstr>Introduction</vt:lpstr>
      <vt:lpstr>Network Software : Issues to tackle</vt:lpstr>
      <vt:lpstr>Networking Is a Complex Problem  Divide and Conquer..</vt:lpstr>
      <vt:lpstr>Key Principles of Layered Design!</vt:lpstr>
      <vt:lpstr>Decomposing Communication in Layers</vt:lpstr>
      <vt:lpstr>The OSI Reference Model</vt:lpstr>
      <vt:lpstr>OSI Reference Model</vt:lpstr>
      <vt:lpstr>How Does Peer to Peer Communication Work? </vt:lpstr>
      <vt:lpstr>How Does Peer to Peer Communication Work? </vt:lpstr>
      <vt:lpstr>How Does Peer to Peer Communication Work? </vt:lpstr>
      <vt:lpstr>How Does Peer to Peer Communication Work? </vt:lpstr>
      <vt:lpstr>Two Kinds of Layers</vt:lpstr>
      <vt:lpstr>Implications</vt:lpstr>
      <vt:lpstr>End to End Layers</vt:lpstr>
      <vt:lpstr>Application Layer</vt:lpstr>
      <vt:lpstr>Presentation Layer</vt:lpstr>
      <vt:lpstr>Presentation Layer (Cont’d): Examples of Common Rep’s</vt:lpstr>
      <vt:lpstr>Session Layer</vt:lpstr>
      <vt:lpstr>Transport Layer</vt:lpstr>
      <vt:lpstr>Point to Point Layers</vt:lpstr>
      <vt:lpstr>Network Layer</vt:lpstr>
      <vt:lpstr>Data Link Layer</vt:lpstr>
      <vt:lpstr>Physical Layer</vt:lpstr>
      <vt:lpstr>Conclusion</vt:lpstr>
      <vt:lpstr>TCP/IP Model</vt:lpstr>
      <vt:lpstr>Difference OSI and TCP/IP Models</vt:lpstr>
      <vt:lpstr>Difference OSI and TCP/IP Models</vt:lpstr>
      <vt:lpstr>TCP/IP Model</vt:lpstr>
      <vt:lpstr>TCP/IP Stack</vt:lpstr>
      <vt:lpstr>Reference Model for This Course</vt:lpstr>
      <vt:lpstr>Network Devices and Layers</vt:lpstr>
      <vt:lpstr>Repeater (Hub)</vt:lpstr>
      <vt:lpstr>Bridges</vt:lpstr>
      <vt:lpstr>(Data Link)/ L2 Switches</vt:lpstr>
      <vt:lpstr>Routers (or L3-Switches)</vt:lpstr>
      <vt:lpstr>Hub, L2-switches, and Routers</vt:lpstr>
      <vt:lpstr>Hosts (Clients or Servers)</vt:lpstr>
      <vt:lpstr>Wrap Up</vt:lpstr>
      <vt:lpstr>Self Study Quiz</vt:lpstr>
      <vt:lpstr>Self Study Questions</vt:lpstr>
    </vt:vector>
  </TitlesOfParts>
  <Company>Auburn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Basics: Understanding the Computer’s Language 0s and 1s  </dc:title>
  <dc:creator>Saad Biaz</dc:creator>
  <cp:lastModifiedBy>Jalen Powell</cp:lastModifiedBy>
  <cp:revision>1356</cp:revision>
  <cp:lastPrinted>2018-08-27T14:38:29Z</cp:lastPrinted>
  <dcterms:created xsi:type="dcterms:W3CDTF">2017-11-05T19:40:43Z</dcterms:created>
  <dcterms:modified xsi:type="dcterms:W3CDTF">2022-08-18T20:15:07Z</dcterms:modified>
</cp:coreProperties>
</file>