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Barlow" pitchFamily="2" charset="77"/>
      <p:regular r:id="rId24"/>
      <p:bold r:id="rId25"/>
      <p:italic r:id="rId26"/>
      <p:boldItalic r:id="rId27"/>
    </p:embeddedFont>
    <p:embeddedFont>
      <p:font typeface="Barlow Light" pitchFamily="2" charset="77"/>
      <p:regular r:id="rId28"/>
      <p:bold r:id="rId29"/>
      <p:italic r:id="rId30"/>
      <p:boldItalic r:id="rId31"/>
    </p:embeddedFont>
    <p:embeddedFont>
      <p:font typeface="Barlow SemiBold" pitchFamily="2" charset="77"/>
      <p:regular r:id="rId32"/>
      <p:bold r:id="rId33"/>
      <p:italic r:id="rId34"/>
      <p:boldItalic r:id="rId35"/>
    </p:embeddedFont>
    <p:embeddedFont>
      <p:font typeface="Lato" panose="020F0502020204030203" pitchFamily="34" charset="77"/>
      <p:regular r:id="rId36"/>
      <p:bold r:id="rId37"/>
      <p:italic r:id="rId38"/>
      <p:boldItalic r:id="rId39"/>
    </p:embeddedFont>
    <p:embeddedFont>
      <p:font typeface="Montserrat" pitchFamily="2" charset="77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A1AD5E-1E8C-4C47-90AD-A32AC75693B1}">
  <a:tblStyle styleId="{80A1AD5E-1E8C-4C47-90AD-A32AC75693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2c21e847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2c21e847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2c21e8476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2c21e8476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ff4021d3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ff4021d3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073ac100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073ac100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073ac1005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073ac1005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c21e84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2c21e847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100113d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100113d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2c21e847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2c21e847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2c21e847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2c21e847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2c21e847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2c21e847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f4021d31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f4021d31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2c21e847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2c21e847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c21e84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c21e84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c21e84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2c21e84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2c21e84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2c21e84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c21e8476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2c21e8476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2c21e84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2c21e84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c21e847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2c21e847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c21e847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2c21e847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74925" y="749800"/>
            <a:ext cx="53574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FF"/>
                </a:solidFill>
              </a:rPr>
              <a:t>Combatting Online Hostile Posts in Regional Languages</a:t>
            </a:r>
            <a:endParaRPr sz="2800" b="1"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169350" y="3063475"/>
            <a:ext cx="4790700" cy="19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979">
              <a:solidFill>
                <a:srgbClr val="99999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/>
              <a:t>Mentor  :    Punyajoy Saha</a:t>
            </a:r>
            <a:endParaRPr sz="1979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979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/>
              <a:t>Team      :   Kanishk Singh</a:t>
            </a:r>
            <a:endParaRPr sz="1979"/>
          </a:p>
          <a:p>
            <a:pPr marL="45720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/>
              <a:t>     Ganesh Shiridi Balaji Udayagiri</a:t>
            </a:r>
            <a:endParaRPr sz="1979"/>
          </a:p>
          <a:p>
            <a:pPr marL="45720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/>
              <a:t>     Jalend Bantupalli</a:t>
            </a:r>
            <a:endParaRPr sz="19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05" name="Google Shape;205;p22"/>
          <p:cNvGraphicFramePr/>
          <p:nvPr/>
        </p:nvGraphicFramePr>
        <p:xfrm>
          <a:off x="1028700" y="2190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{80A1AD5E-1E8C-4C47-90AD-A32AC75693B1}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Method/Model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F1 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Baseline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0.8422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Indic Bert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0.9520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Hindi Bert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0.9359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Model-Evaluation for collected-tweets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981200" y="1567550"/>
            <a:ext cx="7355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Dataset-Creation:  </a:t>
            </a:r>
            <a:r>
              <a:rPr lang="en" sz="1800"/>
              <a:t>We evaluated the prediction-labels using our trained model on the extracted tweets.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Back-feeding the ground-truth : </a:t>
            </a:r>
            <a:r>
              <a:rPr lang="en" sz="1800"/>
              <a:t>We annotated 100 examples per week accumulating 400 manually annotated tweets and back-feeded into model.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 Hostile Labels with </a:t>
            </a:r>
            <a:r>
              <a:rPr lang="en" sz="1800" b="1"/>
              <a:t>confidence score &gt; 0.85 : 4885/8071</a:t>
            </a:r>
            <a:endParaRPr sz="1800"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Inter-Annotator Agreement : Cohen’ score : 0.5149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and Timeline</a:t>
            </a: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311700" y="1452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Getting familiar with the twitter API and twitter extraction APIs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Extracting all the followers of “AzaadBharatOrg” along with their tweets.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Extracting all the followers of AzaadBharatOrg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the tweets extracted, topic modelling is executed.  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Extracting all the followers who retweeted the AzaadBharatOrg tweets 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the complex network where the nodes are the persons who retweeted the tweets of the above account and a edge between the nodes denotes that both persons have retweeted at least one common tweet.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Network Analysis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Topic Modelling</a:t>
            </a:r>
            <a:endParaRPr b="1"/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216625" y="1556450"/>
            <a:ext cx="4454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Plot of Coherence Score with respect to  Number of topics --------&gt;</a:t>
            </a:r>
            <a:endParaRPr sz="1400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Topics (with k=10) gave the highest                   Coherence score - 0.357</a:t>
            </a:r>
            <a:endParaRPr sz="1400"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00" y="1490625"/>
            <a:ext cx="4021876" cy="2575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5"/>
          <p:cNvCxnSpPr/>
          <p:nvPr/>
        </p:nvCxnSpPr>
        <p:spPr>
          <a:xfrm rot="10800000" flipH="1">
            <a:off x="5278575" y="1790200"/>
            <a:ext cx="1020900" cy="11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25"/>
          <p:cNvSpPr txBox="1"/>
          <p:nvPr/>
        </p:nvSpPr>
        <p:spPr>
          <a:xfrm>
            <a:off x="6299475" y="1641850"/>
            <a:ext cx="86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(10,0.357)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</a:t>
            </a: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3512"/>
            <a:ext cx="9143999" cy="299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New Definitions </a:t>
            </a:r>
            <a:endParaRPr b="1"/>
          </a:p>
        </p:txBody>
      </p:sp>
      <p:sp>
        <p:nvSpPr>
          <p:cNvPr id="239" name="Google Shape;239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Hatescore of a user</a:t>
            </a:r>
            <a:r>
              <a:rPr lang="en" sz="1500"/>
              <a:t> : Number of retweets which a user made which were labelled as hostile by the trained model.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Hatescore of a community</a:t>
            </a:r>
            <a:r>
              <a:rPr lang="en" sz="1500"/>
              <a:t> : Sum of hate scores of users in a community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Normalized Hatescore</a:t>
            </a:r>
            <a:r>
              <a:rPr lang="en" sz="1500"/>
              <a:t> : Hate score of a community divided by the number of users in that community.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961F-963C-8D4A-9864-820EC270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C3E56-193D-9F4F-8191-776834989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Network Description</a:t>
            </a:r>
            <a:endParaRPr b="1"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1297500" y="1559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created an undirected weighted graph for the followers.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nodes represent the followers of certain Twitter religious organizations who retweeted their tweets.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An edge between two followers indicates that they have retweeted the same tweet at least once.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weight on the edge represents the number of times  the two followers have retweeted the same tweet.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Node weight : Hatescore of the user.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Network Analysis</a:t>
            </a:r>
            <a:endParaRPr b="1"/>
          </a:p>
        </p:txBody>
      </p:sp>
      <p:sp>
        <p:nvSpPr>
          <p:cNvPr id="251" name="Google Shape;251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the followers of different networks were plotted in a network.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Community detection algorithm is applied on this network to obtain the different communities.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was observed that the community detection algorithms was giving the communities almost same as that of the twitter communities. Which is expected.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 and observations</a:t>
            </a:r>
            <a:endParaRPr b="1"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50" y="1221109"/>
            <a:ext cx="6807900" cy="34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Description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an online community ?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An online community or internet community </a:t>
            </a:r>
            <a:r>
              <a:rPr lang="en" sz="1800"/>
              <a:t>is a group of people with a shared interest or purpose who use the internet to communicate with each other. Online communities have their own set of guidelines and needs, like online community engagement, moderation, and management.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/>
              <a:t>I</a:t>
            </a:r>
            <a:r>
              <a:rPr lang="en" sz="1800" b="1"/>
              <a:t>n this task we want to explore the role of online religious organisation in social media.</a:t>
            </a:r>
            <a:endParaRPr sz="18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00" y="1199400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15261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Contribution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491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Defined a new Model for Hostile speech detection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Created a new dataset for hostility detection </a:t>
            </a:r>
            <a:endParaRPr sz="19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800"/>
              <a:t>Hatescore calculation of a community (Explained in further Slides)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469950"/>
            <a:ext cx="7038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 sz="264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6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744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Pretrained-LTMs  in Text Classification :</a:t>
            </a:r>
            <a:r>
              <a:rPr lang="en" sz="1800"/>
              <a:t> Pre-trained transformers serve as general language understanding models that can be used in a variety of downstream NLP tasks.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Hostile Post Detection</a:t>
            </a:r>
            <a:r>
              <a:rPr lang="en" sz="1800"/>
              <a:t> : Researchers have been studying hate-speech on social media platform such as Twitter in the past. Davidson et al studied the hate-speech detection for English.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Methodology for Hostility Detection</a:t>
            </a:r>
            <a:endParaRPr sz="2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21300" y="1338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b="1" dirty="0"/>
              <a:t>Binary Classification : </a:t>
            </a:r>
            <a:r>
              <a:rPr lang="en" sz="1800" dirty="0"/>
              <a:t> We consider each classification-task as an individual binary classification problem based on fine-tuned </a:t>
            </a:r>
            <a:r>
              <a:rPr lang="en" sz="1800" dirty="0" err="1"/>
              <a:t>contexualised</a:t>
            </a:r>
            <a:r>
              <a:rPr lang="en" sz="1800" dirty="0"/>
              <a:t> embeddings.</a:t>
            </a:r>
            <a:endParaRPr sz="1800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dirty="0"/>
              <a:t>We fine-tuned the BERT transformer block and the classifier layer above it using the binary target labels for individual classes.</a:t>
            </a:r>
            <a:endParaRPr sz="1800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b="1" dirty="0"/>
              <a:t>Binary cross-entropy loss used in the approach can be mathematically formulated as follows:</a:t>
            </a:r>
            <a:endParaRPr sz="1800" b="1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289" y="4105275"/>
            <a:ext cx="44005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046393" y="241350"/>
            <a:ext cx="776580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Task Overview</a:t>
            </a:r>
            <a:endParaRPr b="1"/>
          </a:p>
        </p:txBody>
      </p:sp>
      <p:cxnSp>
        <p:nvCxnSpPr>
          <p:cNvPr id="166" name="Google Shape;166;p18"/>
          <p:cNvCxnSpPr>
            <a:stCxn id="167" idx="2"/>
            <a:endCxn id="168" idx="0"/>
          </p:cNvCxnSpPr>
          <p:nvPr/>
        </p:nvCxnSpPr>
        <p:spPr>
          <a:xfrm rot="-5400000" flipH="1">
            <a:off x="4673624" y="1788368"/>
            <a:ext cx="549900" cy="11769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80839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18"/>
          <p:cNvCxnSpPr>
            <a:stCxn id="170" idx="0"/>
            <a:endCxn id="167" idx="2"/>
          </p:cNvCxnSpPr>
          <p:nvPr/>
        </p:nvCxnSpPr>
        <p:spPr>
          <a:xfrm rot="-5400000">
            <a:off x="3496624" y="1788436"/>
            <a:ext cx="549900" cy="11769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808392"/>
            </a:solidFill>
            <a:prstDash val="solid"/>
            <a:round/>
            <a:headEnd type="none" w="sm" len="sm"/>
            <a:tailEnd type="none" w="sm" len="sm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171" name="Google Shape;171;p18"/>
          <p:cNvCxnSpPr>
            <a:stCxn id="170" idx="2"/>
            <a:endCxn id="172" idx="0"/>
          </p:cNvCxnSpPr>
          <p:nvPr/>
        </p:nvCxnSpPr>
        <p:spPr>
          <a:xfrm rot="-5400000" flipH="1">
            <a:off x="3182374" y="3155086"/>
            <a:ext cx="538200" cy="536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80839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18"/>
          <p:cNvCxnSpPr>
            <a:stCxn id="170" idx="2"/>
            <a:endCxn id="174" idx="0"/>
          </p:cNvCxnSpPr>
          <p:nvPr/>
        </p:nvCxnSpPr>
        <p:spPr>
          <a:xfrm rot="-5400000" flipH="1">
            <a:off x="4377124" y="1960336"/>
            <a:ext cx="554400" cy="29424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80839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18"/>
          <p:cNvSpPr/>
          <p:nvPr/>
        </p:nvSpPr>
        <p:spPr>
          <a:xfrm>
            <a:off x="3824624" y="1599368"/>
            <a:ext cx="1071000" cy="50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Online Posts</a:t>
            </a:r>
            <a:endParaRPr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2647624" y="2651836"/>
            <a:ext cx="1071000" cy="502500"/>
          </a:xfrm>
          <a:prstGeom prst="rect">
            <a:avLst/>
          </a:prstGeom>
          <a:solidFill>
            <a:srgbClr val="272A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Hostile </a:t>
            </a:r>
            <a:endParaRPr sz="10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5001558" y="2651836"/>
            <a:ext cx="1071000" cy="502500"/>
          </a:xfrm>
          <a:prstGeom prst="rect">
            <a:avLst/>
          </a:prstGeom>
          <a:solidFill>
            <a:srgbClr val="272A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Non Hostile</a:t>
            </a:r>
            <a:endParaRPr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5590038" y="3708844"/>
            <a:ext cx="1071000" cy="502500"/>
          </a:xfrm>
          <a:prstGeom prst="rect">
            <a:avLst/>
          </a:prstGeom>
          <a:solidFill>
            <a:srgbClr val="8083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Offensive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387135" y="3692598"/>
            <a:ext cx="1071000" cy="502500"/>
          </a:xfrm>
          <a:prstGeom prst="rect">
            <a:avLst/>
          </a:prstGeom>
          <a:solidFill>
            <a:srgbClr val="8083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Hate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184237" y="3692598"/>
            <a:ext cx="1071000" cy="502500"/>
          </a:xfrm>
          <a:prstGeom prst="rect">
            <a:avLst/>
          </a:prstGeom>
          <a:solidFill>
            <a:srgbClr val="8083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Defamation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1955380" y="3692598"/>
            <a:ext cx="1071000" cy="502500"/>
          </a:xfrm>
          <a:prstGeom prst="rect">
            <a:avLst/>
          </a:prstGeom>
          <a:solidFill>
            <a:srgbClr val="8083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Fake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177" name="Google Shape;177;p18"/>
          <p:cNvCxnSpPr>
            <a:stCxn id="176" idx="0"/>
            <a:endCxn id="170" idx="2"/>
          </p:cNvCxnSpPr>
          <p:nvPr/>
        </p:nvCxnSpPr>
        <p:spPr>
          <a:xfrm rot="-5400000">
            <a:off x="2567830" y="3077448"/>
            <a:ext cx="538200" cy="692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80839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18"/>
          <p:cNvCxnSpPr>
            <a:stCxn id="175" idx="0"/>
            <a:endCxn id="170" idx="2"/>
          </p:cNvCxnSpPr>
          <p:nvPr/>
        </p:nvCxnSpPr>
        <p:spPr>
          <a:xfrm rot="5400000" flipH="1">
            <a:off x="3783835" y="2553798"/>
            <a:ext cx="538200" cy="1739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80839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18"/>
          <p:cNvSpPr txBox="1"/>
          <p:nvPr/>
        </p:nvSpPr>
        <p:spPr>
          <a:xfrm>
            <a:off x="2719489" y="4414892"/>
            <a:ext cx="353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        Structure of Task</a:t>
            </a:r>
            <a:endParaRPr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Task Overview</a:t>
            </a:r>
            <a:endParaRPr sz="2700" b="1"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1068900" y="1567550"/>
            <a:ext cx="7703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task focuses on a variety of hostile posts in Hindi Devnagri Script collected from Twitter.</a:t>
            </a:r>
            <a:endParaRPr sz="180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set of valid label-categories are:</a:t>
            </a:r>
            <a:endParaRPr sz="1800"/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 b="1"/>
              <a:t>Fake News : </a:t>
            </a:r>
            <a:r>
              <a:rPr lang="en" sz="1800"/>
              <a:t>A claim or information that is verified to be not true.</a:t>
            </a:r>
            <a:endParaRPr sz="1800"/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 b="1"/>
              <a:t>Hate Speech : </a:t>
            </a:r>
            <a:r>
              <a:rPr lang="en" sz="1800"/>
              <a:t>A post targeting a specific group of people based on their ethinicity, religious beliefs, geographic belonging, race,etc with malicious intentions of spreading or encouraging violence.</a:t>
            </a:r>
            <a:endParaRPr sz="1800"/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 b="1"/>
              <a:t>Offensive : </a:t>
            </a:r>
            <a:r>
              <a:rPr lang="en" sz="1800"/>
              <a:t>A post containing profanity, impolite, rude or vulgar language to insult a targeted individual or group.</a:t>
            </a:r>
            <a:endParaRPr sz="1800"/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 b="1"/>
              <a:t>Defamation :</a:t>
            </a:r>
            <a:r>
              <a:rPr lang="en" sz="1800"/>
              <a:t> A mis-information regarding an individual or group.</a:t>
            </a:r>
            <a:endParaRPr sz="1800"/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 b="1"/>
              <a:t>Non-hostile : </a:t>
            </a:r>
            <a:r>
              <a:rPr lang="en" sz="1800"/>
              <a:t>A post without any hostility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/>
              <a:t>I</a:t>
            </a:r>
            <a:r>
              <a:rPr lang="en" sz="1800" b="1"/>
              <a:t>n this task we want to explore the role of online religious organisation in social media.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Dataset-Description</a:t>
            </a:r>
            <a:endParaRPr sz="2600" b="1"/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l="38464" t="40376" r="10696" b="24268"/>
          <a:stretch/>
        </p:blipFill>
        <p:spPr>
          <a:xfrm>
            <a:off x="1308050" y="1668865"/>
            <a:ext cx="6657701" cy="255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Training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75" y="1964150"/>
            <a:ext cx="3657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850" y="1964150"/>
            <a:ext cx="3657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763</Words>
  <Application>Microsoft Macintosh PowerPoint</Application>
  <PresentationFormat>On-screen Show (16:9)</PresentationFormat>
  <Paragraphs>91</Paragraphs>
  <Slides>21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Barlow SemiBold</vt:lpstr>
      <vt:lpstr>Montserrat</vt:lpstr>
      <vt:lpstr>Barlow Light</vt:lpstr>
      <vt:lpstr>Lato</vt:lpstr>
      <vt:lpstr>Arial</vt:lpstr>
      <vt:lpstr>Barlow</vt:lpstr>
      <vt:lpstr>Focus</vt:lpstr>
      <vt:lpstr>Combatting Online Hostile Posts in Regional Languages</vt:lpstr>
      <vt:lpstr>Problem Description</vt:lpstr>
      <vt:lpstr>Our Contribution</vt:lpstr>
      <vt:lpstr>Related Work </vt:lpstr>
      <vt:lpstr>Methodology for Hostility Detection </vt:lpstr>
      <vt:lpstr>  Task Overview</vt:lpstr>
      <vt:lpstr>Task Overview</vt:lpstr>
      <vt:lpstr>Dataset-Description</vt:lpstr>
      <vt:lpstr>Training</vt:lpstr>
      <vt:lpstr>Results</vt:lpstr>
      <vt:lpstr>Model-Evaluation for collected-tweets</vt:lpstr>
      <vt:lpstr>Tasks and Timeline</vt:lpstr>
      <vt:lpstr>Topic Modelling</vt:lpstr>
      <vt:lpstr>Topics </vt:lpstr>
      <vt:lpstr>New Definitions </vt:lpstr>
      <vt:lpstr>PowerPoint Presentation</vt:lpstr>
      <vt:lpstr>Network Description</vt:lpstr>
      <vt:lpstr>Network Analysis</vt:lpstr>
      <vt:lpstr>Results and observations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Combatting Online Hostile Posts in Regional Languages</dc:title>
  <cp:lastModifiedBy>Jalend Bantupalli</cp:lastModifiedBy>
  <cp:revision>10</cp:revision>
  <dcterms:modified xsi:type="dcterms:W3CDTF">2021-06-30T04:08:13Z</dcterms:modified>
</cp:coreProperties>
</file>