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71" r:id="rId9"/>
    <p:sldId id="263" r:id="rId10"/>
    <p:sldId id="257" r:id="rId11"/>
    <p:sldId id="266" r:id="rId12"/>
    <p:sldId id="264" r:id="rId13"/>
    <p:sldId id="265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42247-60FE-4F2C-AF43-B1EDDD825151}" v="6" dt="2020-03-02T09:10:54.987"/>
    <p1510:client id="{55239499-0331-4BF9-88F3-E0549B7908A3}" v="2250" dt="2020-03-01T22:41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3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Imagen 17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218BC388-7A71-4350-A972-4FFF91B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4" y="1125706"/>
            <a:ext cx="9085477" cy="46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9C025253-DB42-4614-A371-E2E8BF87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4" y="480515"/>
            <a:ext cx="847813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Scientist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Software </a:t>
            </a:r>
            <a:r>
              <a:rPr lang="es-ES" dirty="0" err="1">
                <a:ea typeface="+mn-lt"/>
                <a:cs typeface="+mn-lt"/>
              </a:rPr>
              <a:t>Engineering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Domain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Knowledge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 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 dirty="0" err="1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 and/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R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Libraries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/>
              <a:t>Numpy</a:t>
            </a:r>
            <a:endParaRPr lang="es-ES" i="0"/>
          </a:p>
          <a:p>
            <a:pPr lvl="1" indent="-383540"/>
            <a:r>
              <a:rPr lang="es-ES" i="0" dirty="0"/>
              <a:t>Pandas</a:t>
            </a:r>
          </a:p>
          <a:p>
            <a:pPr lvl="1" indent="-383540"/>
            <a:r>
              <a:rPr lang="es-ES" i="0" dirty="0" err="1"/>
              <a:t>Tensorflow</a:t>
            </a:r>
          </a:p>
          <a:p>
            <a:pPr lvl="1" indent="-383540"/>
            <a:r>
              <a:rPr lang="es-ES" i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35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Analyst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Optional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Python and/</a:t>
            </a:r>
            <a:r>
              <a:rPr lang="es-ES" i="0" dirty="0" err="1">
                <a:ea typeface="+mn-lt"/>
                <a:cs typeface="+mn-lt"/>
              </a:rPr>
              <a:t>or</a:t>
            </a:r>
            <a:r>
              <a:rPr lang="es-ES" i="0" dirty="0">
                <a:ea typeface="+mn-lt"/>
                <a:cs typeface="+mn-lt"/>
              </a:rPr>
              <a:t> R</a:t>
            </a:r>
          </a:p>
          <a:p>
            <a:pPr lvl="1" indent="-383540"/>
            <a:r>
              <a:rPr lang="es-ES" dirty="0" err="1">
                <a:ea typeface="+mn-lt"/>
                <a:cs typeface="+mn-lt"/>
              </a:rPr>
              <a:t>Visualization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i="0" dirty="0">
              <a:ea typeface="+mn-lt"/>
              <a:cs typeface="+mn-lt"/>
            </a:endParaRPr>
          </a:p>
          <a:p>
            <a:pPr lvl="2" indent="-383540"/>
            <a:r>
              <a:rPr lang="es-ES" dirty="0" err="1"/>
              <a:t>Power</a:t>
            </a:r>
            <a:r>
              <a:rPr lang="es-ES" i="0" dirty="0"/>
              <a:t> BI</a:t>
            </a:r>
          </a:p>
          <a:p>
            <a:pPr lvl="2" indent="-383540"/>
            <a:r>
              <a:rPr lang="es-ES" dirty="0" err="1"/>
              <a:t>Tableau</a:t>
            </a:r>
          </a:p>
          <a:p>
            <a:pPr lvl="2" indent="-383540"/>
            <a:endParaRPr lang="es-ES" i="0" dirty="0"/>
          </a:p>
          <a:p>
            <a:pPr lvl="2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49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FED5-B4D7-4C2A-B65A-B1BF30D6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67453"/>
            <a:ext cx="6855481" cy="3954527"/>
          </a:xfrm>
        </p:spPr>
        <p:txBody>
          <a:bodyPr>
            <a:normAutofit/>
          </a:bodyPr>
          <a:lstStyle/>
          <a:p>
            <a:pPr marL="742950" indent="-742950">
              <a:buFont typeface="Arial"/>
              <a:buChar char="•"/>
            </a:pPr>
            <a:r>
              <a:rPr lang="es-ES" dirty="0">
                <a:ea typeface="+mj-lt"/>
                <a:cs typeface="+mj-lt"/>
              </a:rPr>
              <a:t>Mundo laboral:</a:t>
            </a:r>
            <a:br>
              <a:rPr lang="es-ES" dirty="0">
                <a:ea typeface="+mj-lt"/>
                <a:cs typeface="+mj-lt"/>
              </a:rPr>
            </a:br>
            <a:br>
              <a:rPr lang="es-ES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¿de qué quieres trabajar?</a:t>
            </a:r>
            <a:br>
              <a:rPr lang="es-ES" sz="3200" dirty="0">
                <a:ea typeface="+mj-lt"/>
                <a:cs typeface="+mj-lt"/>
              </a:rPr>
            </a:br>
            <a:br>
              <a:rPr lang="es-ES" sz="3200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¿dónde?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3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24513" cy="1485900"/>
          </a:xfrm>
        </p:spPr>
        <p:txBody>
          <a:bodyPr>
            <a:normAutofit/>
          </a:bodyPr>
          <a:lstStyle/>
          <a:p>
            <a:r>
              <a:rPr lang="es-ES" sz="4100" dirty="0"/>
              <a:t>Curso Data </a:t>
            </a:r>
            <a:r>
              <a:rPr lang="es-ES" sz="4100" dirty="0" err="1"/>
              <a:t>Science</a:t>
            </a:r>
            <a:r>
              <a:rPr lang="es-ES" sz="4100" dirty="0"/>
              <a:t>: </a:t>
            </a:r>
            <a:r>
              <a:rPr lang="es-ES" sz="4100" dirty="0" err="1"/>
              <a:t>The</a:t>
            </a:r>
            <a:r>
              <a:rPr lang="es-ES" sz="4100" dirty="0"/>
              <a:t> 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2655"/>
            <a:ext cx="3732967" cy="2535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900" b="1" dirty="0">
                <a:ea typeface="+mn-lt"/>
                <a:cs typeface="+mn-lt"/>
              </a:rPr>
              <a:t>Unidad 1: Data </a:t>
            </a:r>
            <a:r>
              <a:rPr lang="es-ES" sz="1900" b="1" dirty="0" err="1">
                <a:ea typeface="+mn-lt"/>
                <a:cs typeface="+mn-lt"/>
              </a:rPr>
              <a:t>Analysis</a:t>
            </a:r>
            <a:endParaRPr lang="es-ES" sz="1900" b="1" dirty="0">
              <a:ea typeface="+mn-lt"/>
              <a:cs typeface="+mn-lt"/>
            </a:endParaRP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Introducción a Data </a:t>
            </a:r>
            <a:r>
              <a:rPr lang="es-ES" sz="1900" dirty="0" err="1">
                <a:ea typeface="+mn-lt"/>
                <a:cs typeface="+mn-lt"/>
              </a:rPr>
              <a:t>Science</a:t>
            </a:r>
            <a:r>
              <a:rPr lang="es-ES" sz="1900" dirty="0">
                <a:ea typeface="+mn-lt"/>
                <a:cs typeface="+mn-lt"/>
              </a:rPr>
              <a:t> y Acceso a Datos</a:t>
            </a: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Exploratorio de datos</a:t>
            </a:r>
          </a:p>
          <a:p>
            <a:pPr marL="383540" indent="-383540"/>
            <a:r>
              <a:rPr lang="es-ES" sz="1900" dirty="0" err="1">
                <a:ea typeface="+mn-lt"/>
                <a:cs typeface="+mn-lt"/>
              </a:rPr>
              <a:t>Feature</a:t>
            </a:r>
            <a:r>
              <a:rPr lang="es-ES" sz="1900" dirty="0">
                <a:ea typeface="+mn-lt"/>
                <a:cs typeface="+mn-lt"/>
              </a:rPr>
              <a:t> </a:t>
            </a:r>
            <a:r>
              <a:rPr lang="es-ES" sz="1900" dirty="0" err="1">
                <a:ea typeface="+mn-lt"/>
                <a:cs typeface="+mn-lt"/>
              </a:rPr>
              <a:t>engineering</a:t>
            </a:r>
            <a:endParaRPr lang="es-ES" sz="1900" dirty="0" err="1"/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Visualización de datos</a:t>
            </a:r>
            <a:endParaRPr lang="es-ES" sz="1900" dirty="0"/>
          </a:p>
          <a:p>
            <a:pPr marL="383540" indent="-383540"/>
            <a:endParaRPr lang="es-ES" sz="1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85075D-FD98-4D6D-8F67-604E115CD61E}"/>
              </a:ext>
            </a:extLst>
          </p:cNvPr>
          <p:cNvSpPr txBox="1"/>
          <p:nvPr/>
        </p:nvSpPr>
        <p:spPr>
          <a:xfrm>
            <a:off x="7065819" y="1981200"/>
            <a:ext cx="3131127" cy="1595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2: Machine </a:t>
            </a:r>
            <a:r>
              <a:rPr lang="es-ES" b="1" dirty="0" err="1">
                <a:ea typeface="+mn-lt"/>
                <a:cs typeface="+mn-lt"/>
              </a:rPr>
              <a:t>Learning</a:t>
            </a:r>
            <a:endParaRPr lang="es-ES" dirty="0" err="1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supervisado</a:t>
            </a:r>
            <a:endParaRPr lang="en-US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no-</a:t>
            </a:r>
            <a:r>
              <a:rPr lang="es-ES" dirty="0" err="1">
                <a:ea typeface="+mn-lt"/>
                <a:cs typeface="+mn-lt"/>
              </a:rPr>
              <a:t>superviado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Deep 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FD3303-4AEF-4712-9520-BA31EECAD4DC}"/>
              </a:ext>
            </a:extLst>
          </p:cNvPr>
          <p:cNvSpPr txBox="1"/>
          <p:nvPr/>
        </p:nvSpPr>
        <p:spPr>
          <a:xfrm>
            <a:off x="3470564" y="4786745"/>
            <a:ext cx="5624945" cy="1172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3: Data </a:t>
            </a:r>
            <a:r>
              <a:rPr lang="es-ES" b="1" err="1">
                <a:ea typeface="+mn-lt"/>
                <a:cs typeface="+mn-lt"/>
              </a:rPr>
              <a:t>Science</a:t>
            </a:r>
            <a:r>
              <a:rPr lang="es-ES" b="1" dirty="0">
                <a:ea typeface="+mn-lt"/>
                <a:cs typeface="+mn-lt"/>
              </a:rPr>
              <a:t> y negocio</a:t>
            </a:r>
            <a:endParaRPr lang="es-ES" b="1" dirty="0"/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Productización</a:t>
            </a:r>
            <a:r>
              <a:rPr lang="es-ES" dirty="0">
                <a:ea typeface="+mn-lt"/>
                <a:cs typeface="+mn-lt"/>
              </a:rPr>
              <a:t> de ciencia de datos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Storytelling</a:t>
            </a:r>
            <a:r>
              <a:rPr lang="es-ES" dirty="0">
                <a:ea typeface="+mn-lt"/>
                <a:cs typeface="+mn-lt"/>
              </a:rPr>
              <a:t> y productos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38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F6CD8-E53E-4656-B9C5-B030A36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cap="all"/>
              <a:t>PREGUNTAS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22F80F0-DA55-49B4-9E2F-68D974B8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30" y="1459809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EA58-B071-4B77-9D86-A6618865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/>
              <a:t>Contenido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97824-F100-4192-B79A-DD9670D9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800"/>
              <a:t>Definiendo DS:</a:t>
            </a:r>
          </a:p>
          <a:p>
            <a:pPr lvl="1" indent="-383540"/>
            <a:r>
              <a:rPr lang="es-ES" sz="1800" i="0"/>
              <a:t>¿Qué es? </a:t>
            </a:r>
          </a:p>
          <a:p>
            <a:pPr lvl="1" indent="-383540"/>
            <a:r>
              <a:rPr lang="es-ES" sz="1800" i="0"/>
              <a:t>¿Dónde se puede ubicar?</a:t>
            </a:r>
          </a:p>
          <a:p>
            <a:pPr lvl="1" indent="-383540"/>
            <a:r>
              <a:rPr lang="es-ES" sz="1800" i="0"/>
              <a:t>Data Análisis</a:t>
            </a:r>
          </a:p>
          <a:p>
            <a:pPr lvl="1" indent="-383540"/>
            <a:r>
              <a:rPr lang="es-ES" sz="1800" i="0"/>
              <a:t>Data Science</a:t>
            </a:r>
          </a:p>
          <a:p>
            <a:pPr marL="383540" indent="-383540"/>
            <a:r>
              <a:rPr lang="es-ES" sz="1800"/>
              <a:t>Requisitos para ser Data Scientist</a:t>
            </a:r>
          </a:p>
          <a:p>
            <a:pPr marL="383540" indent="-383540"/>
            <a:r>
              <a:rPr lang="es-ES" sz="1800"/>
              <a:t>Mundo laboral, ¿de qué quieres trabajar? ¿dónde?</a:t>
            </a:r>
          </a:p>
          <a:p>
            <a:pPr marL="383540" indent="-383540"/>
            <a:r>
              <a:rPr lang="es-ES" sz="1800"/>
              <a:t>Curso The Bridge</a:t>
            </a:r>
          </a:p>
          <a:p>
            <a:pPr marL="383540" indent="-383540"/>
            <a:endParaRPr lang="es-ES" sz="1800"/>
          </a:p>
        </p:txBody>
      </p:sp>
      <p:pic>
        <p:nvPicPr>
          <p:cNvPr id="6" name="Imagen 6" descr="Imagen que contiene foto, hombre, negro, blanco&#10;&#10;Descripción generada con confianza muy alta">
            <a:extLst>
              <a:ext uri="{FF2B5EF4-FFF2-40B4-BE49-F238E27FC236}">
                <a16:creationId xmlns:a16="http://schemas.microsoft.com/office/drawing/2014/main" id="{23ADB183-BC26-4083-863A-30278FCF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353129"/>
            <a:ext cx="5105445" cy="2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661D-808F-4E6A-8549-24D45D3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Data </a:t>
            </a:r>
            <a:r>
              <a:rPr lang="es-ES" dirty="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6A6B4-8BC0-4F1F-87BC-9CE8169D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7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Cada vez son más las empresas que cuentan con un científico de datos en la plantilla. 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Empresas como Microsoft, IBM, Facebook, LinkedIn, Twitter, Apple…trabajan con científicos de datos. </a:t>
            </a:r>
            <a:r>
              <a:rPr lang="es-ES" b="1" dirty="0">
                <a:ea typeface="+mn-lt"/>
                <a:cs typeface="+mn-lt"/>
              </a:rPr>
              <a:t>Su objetivo es lograr determinar cuáles serán las tendencias y cómo reaccionará el público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Otras organizaciones tienen enfoques diferentes: bioinformática (farmacia), videojuegos, ventas, automovilismo, seguridad, </a:t>
            </a:r>
            <a:r>
              <a:rPr lang="es-ES" dirty="0" err="1">
                <a:ea typeface="+mn-lt"/>
                <a:cs typeface="+mn-lt"/>
              </a:rPr>
              <a:t>IoT</a:t>
            </a:r>
            <a:r>
              <a:rPr lang="es-ES" dirty="0">
                <a:ea typeface="+mn-lt"/>
                <a:cs typeface="+mn-lt"/>
              </a:rPr>
              <a:t>, inteligencia militar, ciencias, </a:t>
            </a:r>
            <a:r>
              <a:rPr lang="es-ES" dirty="0" err="1">
                <a:ea typeface="+mn-lt"/>
                <a:cs typeface="+mn-lt"/>
              </a:rPr>
              <a:t>etc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7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4100"/>
              <a:t>Definiendo Data </a:t>
            </a:r>
            <a:r>
              <a:rPr lang="es-ES" sz="410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900">
                <a:ea typeface="+mn-lt"/>
                <a:cs typeface="+mn-lt"/>
              </a:rPr>
              <a:t>A raíz del aumento de la demanda de productos o servicios personalizados, la profesión de Data </a:t>
            </a:r>
            <a:r>
              <a:rPr lang="es-ES" sz="1900" err="1">
                <a:ea typeface="+mn-lt"/>
                <a:cs typeface="+mn-lt"/>
              </a:rPr>
              <a:t>Scientist</a:t>
            </a:r>
            <a:r>
              <a:rPr lang="es-ES" sz="1900">
                <a:ea typeface="+mn-lt"/>
                <a:cs typeface="+mn-lt"/>
              </a:rPr>
              <a:t> está siendo cada año más demandada. </a:t>
            </a:r>
            <a:endParaRPr lang="en-US" sz="1900">
              <a:ea typeface="+mn-lt"/>
              <a:cs typeface="+mn-lt"/>
            </a:endParaRPr>
          </a:p>
          <a:p>
            <a:pPr marL="383540" indent="-383540"/>
            <a:r>
              <a:rPr lang="es-ES" sz="1900">
                <a:ea typeface="+mn-lt"/>
                <a:cs typeface="+mn-lt"/>
              </a:rPr>
              <a:t>La ciencia de datos puede utilizarse en cualquier tipo de empresa, negocio o industria.</a:t>
            </a:r>
            <a:endParaRPr lang="es-ES" sz="1900"/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36C5E7ED-35DE-4CF2-BBDE-70914B0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42787"/>
            <a:ext cx="6517065" cy="42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Interés</a:t>
            </a:r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6B1AC103-0CD2-4810-B30A-CE63FB5C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126437"/>
            <a:ext cx="10591799" cy="3110818"/>
          </a:xfrm>
        </p:spPr>
      </p:pic>
    </p:spTree>
    <p:extLst>
      <p:ext uri="{BB962C8B-B14F-4D97-AF65-F5344CB8AC3E}">
        <p14:creationId xmlns:p14="http://schemas.microsoft.com/office/powerpoint/2010/main" val="5038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data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4830B358-9C62-48A8-A7A7-1D2F8969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6647" y="1648161"/>
            <a:ext cx="13884143" cy="5210368"/>
          </a:xfrm>
        </p:spPr>
      </p:pic>
    </p:spTree>
    <p:extLst>
      <p:ext uri="{BB962C8B-B14F-4D97-AF65-F5344CB8AC3E}">
        <p14:creationId xmlns:p14="http://schemas.microsoft.com/office/powerpoint/2010/main" val="28449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BDFB-896A-4658-81AF-95FD5EC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(</a:t>
            </a:r>
            <a:r>
              <a:rPr lang="es-ES" dirty="0" err="1"/>
              <a:t>business</a:t>
            </a:r>
            <a:r>
              <a:rPr lang="es-ES" dirty="0"/>
              <a:t>)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5B103D-6C6F-4815-A410-498844F3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873" y="1530927"/>
            <a:ext cx="7377889" cy="4565072"/>
          </a:xfrm>
        </p:spPr>
      </p:pic>
    </p:spTree>
    <p:extLst>
      <p:ext uri="{BB962C8B-B14F-4D97-AF65-F5344CB8AC3E}">
        <p14:creationId xmlns:p14="http://schemas.microsoft.com/office/powerpoint/2010/main" val="32826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97132-D31D-4496-BAE2-9962B4CB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21" y="1676476"/>
            <a:ext cx="7888441" cy="46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BB88538-4DCD-432C-9B74-0BBE5D0E1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40" y="1565564"/>
            <a:ext cx="7161156" cy="5015344"/>
          </a:xfrm>
        </p:spPr>
      </p:pic>
    </p:spTree>
    <p:extLst>
      <p:ext uri="{BB962C8B-B14F-4D97-AF65-F5344CB8AC3E}">
        <p14:creationId xmlns:p14="http://schemas.microsoft.com/office/powerpoint/2010/main" val="6204259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9</TotalTime>
  <Words>164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Franklin Gothic Book,Sans-Serif</vt:lpstr>
      <vt:lpstr>Crop</vt:lpstr>
      <vt:lpstr>Curso data science</vt:lpstr>
      <vt:lpstr>Contenido</vt:lpstr>
      <vt:lpstr>Definiendo Data Science</vt:lpstr>
      <vt:lpstr>Definiendo Data Science</vt:lpstr>
      <vt:lpstr>Data Science: Interés</vt:lpstr>
      <vt:lpstr>Data Science: data</vt:lpstr>
      <vt:lpstr>Data Analysis (business)</vt:lpstr>
      <vt:lpstr>Data Analyst</vt:lpstr>
      <vt:lpstr>Data Scientist</vt:lpstr>
      <vt:lpstr>PowerPoint Presentation</vt:lpstr>
      <vt:lpstr>PowerPoint Presentation</vt:lpstr>
      <vt:lpstr>Requisitos para ser Data Scientist: conocimientos y herramientas</vt:lpstr>
      <vt:lpstr>Requisitos para ser Data Analyst: conocimientos y herramientas</vt:lpstr>
      <vt:lpstr>Mundo laboral:  ¿de qué quieres trabajar?  ¿dónde?</vt:lpstr>
      <vt:lpstr>Curso Data Science: The bridge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Gabriel VT</cp:lastModifiedBy>
  <cp:revision>337</cp:revision>
  <dcterms:created xsi:type="dcterms:W3CDTF">2015-09-21T23:24:45Z</dcterms:created>
  <dcterms:modified xsi:type="dcterms:W3CDTF">2020-07-04T12:44:47Z</dcterms:modified>
</cp:coreProperties>
</file>