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5015CB8B-4572-4BC0-8CA7-61CAAD8CE699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512" autoAdjust="0"/>
  </p:normalViewPr>
  <p:slideViewPr>
    <p:cSldViewPr snapToGrid="0">
      <p:cViewPr varScale="1">
        <p:scale>
          <a:sx n="72" d="100"/>
          <a:sy n="72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18DE-B023-49BF-8C5B-55491DBE9D3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815F-BEEA-4AAC-BA84-E8353128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4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we're going to talk about how we can make group recommendations more diverse, especially when recommending items over multiple rounds. This might sound a bit technical, but don't worry—I’ll break it down step by step.</a:t>
            </a:r>
          </a:p>
          <a:p>
            <a:r>
              <a:rPr lang="en-US" b="1" dirty="0"/>
              <a:t>What Are Sequential Group Recommendations?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Imagine a group of friends trying to decide on movies to watch together over several movie nights.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recommendation system suggests movies to them as a group, not just as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"Sequential" means this happens over multiple times—they get new recommendations each movie night.</a:t>
            </a:r>
          </a:p>
          <a:p>
            <a:r>
              <a:rPr lang="en-US" b="1" dirty="0"/>
              <a:t>Why Is Diversity Important in Recommendations?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Enhances User Satisfaction: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we keep suggesting the same types of movies, people might get bored.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Offering a variety keeps everyone interested and engaged.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Prevents Redundancy: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Without diversity, recommendations can become repetitive.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Diversity ensures we don't suggest the same or very similar movies every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Mitigates Biases: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Recommending only certain types of movies can reinforce narrow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Diversity exposes users to new genres and ideas, broadening their horizons.</a:t>
            </a:r>
          </a:p>
          <a:p>
            <a:r>
              <a:rPr lang="en-US" b="1" dirty="0"/>
              <a:t>Challenges in Incorporating Diversity: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Balancing Relevance and Diversity: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want to suggest movies the group will like (relevance) but also keep the list varied (diversity).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Finding the right balance is tricky.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Complexity: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diversity requires extra computations.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thousands of movies, this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Defining Diversity: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"diverse" mean?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different genres, different actors, or something else?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need a clear definition to measure and achieve diversity.</a:t>
            </a:r>
          </a:p>
          <a:p>
            <a:r>
              <a:rPr lang="en-US" dirty="0"/>
              <a:t>In the next slides, I'll introduce a method that helps us incorporate diversity effectively into group recommendations.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Proposed Method: MMR with Genre-Based Diversity</a:t>
            </a:r>
          </a:p>
          <a:p>
            <a:r>
              <a:rPr lang="en-US" b="1" dirty="0"/>
              <a:t>Speaker Notes:</a:t>
            </a:r>
            <a:endParaRPr lang="en-US" dirty="0"/>
          </a:p>
          <a:p>
            <a:r>
              <a:rPr lang="en-US" dirty="0"/>
              <a:t>Now, let's dive into the method we're proposing to enhance diversity in group recommendations.</a:t>
            </a:r>
          </a:p>
          <a:p>
            <a:r>
              <a:rPr lang="en-US" b="1" dirty="0"/>
              <a:t>Key Idea: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Maximal Marginal Relevance (MMR):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technique that balances relevance and diversity when selecting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aims to choose items that are both relevant to the user's preferences and different from items already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Genre-Based Diversity: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Movies have genres like "Action," "Comedy," "Drama,"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We'll use these genres to measure how different movies are from each other.</a:t>
            </a:r>
          </a:p>
          <a:p>
            <a:r>
              <a:rPr lang="en-US" b="1" dirty="0"/>
              <a:t>Algorithm Steps: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Compute Relevance Scores: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movie, we calculate a score based on how much the group is predicted to like 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is based on individual preferences and past ratings.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 Diversity Scores: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movie, we calculate how different it is from movies we've already recommended.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use the </a:t>
            </a:r>
            <a:r>
              <a:rPr lang="en-US" b="1" dirty="0"/>
              <a:t>Jaccard distance</a:t>
            </a:r>
            <a:r>
              <a:rPr lang="en-US" dirty="0"/>
              <a:t> between genres: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two movies share genres, they're more similar.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they have different genres, they're more diverse.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Normalize Scores: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Relevance and diversity scores might be on different scales.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adjust them to be between 0 and 1 so we can combine them fairly.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 Combined Scores: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use a </a:t>
            </a:r>
            <a:r>
              <a:rPr lang="en-US" b="1" dirty="0"/>
              <a:t>formula</a:t>
            </a:r>
            <a:r>
              <a:rPr lang="en-US" dirty="0"/>
              <a:t> to combine relevance and diversity scores: </a:t>
            </a:r>
            <a:r>
              <a:rPr lang="el-GR" b="1" dirty="0"/>
              <a:t>Λ</a:t>
            </a:r>
            <a:r>
              <a:rPr lang="en-US" b="1" dirty="0"/>
              <a:t>diversity </a:t>
            </a:r>
            <a:r>
              <a:rPr lang="en-US" dirty="0"/>
              <a:t> is a number between 0 and 1 that controls the balance.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λdiversity</a:t>
            </a:r>
            <a:r>
              <a:rPr lang="en-US" dirty="0"/>
              <a:t>​=0.5, relevance and diversity are equally important.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Explanation of the Formula: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formula is derived from the Maximal Marginal Relevance (MMR)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MMR was introduced by researchers Carbonell and Goldstein in 1998 for text retrieval and has been adapted for recommendation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formula combines relevance and diversity into a single score for each candidate movie.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allows us to rank movies by considering both how relevant they are to the group's preferences and how much they add diversity to the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Parameter </a:t>
            </a:r>
            <a:r>
              <a:rPr lang="en-US" b="1" dirty="0" err="1"/>
              <a:t>λdiversity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It Does: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λdiversity</a:t>
            </a:r>
            <a:r>
              <a:rPr lang="en-US" dirty="0"/>
              <a:t>​ is a trade-off parameter between relevance and diversity.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It ranges from 0 to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λdiversity</a:t>
            </a:r>
            <a:r>
              <a:rPr lang="en-US" dirty="0"/>
              <a:t>=0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The combined score depends entirely on the relevance score.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Recommendations focus solely on what the group is predicted to like the most.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λdiversity</a:t>
            </a:r>
            <a:r>
              <a:rPr lang="en-US" dirty="0"/>
              <a:t>=1\lambda_{\text{diversity}} = 1λdiversity​=1: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The combined score depends entirely on the diversity score.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Recommendations prioritize movies that are most different from those already selected, regardless of predicted preference.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Adjusting the Balance: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By setting </a:t>
            </a:r>
            <a:r>
              <a:rPr lang="en-US" dirty="0" err="1"/>
              <a:t>λdiversity</a:t>
            </a:r>
            <a:r>
              <a:rPr lang="en-US" dirty="0"/>
              <a:t> somewhere between 0 and 1, we balance the importance of relevance and diversity.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dirty="0" err="1"/>
              <a:t>λdiversity</a:t>
            </a:r>
            <a:r>
              <a:rPr lang="en-US" dirty="0"/>
              <a:t>=0.5 gives equal weight to both.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Use This Formula?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Simplicity and Flexibility: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linear combination is straightforward to compute and understand.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It allows us to easily adjust the importance of diversity in our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Effectiveness: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This method has been proven effective in various domains for enhancing diversity without significantly sacrificing relevance.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User-Centric Approach: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It enables us to tailor recommendations based on user preferences or system goals.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For groups that value exploration, we might increase </a:t>
            </a:r>
            <a:r>
              <a:rPr lang="en-US" dirty="0" err="1"/>
              <a:t>λdiversity</a:t>
            </a:r>
            <a:r>
              <a:rPr lang="en-US" dirty="0"/>
              <a:t>\lambda_{\text{diversity}}</a:t>
            </a:r>
            <a:r>
              <a:rPr lang="en-US" dirty="0" err="1"/>
              <a:t>λdiversity</a:t>
            </a:r>
            <a:r>
              <a:rPr lang="en-US" dirty="0"/>
              <a:t>​.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Select Top k Movies: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pick the top movies with the highest combined scores to recommend to the group.</a:t>
            </a:r>
          </a:p>
          <a:p>
            <a:r>
              <a:rPr lang="en-US" dirty="0"/>
              <a:t>This method helps us recommend movies that the group will likely enjoy while also ensuring they're not all the same type.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5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3: Why the Method Works Well</a:t>
            </a:r>
          </a:p>
          <a:p>
            <a:r>
              <a:rPr lang="en-US" b="1" dirty="0"/>
              <a:t>Speaker Notes:</a:t>
            </a:r>
            <a:endParaRPr lang="en-US" dirty="0"/>
          </a:p>
          <a:p>
            <a:r>
              <a:rPr lang="en-US" dirty="0"/>
              <a:t>Let's explore why this method is effective.</a:t>
            </a:r>
          </a:p>
          <a:p>
            <a:r>
              <a:rPr lang="en-US" b="1" dirty="0"/>
              <a:t>Balances Relevance and Diversity: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adjusting </a:t>
            </a:r>
            <a:r>
              <a:rPr lang="en-US" dirty="0" err="1"/>
              <a:t>λdiversity</a:t>
            </a:r>
            <a:r>
              <a:rPr lang="en-US" dirty="0"/>
              <a:t>, we can control how much we prioritize diversity over relevance.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flexibility allows us to cater to different group preferences.</a:t>
            </a:r>
          </a:p>
          <a:p>
            <a:r>
              <a:rPr lang="en-US" b="1" dirty="0"/>
              <a:t>Prevents Redundancy: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considering diversity scores, we avoid suggesting movies that are too similar to what we've already recommended.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keeps the recommendations fresh and interesting.</a:t>
            </a:r>
          </a:p>
          <a:p>
            <a:r>
              <a:rPr lang="en-US" b="1" dirty="0"/>
              <a:t>Enhances User Satisfaction: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Adaptive Weights: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adjust each user's influence based on their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someone is less satisfied, they get more say in future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Fairness: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approach helps ensure that all group members feel their preferences are considered over time.</a:t>
            </a:r>
          </a:p>
          <a:p>
            <a:r>
              <a:rPr lang="en-US" b="1" dirty="0"/>
              <a:t>Utilizes Content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Genre Information: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genres is intuitive—people understand movie genres.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provides a meaningful way to measure diversity that aligns with how users perceive differences between movies.</a:t>
            </a:r>
          </a:p>
          <a:p>
            <a:r>
              <a:rPr lang="en-US" dirty="0"/>
              <a:t>In essence, our method thoughtfully combines what the group likes with introducing variety, leading to better overall experiences.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5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  <a:endParaRPr lang="en-US" dirty="0"/>
          </a:p>
          <a:p>
            <a:r>
              <a:rPr lang="en-US" dirty="0"/>
              <a:t>Let's look at some example results to see how the method performs compared to others.</a:t>
            </a:r>
          </a:p>
          <a:p>
            <a:r>
              <a:rPr lang="en-US" b="1" dirty="0"/>
              <a:t>Parameters: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Users:</a:t>
            </a:r>
            <a:r>
              <a:rPr lang="en-US" dirty="0"/>
              <a:t> We have a group of 5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Iterations:</a:t>
            </a:r>
            <a:r>
              <a:rPr lang="en-US" dirty="0"/>
              <a:t> We make recommendations over 5 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k Movies per Iteration:</a:t>
            </a:r>
            <a:r>
              <a:rPr lang="en-US" dirty="0"/>
              <a:t> In each round, we recommend 5 movies.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λdiversity</a:t>
            </a:r>
            <a:r>
              <a:rPr lang="en-US" b="1" dirty="0"/>
              <a:t>​=0.5:</a:t>
            </a:r>
            <a:r>
              <a:rPr lang="en-US" dirty="0"/>
              <a:t> We balance relevance and diversity equally.</a:t>
            </a:r>
          </a:p>
          <a:p>
            <a:endParaRPr lang="en-GB" dirty="0"/>
          </a:p>
          <a:p>
            <a:endParaRPr lang="en-GB" dirty="0"/>
          </a:p>
          <a:p>
            <a:r>
              <a:rPr lang="en-US" b="1" dirty="0"/>
              <a:t>What Do These Numbers Mean?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Satisfaction: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how satisfied the group is overall with the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numbers are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Disagreement: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the difference between the most and least satisfied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numbers indicate that users are more equally satisfied.</a:t>
            </a:r>
          </a:p>
          <a:p>
            <a:r>
              <a:rPr lang="en-US" b="1" dirty="0"/>
              <a:t>Observations: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Method with Diversity: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good balance between satisfaction and disagreement.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Lower Group Disagreement (0.1280):</a:t>
            </a:r>
            <a:r>
              <a:rPr lang="en-US" dirty="0"/>
              <a:t> Users are more equally 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Method: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overall satisfaction (0.8490) but higher disagreement.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users may be much more satisfied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Least Misery Method: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satisfaction with the highest disagreement.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Tries to ensure no one is too unhappy, but may not maximize overall satisfaction.</a:t>
            </a:r>
          </a:p>
          <a:p>
            <a:r>
              <a:rPr lang="en-US" b="1" dirty="0"/>
              <a:t>Conclusion from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new method offers a good compromise, ensuring the group is satisfied while keeping individual satisfaction levels close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demonstrates that incorporating diversity can lead to more equitable and engaging recommendations.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8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5: Conclusion</a:t>
            </a:r>
          </a:p>
          <a:p>
            <a:r>
              <a:rPr lang="en-US" b="1" dirty="0"/>
              <a:t>Speaker Notes:</a:t>
            </a:r>
            <a:endParaRPr lang="en-US" dirty="0"/>
          </a:p>
          <a:p>
            <a:r>
              <a:rPr lang="en-US" dirty="0"/>
              <a:t>To wrap things up:</a:t>
            </a:r>
          </a:p>
          <a:p>
            <a:r>
              <a:rPr lang="en-US" b="1" dirty="0"/>
              <a:t>Effective Incorporation of Diversity: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We've shown that by thoughtfully integrating diversity into recommendations, we can improve the experience for group users.</a:t>
            </a:r>
          </a:p>
          <a:p>
            <a:r>
              <a:rPr lang="en-US" b="1" dirty="0"/>
              <a:t>Enhanced User Experience: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Balancing relevance and diversity keeps recommendations both useful and interesting.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are more likely to remain engaged over time.</a:t>
            </a:r>
          </a:p>
          <a:p>
            <a:r>
              <a:rPr lang="en-US" b="1" dirty="0"/>
              <a:t>Fairness and Adaptability: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adjusting user influence based on satisfaction, we promote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adapts to how users feel about the recommendations.</a:t>
            </a:r>
          </a:p>
          <a:p>
            <a:r>
              <a:rPr lang="en-US" b="1" dirty="0"/>
              <a:t>Future Improvements: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Diversity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could use more detailed information, like movie plots or user tags, to measure diversity even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 handle more users and movies, we'll need to optimize the system to keep it running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Diversity: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users or groups might prefer different levels of diversity.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could tailor the diversity-relevance balance to individual preferences.</a:t>
            </a:r>
          </a:p>
          <a:p>
            <a:r>
              <a:rPr lang="en-US" b="1" dirty="0"/>
              <a:t>Final Thoughts: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Incorporating diversity isn't just about avoiding repetition—it's about creating a more satisfying and fair experience for all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balancing relevance and diversity, we can make recommendation systems that are both effective and enjoyable.</a:t>
            </a:r>
          </a:p>
          <a:p>
            <a:r>
              <a:rPr lang="en-US" dirty="0"/>
              <a:t>Thank you for your attention! I'm happy to answer any questions you might have.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7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BA1A68-23FF-0C1E-45AA-F70B5C51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D23277C-4CA7-D163-AC59-776656BC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AF1E1EE-BF95-879D-892F-07755CE8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6E05321-5CA1-4D7E-FED3-C51E0FA3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E004A0D-64E3-BC50-E627-6E7D7B2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9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C78C1A-124A-389D-74A3-611BDC3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2508D16-9261-D32F-B488-C0DA8275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33B84B-7F2E-50FB-5DB2-3618624A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BFD1B2B-5810-A182-7389-19EB5013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319829F-6C52-FB0A-4D23-175C0215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5D4E7AC-FC92-DFCA-6CB1-D98C4205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804C286-2E8D-886F-B9B4-7F76B657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4553E8-F764-9415-3A1C-54380078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95CCE3-72F2-CE7F-B37C-0DA4053B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85D08C-FC97-0611-5CCD-6533596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D90724-B06C-66B0-78BC-24E9EAAA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E368A5-2642-C431-B42A-643D0738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AFAFE3-08EC-EE3F-C07C-25CB63DD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78B24EE-1F4F-764F-B15B-D3750679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8BF3B0F-54F9-632A-0926-12B7DB40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377B14-740E-8BAF-1FE6-D380AC19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EE975CD-BABF-CD93-0270-454AF8AE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82AAA2-4ACA-E0E1-101F-A51AB8A6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3F790C-7D27-F672-4F80-9418B4FA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2D16BC4-235D-E67A-FB1E-3B44480C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6A428A-97C7-217F-1BC1-F793650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5D377E5-ACB4-0742-70EF-3A4F4091C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42BF84-5893-E711-FA8A-3B01C19E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F680318-302D-8033-51C4-1ABADADA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7F37A2D-9CE0-C0FF-680F-CB72BC5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E93F1FF-1356-E8D7-C0F1-AEBAEAC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5920F7-10A7-1B02-5E3F-BE7E99D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1E192B6-32C6-C7BC-7C91-6132691D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B16D262-53E6-5013-5C0B-CC52DDABA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05B238B-23EF-8570-AF24-F8FB89B78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D494B41-0887-DCBA-5D27-7550FDF8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C7C2958-0534-2499-37AB-67D4F26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62BFFA6-0E73-C599-6C07-B781C289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BCE551C-C3C7-7E7C-146A-7DD8F2D8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2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AAA066-4A3F-0D59-1693-4AE06736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6B0402C-DA43-3609-D36B-525490BB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1F91D9E-CCCA-2A85-DB5B-49467D17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DFABB1E-3DA2-CD85-579E-A0213F90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F267B0-3FDA-CF9D-E97F-E2DCCC5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3BF2D9E-B4FC-D52C-46D7-651D5A50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8987699-E99D-4216-C437-484DC072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6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25DC4E-D9DF-C88A-E8E6-8652D58C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2BDFC0-9254-FD34-B477-8A571795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F05C777-9879-94B7-A0E4-D3020168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BC01BA3-72E4-9893-93AA-E978057F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70FD44A-FC5C-7C20-D879-B62AA9ED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6CE5F39-C86D-2148-84EA-2A869C5B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2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C9780F-8529-3EE0-F975-850DF63C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7089F8D-3E25-5B02-4AFC-0BA33EA4D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93E48FB-D719-1259-1D10-D193F91C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C9312C1-03C5-92B9-B7A8-CEDA2B98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E07D9A6-51EF-982C-2B7D-5B9D688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CE4FD9C-198F-BED2-6A71-42E289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BB16074-1F46-E6E2-1B5D-12353F61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391F17B-290A-BF42-46E7-7ED8D92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9FAB36-231E-581A-C224-4430AECA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9C139-8223-45D2-8116-06EDB340141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0A29296-B60B-C42B-3D04-163DDB1DE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68CE1C-3FB0-2008-E95F-70AF422E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80253-F4E9-4E60-A566-041DB51F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Yksi joukosta">
            <a:extLst>
              <a:ext uri="{FF2B5EF4-FFF2-40B4-BE49-F238E27FC236}">
                <a16:creationId xmlns:a16="http://schemas.microsoft.com/office/drawing/2014/main" id="{28EF880E-9E05-56BB-876D-2309D7ADD6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E3F652C-937B-79E5-5BEF-6F796F1C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 b="1"/>
              <a:t>Incorporating Diversity in Sequential Group Recommendations</a:t>
            </a:r>
            <a:endParaRPr lang="en-GB" sz="31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BEAD066-A196-E28D-20AF-C9CA89AD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/>
              <a:t>Importance of Diversity:</a:t>
            </a:r>
            <a:endParaRPr lang="en-US" sz="1100"/>
          </a:p>
          <a:p>
            <a:pPr indent="-285750"/>
            <a:r>
              <a:rPr lang="en-US" sz="1100" b="1"/>
              <a:t>Enhances User Satisfaction:</a:t>
            </a:r>
            <a:r>
              <a:rPr lang="en-US" sz="1100"/>
              <a:t> Exposes users to a wide range of content, keeping them engaged.</a:t>
            </a:r>
          </a:p>
          <a:p>
            <a:pPr indent="-285750"/>
            <a:r>
              <a:rPr lang="en-US" sz="1100" b="1"/>
              <a:t>Prevents Redundancy:</a:t>
            </a:r>
            <a:r>
              <a:rPr lang="en-US" sz="1100"/>
              <a:t> Avoids repetitive recommendations over multiple iterations.</a:t>
            </a:r>
          </a:p>
          <a:p>
            <a:pPr indent="-285750"/>
            <a:r>
              <a:rPr lang="en-US" sz="1100" b="1"/>
              <a:t>Mitigates Biases:</a:t>
            </a:r>
            <a:r>
              <a:rPr lang="en-US" sz="1100"/>
              <a:t> Reduces the risk of reinforcing biases from repeated exposure to similar items.</a:t>
            </a:r>
          </a:p>
          <a:p>
            <a:pPr marL="0" indent="0">
              <a:buNone/>
            </a:pPr>
            <a:r>
              <a:rPr lang="en-US" sz="1100" b="1"/>
              <a:t>Challenges:</a:t>
            </a:r>
            <a:endParaRPr lang="en-US" sz="1100"/>
          </a:p>
          <a:p>
            <a:pPr indent="-285750"/>
            <a:r>
              <a:rPr lang="en-US" sz="1100" b="1"/>
              <a:t>Balancing Relevance and Diversity:</a:t>
            </a:r>
            <a:r>
              <a:rPr lang="en-US" sz="1100"/>
              <a:t> Introducing diversity without compromising relevance.</a:t>
            </a:r>
          </a:p>
          <a:p>
            <a:pPr indent="-285750"/>
            <a:r>
              <a:rPr lang="en-US" sz="1100" b="1"/>
              <a:t>Computational Complexity:</a:t>
            </a:r>
            <a:r>
              <a:rPr lang="en-US" sz="1100"/>
              <a:t> Calculating diversity metrics can be resource-intensive.</a:t>
            </a:r>
          </a:p>
          <a:p>
            <a:pPr indent="-285750"/>
            <a:r>
              <a:rPr lang="en-US" sz="1100" b="1"/>
              <a:t>Defining Diversity:</a:t>
            </a:r>
            <a:r>
              <a:rPr lang="en-US" sz="1100"/>
              <a:t> Choosing appropriate measures that align with user expectations.</a:t>
            </a:r>
          </a:p>
          <a:p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478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Yksi joukosta">
            <a:extLst>
              <a:ext uri="{FF2B5EF4-FFF2-40B4-BE49-F238E27FC236}">
                <a16:creationId xmlns:a16="http://schemas.microsoft.com/office/drawing/2014/main" id="{F1056898-0BB9-2FB6-7B55-AA2FEFE2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E5DFAC2-4374-FA3B-3BEA-6AD26918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799" cy="1261544"/>
          </a:xfrm>
        </p:spPr>
        <p:txBody>
          <a:bodyPr>
            <a:normAutofit/>
          </a:bodyPr>
          <a:lstStyle/>
          <a:p>
            <a:r>
              <a:rPr lang="fi-FI" sz="3400" b="1" dirty="0" err="1"/>
              <a:t>Proposed</a:t>
            </a:r>
            <a:r>
              <a:rPr lang="fi-FI" sz="3400" b="1" dirty="0"/>
              <a:t> Method: MMR </a:t>
            </a:r>
            <a:r>
              <a:rPr lang="fi-FI" sz="3400" b="1" dirty="0" err="1"/>
              <a:t>with</a:t>
            </a:r>
            <a:r>
              <a:rPr lang="fi-FI" sz="3400" b="1" dirty="0"/>
              <a:t> Genre-</a:t>
            </a:r>
            <a:r>
              <a:rPr lang="fi-FI" sz="3400" b="1" dirty="0" err="1"/>
              <a:t>Based</a:t>
            </a:r>
            <a:r>
              <a:rPr lang="fi-FI" sz="3400" b="1" dirty="0"/>
              <a:t> </a:t>
            </a:r>
            <a:r>
              <a:rPr lang="fi-FI" sz="3400" b="1" dirty="0" err="1"/>
              <a:t>Diversity</a:t>
            </a:r>
            <a:endParaRPr lang="en-GB" sz="34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5AB42A3-D454-037C-6D08-3FB1C7D9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76" y="1626668"/>
            <a:ext cx="4962624" cy="4774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100" b="1" dirty="0"/>
              <a:t>Key Idea:</a:t>
            </a:r>
            <a:endParaRPr lang="fi-FI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fi-FI" sz="1100" b="1" dirty="0" err="1"/>
              <a:t>Maximal</a:t>
            </a:r>
            <a:r>
              <a:rPr lang="fi-FI" sz="1100" b="1" dirty="0"/>
              <a:t> </a:t>
            </a:r>
            <a:r>
              <a:rPr lang="fi-FI" sz="1100" b="1" dirty="0" err="1"/>
              <a:t>Marginal</a:t>
            </a:r>
            <a:r>
              <a:rPr lang="fi-FI" sz="1100" b="1" dirty="0"/>
              <a:t> </a:t>
            </a:r>
            <a:r>
              <a:rPr lang="fi-FI" sz="1100" b="1" dirty="0" err="1"/>
              <a:t>Relevance</a:t>
            </a:r>
            <a:r>
              <a:rPr lang="fi-FI" sz="1100" b="1" dirty="0"/>
              <a:t> (MMR):</a:t>
            </a:r>
            <a:r>
              <a:rPr lang="fi-FI" sz="1100" dirty="0"/>
              <a:t> </a:t>
            </a:r>
            <a:r>
              <a:rPr lang="fi-FI" sz="1100" dirty="0" err="1"/>
              <a:t>Combines</a:t>
            </a:r>
            <a:r>
              <a:rPr lang="fi-FI" sz="1100" dirty="0"/>
              <a:t> </a:t>
            </a:r>
            <a:r>
              <a:rPr lang="fi-FI" sz="1100" dirty="0" err="1"/>
              <a:t>relevance</a:t>
            </a:r>
            <a:r>
              <a:rPr lang="fi-FI" sz="1100" dirty="0"/>
              <a:t> and </a:t>
            </a:r>
            <a:r>
              <a:rPr lang="fi-FI" sz="1100" dirty="0" err="1"/>
              <a:t>diversity</a:t>
            </a:r>
            <a:r>
              <a:rPr lang="fi-FI" sz="1100" dirty="0"/>
              <a:t> in ranking.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100" b="1" dirty="0"/>
              <a:t>Genre-</a:t>
            </a:r>
            <a:r>
              <a:rPr lang="fi-FI" sz="1100" b="1" dirty="0" err="1"/>
              <a:t>Based</a:t>
            </a:r>
            <a:r>
              <a:rPr lang="fi-FI" sz="1100" b="1" dirty="0"/>
              <a:t> </a:t>
            </a:r>
            <a:r>
              <a:rPr lang="fi-FI" sz="1100" b="1" dirty="0" err="1"/>
              <a:t>Diversity</a:t>
            </a:r>
            <a:r>
              <a:rPr lang="fi-FI" sz="1100" b="1" dirty="0"/>
              <a:t>:</a:t>
            </a:r>
            <a:r>
              <a:rPr lang="fi-FI" sz="1100" dirty="0"/>
              <a:t> </a:t>
            </a:r>
            <a:r>
              <a:rPr lang="fi-FI" sz="1100" dirty="0" err="1"/>
              <a:t>Utilizes</a:t>
            </a:r>
            <a:r>
              <a:rPr lang="fi-FI" sz="1100" dirty="0"/>
              <a:t> </a:t>
            </a:r>
            <a:r>
              <a:rPr lang="fi-FI" sz="1100" dirty="0" err="1"/>
              <a:t>movie</a:t>
            </a:r>
            <a:r>
              <a:rPr lang="fi-FI" sz="1100" dirty="0"/>
              <a:t> </a:t>
            </a:r>
            <a:r>
              <a:rPr lang="fi-FI" sz="1100" dirty="0" err="1"/>
              <a:t>genres</a:t>
            </a:r>
            <a:r>
              <a:rPr lang="fi-FI" sz="1100" dirty="0"/>
              <a:t> to </a:t>
            </a:r>
            <a:r>
              <a:rPr lang="fi-FI" sz="1100" dirty="0" err="1"/>
              <a:t>compute</a:t>
            </a:r>
            <a:r>
              <a:rPr lang="fi-FI" sz="1100" dirty="0"/>
              <a:t> </a:t>
            </a:r>
            <a:r>
              <a:rPr lang="fi-FI" sz="1100" dirty="0" err="1"/>
              <a:t>diversity</a:t>
            </a:r>
            <a:r>
              <a:rPr lang="fi-FI" sz="1100" dirty="0"/>
              <a:t> </a:t>
            </a:r>
            <a:r>
              <a:rPr lang="fi-FI" sz="1100" dirty="0" err="1"/>
              <a:t>between</a:t>
            </a:r>
            <a:r>
              <a:rPr lang="fi-FI" sz="1100" dirty="0"/>
              <a:t> </a:t>
            </a:r>
            <a:r>
              <a:rPr lang="fi-FI" sz="1100" dirty="0" err="1"/>
              <a:t>items</a:t>
            </a:r>
            <a:r>
              <a:rPr lang="fi-FI" sz="1100" dirty="0"/>
              <a:t>.</a:t>
            </a:r>
          </a:p>
          <a:p>
            <a:pPr marL="0" indent="0">
              <a:buNone/>
            </a:pPr>
            <a:endParaRPr lang="fi-FI" sz="1100" b="1" dirty="0"/>
          </a:p>
          <a:p>
            <a:pPr marL="0" indent="0">
              <a:buNone/>
            </a:pPr>
            <a:r>
              <a:rPr lang="fi-FI" sz="1100" b="1" dirty="0" err="1"/>
              <a:t>Algorithm</a:t>
            </a:r>
            <a:r>
              <a:rPr lang="fi-FI" sz="1100" b="1" dirty="0"/>
              <a:t> </a:t>
            </a:r>
            <a:r>
              <a:rPr lang="fi-FI" sz="1100" b="1" dirty="0" err="1"/>
              <a:t>Steps</a:t>
            </a:r>
            <a:r>
              <a:rPr lang="fi-FI" sz="1100" b="1" dirty="0"/>
              <a:t>:</a:t>
            </a:r>
            <a:endParaRPr lang="fi-FI" sz="1100" dirty="0"/>
          </a:p>
          <a:p>
            <a:pPr>
              <a:buFontTx/>
              <a:buChar char="-"/>
            </a:pPr>
            <a:r>
              <a:rPr lang="fi-FI" sz="1100" b="1" dirty="0" err="1"/>
              <a:t>Compute</a:t>
            </a:r>
            <a:r>
              <a:rPr lang="fi-FI" sz="1100" b="1" dirty="0"/>
              <a:t> </a:t>
            </a:r>
            <a:r>
              <a:rPr lang="fi-FI" sz="1100" b="1" dirty="0" err="1"/>
              <a:t>Relevance</a:t>
            </a:r>
            <a:r>
              <a:rPr lang="fi-FI" sz="1100" b="1" dirty="0"/>
              <a:t> </a:t>
            </a:r>
            <a:r>
              <a:rPr lang="fi-FI" sz="1100" b="1" dirty="0" err="1"/>
              <a:t>Scores</a:t>
            </a:r>
            <a:r>
              <a:rPr lang="fi-FI" sz="1100" b="1" dirty="0"/>
              <a:t>:</a:t>
            </a:r>
          </a:p>
          <a:p>
            <a:pPr>
              <a:buFontTx/>
              <a:buChar char="-"/>
            </a:pPr>
            <a:r>
              <a:rPr lang="fi-FI" sz="1100" b="1" dirty="0" err="1"/>
              <a:t>Compute</a:t>
            </a:r>
            <a:r>
              <a:rPr lang="fi-FI" sz="1100" b="1" dirty="0"/>
              <a:t> </a:t>
            </a:r>
            <a:r>
              <a:rPr lang="fi-FI" sz="1100" b="1" dirty="0" err="1"/>
              <a:t>Diversity</a:t>
            </a:r>
            <a:r>
              <a:rPr lang="fi-FI" sz="1100" b="1" dirty="0"/>
              <a:t> </a:t>
            </a:r>
            <a:r>
              <a:rPr lang="fi-FI" sz="1100" b="1" dirty="0" err="1"/>
              <a:t>Scores</a:t>
            </a:r>
            <a:r>
              <a:rPr lang="fi-FI" sz="1100" b="1" dirty="0"/>
              <a:t>:</a:t>
            </a:r>
            <a:endParaRPr lang="fi-FI" sz="1100" dirty="0"/>
          </a:p>
          <a:p>
            <a:pPr>
              <a:buFontTx/>
              <a:buChar char="-"/>
            </a:pPr>
            <a:r>
              <a:rPr lang="fi-FI" sz="1100" b="1" dirty="0" err="1"/>
              <a:t>Normalize</a:t>
            </a:r>
            <a:r>
              <a:rPr lang="fi-FI" sz="1100" b="1" dirty="0"/>
              <a:t> </a:t>
            </a:r>
            <a:r>
              <a:rPr lang="fi-FI" sz="1100" b="1" dirty="0" err="1"/>
              <a:t>Scores</a:t>
            </a:r>
            <a:r>
              <a:rPr lang="fi-FI" sz="1100" b="1" dirty="0"/>
              <a:t>:</a:t>
            </a:r>
            <a:endParaRPr lang="fi-FI" sz="1100" dirty="0"/>
          </a:p>
          <a:p>
            <a:pPr>
              <a:buFontTx/>
              <a:buChar char="-"/>
            </a:pPr>
            <a:r>
              <a:rPr lang="fi-FI" sz="1100" b="1" dirty="0" err="1"/>
              <a:t>Compute</a:t>
            </a:r>
            <a:r>
              <a:rPr lang="fi-FI" sz="1100" b="1" dirty="0"/>
              <a:t> </a:t>
            </a:r>
            <a:r>
              <a:rPr lang="fi-FI" sz="1100" b="1" dirty="0" err="1"/>
              <a:t>Combined</a:t>
            </a:r>
            <a:r>
              <a:rPr lang="fi-FI" sz="1100" b="1" dirty="0"/>
              <a:t> </a:t>
            </a:r>
            <a:r>
              <a:rPr lang="fi-FI" sz="1100" b="1" dirty="0" err="1"/>
              <a:t>Score</a:t>
            </a:r>
            <a:r>
              <a:rPr lang="fi-FI" sz="1100" b="1" dirty="0"/>
              <a:t>: </a:t>
            </a:r>
          </a:p>
          <a:p>
            <a:pPr>
              <a:buFontTx/>
              <a:buChar char="-"/>
            </a:pPr>
            <a:endParaRPr lang="fi-FI" sz="1100" dirty="0"/>
          </a:p>
          <a:p>
            <a:pPr>
              <a:buAutoNum type="arabicPeriod"/>
            </a:pPr>
            <a:r>
              <a:rPr lang="fi-FI" sz="1100" dirty="0"/>
              <a:t>(1−</a:t>
            </a:r>
            <a:r>
              <a:rPr lang="el-GR" sz="1100" dirty="0"/>
              <a:t>λ</a:t>
            </a:r>
            <a:r>
              <a:rPr lang="fi-FI" sz="1100" dirty="0" err="1"/>
              <a:t>diversity</a:t>
            </a:r>
            <a:r>
              <a:rPr lang="fi-FI" sz="1100" dirty="0"/>
              <a:t>)×</a:t>
            </a:r>
            <a:r>
              <a:rPr lang="fi-FI" sz="1100" dirty="0" err="1"/>
              <a:t>Relevance</a:t>
            </a:r>
            <a:r>
              <a:rPr lang="fi-FI" sz="1100" dirty="0"/>
              <a:t> </a:t>
            </a:r>
            <a:r>
              <a:rPr lang="fi-FI" sz="1100" dirty="0" err="1"/>
              <a:t>Score</a:t>
            </a:r>
            <a:r>
              <a:rPr lang="fi-FI" sz="1100" dirty="0"/>
              <a:t>+</a:t>
            </a:r>
            <a:r>
              <a:rPr lang="el-GR" sz="1100" dirty="0"/>
              <a:t>λ</a:t>
            </a:r>
            <a:r>
              <a:rPr lang="fi-FI" sz="1100" dirty="0" err="1"/>
              <a:t>diversity×Diversity</a:t>
            </a:r>
            <a:r>
              <a:rPr lang="fi-FI" sz="1100" dirty="0"/>
              <a:t> </a:t>
            </a:r>
            <a:r>
              <a:rPr lang="fi-FI" sz="1100" dirty="0" err="1"/>
              <a:t>Score</a:t>
            </a:r>
            <a:endParaRPr lang="fi-FI" sz="1100" dirty="0"/>
          </a:p>
          <a:p>
            <a:pPr>
              <a:buAutoNum type="arabicPeriod"/>
            </a:pPr>
            <a:r>
              <a:rPr lang="el-GR" sz="1100" b="1" dirty="0"/>
              <a:t>λ</a:t>
            </a:r>
            <a:r>
              <a:rPr lang="fi-FI" sz="1100" b="1" dirty="0" err="1"/>
              <a:t>diversity</a:t>
            </a:r>
            <a:r>
              <a:rPr lang="fi-FI" sz="1100" b="1" dirty="0"/>
              <a:t>​:</a:t>
            </a:r>
            <a:r>
              <a:rPr lang="fi-FI" sz="1100" dirty="0"/>
              <a:t> Trade-</a:t>
            </a:r>
            <a:r>
              <a:rPr lang="fi-FI" sz="1100" dirty="0" err="1"/>
              <a:t>off</a:t>
            </a:r>
            <a:r>
              <a:rPr lang="fi-FI" sz="1100" dirty="0"/>
              <a:t> </a:t>
            </a:r>
            <a:r>
              <a:rPr lang="fi-FI" sz="1100" dirty="0" err="1"/>
              <a:t>parameter</a:t>
            </a:r>
            <a:r>
              <a:rPr lang="fi-FI" sz="1100" dirty="0"/>
              <a:t> </a:t>
            </a:r>
            <a:r>
              <a:rPr lang="fi-FI" sz="1100" dirty="0" err="1"/>
              <a:t>between</a:t>
            </a:r>
            <a:r>
              <a:rPr lang="fi-FI" sz="1100" dirty="0"/>
              <a:t> </a:t>
            </a:r>
            <a:r>
              <a:rPr lang="fi-FI" sz="1100" dirty="0" err="1"/>
              <a:t>relevance</a:t>
            </a:r>
            <a:r>
              <a:rPr lang="fi-FI" sz="1100" dirty="0"/>
              <a:t> and </a:t>
            </a:r>
            <a:r>
              <a:rPr lang="fi-FI" sz="1100" dirty="0" err="1"/>
              <a:t>diversity</a:t>
            </a:r>
            <a:r>
              <a:rPr lang="fi-FI" sz="1100" dirty="0"/>
              <a:t>.</a:t>
            </a:r>
          </a:p>
          <a:p>
            <a:pPr marL="0" indent="0">
              <a:buNone/>
            </a:pPr>
            <a:endParaRPr lang="fi-FI" sz="1100" dirty="0"/>
          </a:p>
          <a:p>
            <a:pPr marL="0" indent="0">
              <a:buNone/>
            </a:pPr>
            <a:endParaRPr lang="fi-FI" sz="1100" dirty="0"/>
          </a:p>
          <a:p>
            <a:pPr marL="0" indent="0">
              <a:buNone/>
            </a:pPr>
            <a:r>
              <a:rPr lang="fi-FI" sz="1100" b="1" dirty="0"/>
              <a:t>Select Top k Movies:</a:t>
            </a:r>
            <a:endParaRPr lang="fi-FI" sz="1100" dirty="0"/>
          </a:p>
          <a:p>
            <a:pPr marL="742950" lvl="1" indent="-285750">
              <a:buFont typeface="+mj-lt"/>
              <a:buAutoNum type="arabicPeriod"/>
            </a:pPr>
            <a:r>
              <a:rPr lang="fi-FI" sz="1100" dirty="0" err="1"/>
              <a:t>Recommend</a:t>
            </a:r>
            <a:r>
              <a:rPr lang="fi-FI" sz="1100" dirty="0"/>
              <a:t> </a:t>
            </a:r>
            <a:r>
              <a:rPr lang="fi-FI" sz="1100" dirty="0" err="1"/>
              <a:t>movies</a:t>
            </a:r>
            <a:r>
              <a:rPr lang="fi-FI" sz="1100" dirty="0"/>
              <a:t> </a:t>
            </a:r>
            <a:r>
              <a:rPr lang="fi-FI" sz="1100" dirty="0" err="1"/>
              <a:t>with</a:t>
            </a:r>
            <a:r>
              <a:rPr lang="fi-FI" sz="1100" dirty="0"/>
              <a:t> </a:t>
            </a:r>
            <a:r>
              <a:rPr lang="fi-FI" sz="1100" dirty="0" err="1"/>
              <a:t>the</a:t>
            </a:r>
            <a:r>
              <a:rPr lang="fi-FI" sz="1100" dirty="0"/>
              <a:t> </a:t>
            </a:r>
            <a:r>
              <a:rPr lang="fi-FI" sz="1100" dirty="0" err="1"/>
              <a:t>highest</a:t>
            </a:r>
            <a:r>
              <a:rPr lang="fi-FI" sz="1100" dirty="0"/>
              <a:t> </a:t>
            </a:r>
            <a:r>
              <a:rPr lang="fi-FI" sz="1100" dirty="0" err="1"/>
              <a:t>combined</a:t>
            </a:r>
            <a:r>
              <a:rPr lang="fi-FI" sz="1100" dirty="0"/>
              <a:t> </a:t>
            </a:r>
            <a:r>
              <a:rPr lang="fi-FI" sz="1100" dirty="0" err="1"/>
              <a:t>scores</a:t>
            </a:r>
            <a:r>
              <a:rPr lang="fi-FI" sz="1100" dirty="0"/>
              <a:t>.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9822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Yksi joukosta">
            <a:extLst>
              <a:ext uri="{FF2B5EF4-FFF2-40B4-BE49-F238E27FC236}">
                <a16:creationId xmlns:a16="http://schemas.microsoft.com/office/drawing/2014/main" id="{28A4BFB4-65D5-70CF-34E3-84D015F2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BADC245-FEE4-AFD5-1D3C-6D31EED5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Why the Method Works Well</a:t>
            </a:r>
            <a:endParaRPr lang="en-GB" sz="40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7BB158-3953-C5DC-0F2E-997C4B26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Balances Relevance and Diversity:</a:t>
            </a:r>
            <a:endParaRPr lang="en-US" sz="1100" dirty="0"/>
          </a:p>
          <a:p>
            <a:pPr marL="742950" lvl="1" indent="-285750"/>
            <a:r>
              <a:rPr lang="en-US" sz="1100" dirty="0"/>
              <a:t>Ensures recommendations are both appealing and varied.</a:t>
            </a:r>
          </a:p>
          <a:p>
            <a:pPr marL="742950" lvl="1" indent="-285750"/>
            <a:r>
              <a:rPr lang="en-US" sz="1100" b="1" dirty="0"/>
              <a:t>Adjustable </a:t>
            </a:r>
            <a:r>
              <a:rPr lang="en-US" sz="1100" dirty="0"/>
              <a:t>λ diversity</a:t>
            </a:r>
            <a:r>
              <a:rPr lang="en-US" sz="1100" b="1" dirty="0"/>
              <a:t>​:</a:t>
            </a:r>
            <a:r>
              <a:rPr lang="en-US" sz="1100" dirty="0"/>
              <a:t> Allows control over the trade-off.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Prevents Redundancy:</a:t>
            </a:r>
            <a:endParaRPr lang="en-US" sz="1100" dirty="0"/>
          </a:p>
          <a:p>
            <a:pPr marL="742950" lvl="1" indent="-285750"/>
            <a:r>
              <a:rPr lang="en-US" sz="1100" dirty="0"/>
              <a:t>Incorporates diversity scores to avoid recommending similar items repeatedly.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Enhances User Satisfaction:</a:t>
            </a:r>
            <a:endParaRPr lang="en-US" sz="1100" dirty="0"/>
          </a:p>
          <a:p>
            <a:pPr marL="742950" lvl="1" indent="-285750"/>
            <a:r>
              <a:rPr lang="en-US" sz="1100" b="1" dirty="0"/>
              <a:t>Adaptive Weights:</a:t>
            </a:r>
            <a:r>
              <a:rPr lang="en-US" sz="1100" dirty="0"/>
              <a:t> Updates user influence based on satisfaction trends.</a:t>
            </a:r>
          </a:p>
          <a:p>
            <a:pPr marL="742950" lvl="1" indent="-285750"/>
            <a:r>
              <a:rPr lang="en-US" sz="1100" b="1" dirty="0"/>
              <a:t>Fairness:</a:t>
            </a:r>
            <a:r>
              <a:rPr lang="en-US" sz="1100" dirty="0"/>
              <a:t> Addresses individual user needs over multiple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Utilizes Content Features:</a:t>
            </a:r>
            <a:endParaRPr lang="en-US" sz="1100" dirty="0"/>
          </a:p>
          <a:p>
            <a:pPr marL="742950" lvl="1" indent="-285750"/>
            <a:r>
              <a:rPr lang="en-US" sz="1100" b="1" dirty="0"/>
              <a:t>Genre Information:</a:t>
            </a:r>
            <a:r>
              <a:rPr lang="en-US" sz="1100" dirty="0"/>
              <a:t> Provides a meaningful measure of diversity aligned with user perceptions.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587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E0249D-6656-C2DA-2613-06D91B3C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err="1"/>
              <a:t>Example</a:t>
            </a:r>
            <a:r>
              <a:rPr lang="fi-FI" b="1" dirty="0"/>
              <a:t> </a:t>
            </a:r>
            <a:r>
              <a:rPr lang="fi-FI" b="1" dirty="0" err="1"/>
              <a:t>Results</a:t>
            </a:r>
            <a:endParaRPr lang="en-GB" dirty="0"/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05EF1F78-AFD5-CF6C-AFD6-BAC27887E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run: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2D63D2-0B43-98A1-C99D-4ABDEDF86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b="1" dirty="0" err="1"/>
              <a:t>Parameters</a:t>
            </a:r>
            <a:r>
              <a:rPr lang="fi-FI" b="1" dirty="0"/>
              <a:t>:</a:t>
            </a: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Group </a:t>
            </a:r>
            <a:r>
              <a:rPr lang="fi-FI" b="1" dirty="0" err="1"/>
              <a:t>Users</a:t>
            </a:r>
            <a:r>
              <a:rPr lang="fi-FI" b="1" dirty="0"/>
              <a:t>:</a:t>
            </a:r>
            <a:r>
              <a:rPr lang="fi-FI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 err="1"/>
              <a:t>Iterations</a:t>
            </a:r>
            <a:r>
              <a:rPr lang="fi-FI" b="1" dirty="0"/>
              <a:t>:</a:t>
            </a:r>
            <a:r>
              <a:rPr lang="fi-FI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Top k Movies per </a:t>
            </a:r>
            <a:r>
              <a:rPr lang="fi-FI" b="1" dirty="0" err="1"/>
              <a:t>Iteration</a:t>
            </a:r>
            <a:r>
              <a:rPr lang="fi-FI" b="1" dirty="0"/>
              <a:t>:</a:t>
            </a:r>
            <a:r>
              <a:rPr lang="fi-FI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λ</a:t>
            </a:r>
            <a:r>
              <a:rPr lang="fi-FI" b="1" dirty="0" err="1"/>
              <a:t>diversity</a:t>
            </a:r>
            <a:r>
              <a:rPr lang="fi-FI" b="1" dirty="0"/>
              <a:t>​:</a:t>
            </a:r>
            <a:r>
              <a:rPr lang="fi-FI" dirty="0"/>
              <a:t> 0.5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endParaRPr lang="en-GB" dirty="0"/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0368D457-B481-F9FD-6F8D-06D743562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b="1" dirty="0" err="1"/>
              <a:t>Observations</a:t>
            </a:r>
            <a:r>
              <a:rPr lang="fi-FI" b="1" dirty="0"/>
              <a:t>:</a:t>
            </a:r>
            <a:endParaRPr lang="fi-FI" dirty="0"/>
          </a:p>
        </p:txBody>
      </p:sp>
      <p:graphicFrame>
        <p:nvGraphicFramePr>
          <p:cNvPr id="9" name="Taulukko 8">
            <a:extLst>
              <a:ext uri="{FF2B5EF4-FFF2-40B4-BE49-F238E27FC236}">
                <a16:creationId xmlns:a16="http://schemas.microsoft.com/office/drawing/2014/main" id="{9AE77816-9085-AB84-3782-D6975DCE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05509"/>
              </p:ext>
            </p:extLst>
          </p:nvPr>
        </p:nvGraphicFramePr>
        <p:xfrm>
          <a:off x="839788" y="5150803"/>
          <a:ext cx="5255418" cy="156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06">
                  <a:extLst>
                    <a:ext uri="{9D8B030D-6E8A-4147-A177-3AD203B41FA5}">
                      <a16:colId xmlns:a16="http://schemas.microsoft.com/office/drawing/2014/main" val="400353952"/>
                    </a:ext>
                  </a:extLst>
                </a:gridCol>
                <a:gridCol w="1751806">
                  <a:extLst>
                    <a:ext uri="{9D8B030D-6E8A-4147-A177-3AD203B41FA5}">
                      <a16:colId xmlns:a16="http://schemas.microsoft.com/office/drawing/2014/main" val="718487629"/>
                    </a:ext>
                  </a:extLst>
                </a:gridCol>
                <a:gridCol w="1751806">
                  <a:extLst>
                    <a:ext uri="{9D8B030D-6E8A-4147-A177-3AD203B41FA5}">
                      <a16:colId xmlns:a16="http://schemas.microsoft.com/office/drawing/2014/main" val="861955610"/>
                    </a:ext>
                  </a:extLst>
                </a:gridCol>
              </a:tblGrid>
              <a:tr h="441374">
                <a:tc>
                  <a:txBody>
                    <a:bodyPr/>
                    <a:lstStyle/>
                    <a:p>
                      <a:r>
                        <a:rPr lang="fi-FI" sz="1400" b="1" dirty="0"/>
                        <a:t>Method</a:t>
                      </a:r>
                      <a:endParaRPr lang="fi-FI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 disagreement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9930"/>
                  </a:ext>
                </a:extLst>
              </a:tr>
              <a:tr h="406249">
                <a:tc>
                  <a:txBody>
                    <a:bodyPr/>
                    <a:lstStyle/>
                    <a:p>
                      <a:r>
                        <a:rPr lang="fi-FI" sz="1400" dirty="0"/>
                        <a:t>New Method </a:t>
                      </a:r>
                      <a:r>
                        <a:rPr lang="fi-FI" sz="1400" dirty="0" err="1"/>
                        <a:t>with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Diversity</a:t>
                      </a:r>
                      <a:endParaRPr lang="fi-FI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0.7811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0.1280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9512"/>
                  </a:ext>
                </a:extLst>
              </a:tr>
              <a:tr h="238970">
                <a:tc>
                  <a:txBody>
                    <a:bodyPr/>
                    <a:lstStyle/>
                    <a:p>
                      <a:r>
                        <a:rPr lang="fi-FI" sz="1400" dirty="0" err="1"/>
                        <a:t>Average</a:t>
                      </a:r>
                      <a:r>
                        <a:rPr lang="fi-FI" sz="1400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0.8490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0.1523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29592"/>
                  </a:ext>
                </a:extLst>
              </a:tr>
              <a:tr h="238970">
                <a:tc>
                  <a:txBody>
                    <a:bodyPr/>
                    <a:lstStyle/>
                    <a:p>
                      <a:r>
                        <a:rPr lang="fi-FI" sz="1400" dirty="0" err="1"/>
                        <a:t>Least</a:t>
                      </a:r>
                      <a:r>
                        <a:rPr lang="fi-FI" sz="1400" dirty="0"/>
                        <a:t> </a:t>
                      </a:r>
                      <a:r>
                        <a:rPr lang="fi-FI" sz="1400" dirty="0" err="1"/>
                        <a:t>Misery</a:t>
                      </a:r>
                      <a:endParaRPr lang="fi-FI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0.8154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0.2322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96112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C2513FD7-9D7B-8905-B27C-6DC383122EA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69026" y="2303860"/>
            <a:ext cx="40417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i-FI" altLang="fi-FI" sz="1800" b="1" dirty="0">
                <a:latin typeface="Arial" panose="020B0604020202020204" pitchFamily="34" charset="0"/>
              </a:rPr>
              <a:t>New Method </a:t>
            </a:r>
            <a:r>
              <a:rPr lang="fi-FI" altLang="fi-FI" sz="1800" b="1" dirty="0" err="1">
                <a:latin typeface="Arial" panose="020B0604020202020204" pitchFamily="34" charset="0"/>
              </a:rPr>
              <a:t>with</a:t>
            </a:r>
            <a:r>
              <a:rPr lang="fi-FI" altLang="fi-FI" sz="1800" b="1" dirty="0">
                <a:latin typeface="Arial" panose="020B0604020202020204" pitchFamily="34" charset="0"/>
              </a:rPr>
              <a:t> </a:t>
            </a:r>
            <a:r>
              <a:rPr lang="fi-FI" altLang="fi-FI" sz="1800" b="1" dirty="0" err="1">
                <a:latin typeface="Arial" panose="020B0604020202020204" pitchFamily="34" charset="0"/>
              </a:rPr>
              <a:t>Diversity</a:t>
            </a:r>
            <a:r>
              <a:rPr lang="fi-FI" altLang="fi-FI" sz="1800" b="1" dirty="0">
                <a:latin typeface="Arial" panose="020B0604020202020204" pitchFamily="34" charset="0"/>
              </a:rPr>
              <a:t>:</a:t>
            </a:r>
            <a:endParaRPr lang="fi-FI" altLang="fi-FI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i-FI" altLang="fi-FI" sz="1800" dirty="0">
                <a:latin typeface="Arial" panose="020B0604020202020204" pitchFamily="34" charset="0"/>
              </a:rPr>
              <a:t>- </a:t>
            </a:r>
            <a:r>
              <a:rPr lang="fi-FI" altLang="fi-FI" sz="1800" dirty="0" err="1">
                <a:latin typeface="Arial" panose="020B0604020202020204" pitchFamily="34" charset="0"/>
              </a:rPr>
              <a:t>Achieves</a:t>
            </a:r>
            <a:r>
              <a:rPr lang="fi-FI" altLang="fi-FI" sz="1800" dirty="0">
                <a:latin typeface="Arial" panose="020B0604020202020204" pitchFamily="34" charset="0"/>
              </a:rPr>
              <a:t> a </a:t>
            </a:r>
            <a:r>
              <a:rPr lang="fi-FI" altLang="fi-FI" sz="1800" dirty="0" err="1">
                <a:latin typeface="Arial" panose="020B0604020202020204" pitchFamily="34" charset="0"/>
              </a:rPr>
              <a:t>good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balance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between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satisfaction</a:t>
            </a:r>
            <a:r>
              <a:rPr lang="fi-FI" altLang="fi-FI" sz="1800" dirty="0">
                <a:latin typeface="Arial" panose="020B0604020202020204" pitchFamily="34" charset="0"/>
              </a:rPr>
              <a:t> and </a:t>
            </a:r>
            <a:r>
              <a:rPr lang="fi-FI" altLang="fi-FI" sz="1800" dirty="0" err="1">
                <a:latin typeface="Arial" panose="020B0604020202020204" pitchFamily="34" charset="0"/>
              </a:rPr>
              <a:t>disagreement</a:t>
            </a:r>
            <a:r>
              <a:rPr lang="fi-FI" altLang="fi-FI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i-FI" altLang="fi-FI" sz="1800" b="1" dirty="0" err="1">
                <a:latin typeface="Arial" panose="020B0604020202020204" pitchFamily="34" charset="0"/>
              </a:rPr>
              <a:t>Lower</a:t>
            </a:r>
            <a:r>
              <a:rPr lang="fi-FI" altLang="fi-FI" sz="1800" b="1" dirty="0">
                <a:latin typeface="Arial" panose="020B0604020202020204" pitchFamily="34" charset="0"/>
              </a:rPr>
              <a:t> Group </a:t>
            </a:r>
            <a:r>
              <a:rPr lang="fi-FI" altLang="fi-FI" sz="1800" b="1" dirty="0" err="1">
                <a:latin typeface="Arial" panose="020B0604020202020204" pitchFamily="34" charset="0"/>
              </a:rPr>
              <a:t>Disagreement</a:t>
            </a:r>
            <a:r>
              <a:rPr lang="fi-FI" altLang="fi-FI" sz="1800" b="1" dirty="0">
                <a:latin typeface="Arial" panose="020B0604020202020204" pitchFamily="34" charset="0"/>
              </a:rPr>
              <a:t>: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Indicates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more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equitable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satisfaction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among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group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members</a:t>
            </a:r>
            <a:r>
              <a:rPr lang="fi-FI" altLang="fi-FI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i-FI" altLang="fi-FI" sz="1800" b="1" dirty="0" err="1">
                <a:latin typeface="Arial" panose="020B0604020202020204" pitchFamily="34" charset="0"/>
              </a:rPr>
              <a:t>Average</a:t>
            </a:r>
            <a:r>
              <a:rPr lang="fi-FI" altLang="fi-FI" sz="1800" b="1" dirty="0">
                <a:latin typeface="Arial" panose="020B0604020202020204" pitchFamily="34" charset="0"/>
              </a:rPr>
              <a:t> Method:</a:t>
            </a:r>
            <a:endParaRPr lang="fi-FI" altLang="fi-FI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i-FI" altLang="fi-FI" sz="1800" dirty="0" err="1">
                <a:latin typeface="Arial" panose="020B0604020202020204" pitchFamily="34" charset="0"/>
              </a:rPr>
              <a:t>Higher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overall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satisfaction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but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slightly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higher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disagreement</a:t>
            </a:r>
            <a:r>
              <a:rPr lang="fi-FI" altLang="fi-FI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i-FI" altLang="fi-FI" sz="1800" b="1" dirty="0" err="1">
                <a:latin typeface="Arial" panose="020B0604020202020204" pitchFamily="34" charset="0"/>
              </a:rPr>
              <a:t>Least</a:t>
            </a:r>
            <a:r>
              <a:rPr lang="fi-FI" altLang="fi-FI" sz="1800" b="1" dirty="0">
                <a:latin typeface="Arial" panose="020B0604020202020204" pitchFamily="34" charset="0"/>
              </a:rPr>
              <a:t> </a:t>
            </a:r>
            <a:r>
              <a:rPr lang="fi-FI" altLang="fi-FI" sz="1800" b="1" dirty="0" err="1">
                <a:latin typeface="Arial" panose="020B0604020202020204" pitchFamily="34" charset="0"/>
              </a:rPr>
              <a:t>Misery</a:t>
            </a:r>
            <a:r>
              <a:rPr lang="fi-FI" altLang="fi-FI" sz="1800" b="1" dirty="0">
                <a:latin typeface="Arial" panose="020B0604020202020204" pitchFamily="34" charset="0"/>
              </a:rPr>
              <a:t> Method:</a:t>
            </a:r>
            <a:endParaRPr lang="fi-FI" altLang="fi-FI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i-FI" altLang="fi-FI" sz="1800" dirty="0" err="1">
                <a:latin typeface="Arial" panose="020B0604020202020204" pitchFamily="34" charset="0"/>
              </a:rPr>
              <a:t>Moderate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satisfaction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with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the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highest</a:t>
            </a:r>
            <a:r>
              <a:rPr lang="fi-FI" altLang="fi-FI" sz="1800" dirty="0">
                <a:latin typeface="Arial" panose="020B0604020202020204" pitchFamily="34" charset="0"/>
              </a:rPr>
              <a:t> </a:t>
            </a:r>
            <a:r>
              <a:rPr lang="fi-FI" altLang="fi-FI" sz="1800" dirty="0" err="1">
                <a:latin typeface="Arial" panose="020B0604020202020204" pitchFamily="34" charset="0"/>
              </a:rPr>
              <a:t>disagreement</a:t>
            </a:r>
            <a:r>
              <a:rPr lang="fi-FI" altLang="fi-FI" sz="18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i-FI" altLang="fi-FI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4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Yksi joukosta">
            <a:extLst>
              <a:ext uri="{FF2B5EF4-FFF2-40B4-BE49-F238E27FC236}">
                <a16:creationId xmlns:a16="http://schemas.microsoft.com/office/drawing/2014/main" id="{40574DC1-EA20-77AC-3A9E-2C73C71C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35B5A51-F688-B899-273C-14C10E66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Conclusion</a:t>
            </a:r>
            <a:endParaRPr lang="en-GB" sz="4000"/>
          </a:p>
        </p:txBody>
      </p:sp>
      <p:sp>
        <p:nvSpPr>
          <p:cNvPr id="8" name="Sisällön paikkamerkki 7">
            <a:extLst>
              <a:ext uri="{FF2B5EF4-FFF2-40B4-BE49-F238E27FC236}">
                <a16:creationId xmlns:a16="http://schemas.microsoft.com/office/drawing/2014/main" id="{6069422F-A0B3-C5ED-1663-A6E1DC0B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/>
              <a:t>Effective Incorporation of Diversity:</a:t>
            </a:r>
            <a:endParaRPr lang="en-US" sz="1100"/>
          </a:p>
          <a:p>
            <a:pPr indent="-285750"/>
            <a:r>
              <a:rPr lang="en-US" sz="1100"/>
              <a:t>The proposed method successfully integrates diversity into sequential group recommendations.</a:t>
            </a:r>
          </a:p>
          <a:p>
            <a:pPr marL="0" indent="0">
              <a:buNone/>
            </a:pPr>
            <a:r>
              <a:rPr lang="en-US" sz="1100" b="1"/>
              <a:t>Enhanced User Experience:</a:t>
            </a:r>
            <a:endParaRPr lang="en-US" sz="1100"/>
          </a:p>
          <a:p>
            <a:pPr indent="-285750"/>
            <a:r>
              <a:rPr lang="en-US" sz="1100"/>
              <a:t>Balances relevance and diversity, leading to improved user satisfaction and engagement.</a:t>
            </a:r>
          </a:p>
          <a:p>
            <a:pPr marL="0" indent="0">
              <a:buNone/>
            </a:pPr>
            <a:r>
              <a:rPr lang="en-US" sz="1100" b="1"/>
              <a:t>Fairness and Adaptability:</a:t>
            </a:r>
            <a:endParaRPr lang="en-US" sz="1100"/>
          </a:p>
          <a:p>
            <a:pPr indent="-285750"/>
            <a:r>
              <a:rPr lang="en-US" sz="1100"/>
              <a:t>Adjusts to user satisfaction trends, promoting fairness over time.</a:t>
            </a:r>
          </a:p>
          <a:p>
            <a:pPr marL="0" indent="0">
              <a:buNone/>
            </a:pPr>
            <a:r>
              <a:rPr lang="en-US" sz="1100" b="1"/>
              <a:t>Future Improvements:</a:t>
            </a:r>
            <a:endParaRPr lang="en-US" sz="1100"/>
          </a:p>
          <a:p>
            <a:pPr indent="-285750"/>
            <a:r>
              <a:rPr lang="en-US" sz="1100" b="1"/>
              <a:t>Advanced Diversity Metrics:</a:t>
            </a:r>
            <a:r>
              <a:rPr lang="en-US" sz="1100"/>
              <a:t> Incorporate more content features (e.g., tags, embeddings).</a:t>
            </a:r>
          </a:p>
          <a:p>
            <a:pPr indent="-285750"/>
            <a:r>
              <a:rPr lang="en-US" sz="1100" b="1"/>
              <a:t>Scalability:</a:t>
            </a:r>
            <a:r>
              <a:rPr lang="en-US" sz="1100"/>
              <a:t> Optimize computations for larger datasets and groups.</a:t>
            </a:r>
          </a:p>
          <a:p>
            <a:pPr indent="-285750"/>
            <a:r>
              <a:rPr lang="en-US" sz="1100" b="1"/>
              <a:t>Personalized Diversity:</a:t>
            </a:r>
            <a:r>
              <a:rPr lang="en-US" sz="1100"/>
              <a:t> Tailor the diversity-relevance trade-off to individual user openness.</a:t>
            </a:r>
          </a:p>
          <a:p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532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2002</Words>
  <Application>Microsoft Office PowerPoint</Application>
  <PresentationFormat>Laajakuva</PresentationFormat>
  <Paragraphs>239</Paragraphs>
  <Slides>5</Slides>
  <Notes>5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Office-teema</vt:lpstr>
      <vt:lpstr>Incorporating Diversity in Sequential Group Recommendations</vt:lpstr>
      <vt:lpstr>Proposed Method: MMR with Genre-Based Diversity</vt:lpstr>
      <vt:lpstr>Why the Method Works Well</vt:lpstr>
      <vt:lpstr>Example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Jaakko Rajala (TAU)</dc:creator>
  <cp:lastModifiedBy>Jaakko Rajala (TAU)</cp:lastModifiedBy>
  <cp:revision>1</cp:revision>
  <dcterms:created xsi:type="dcterms:W3CDTF">2024-11-23T14:43:38Z</dcterms:created>
  <dcterms:modified xsi:type="dcterms:W3CDTF">2024-11-23T14:48:14Z</dcterms:modified>
</cp:coreProperties>
</file>