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539" autoAdjust="0"/>
  </p:normalViewPr>
  <p:slideViewPr>
    <p:cSldViewPr snapToGrid="0" snapToObjects="1">
      <p:cViewPr>
        <p:scale>
          <a:sx n="150" d="100"/>
          <a:sy n="150" d="100"/>
        </p:scale>
        <p:origin x="108" y="-11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A6309-15B3-4255-BA28-F9C30F6DFC40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GB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AA968-E2D8-4204-96BC-DB48068ABE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914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Initialization: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Cumulative Satisfaction (</a:t>
            </a:r>
            <a:r>
              <a:rPr lang="en-GB" b="1" dirty="0" err="1"/>
              <a:t>CumSat</a:t>
            </a:r>
            <a:r>
              <a:rPr lang="en-GB" b="1" dirty="0"/>
              <a:t>):</a:t>
            </a:r>
            <a:r>
              <a:rPr lang="en-GB" dirty="0"/>
              <a:t> Initialize to zero for all users.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Weights (w):</a:t>
            </a:r>
            <a:r>
              <a:rPr lang="en-GB" dirty="0"/>
              <a:t> Start with equal weights for all group members.</a:t>
            </a:r>
          </a:p>
          <a:p>
            <a:r>
              <a:rPr lang="en-GB" b="1" dirty="0"/>
              <a:t>At Each Iteration </a:t>
            </a:r>
            <a:r>
              <a:rPr lang="en-GB" b="1" dirty="0" err="1"/>
              <a:t>jjj</a:t>
            </a:r>
            <a:r>
              <a:rPr lang="en-GB" b="1" dirty="0"/>
              <a:t>:</a:t>
            </a:r>
            <a:endParaRPr lang="en-GB" dirty="0"/>
          </a:p>
          <a:p>
            <a:r>
              <a:rPr lang="en-GB" dirty="0"/>
              <a:t>a. </a:t>
            </a:r>
            <a:r>
              <a:rPr lang="en-GB" b="1" dirty="0"/>
              <a:t>Calculate Individual Recommendations: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Generate top-k recommendations for each user.</a:t>
            </a:r>
          </a:p>
          <a:p>
            <a:r>
              <a:rPr lang="en-GB" dirty="0"/>
              <a:t>b. </a:t>
            </a:r>
            <a:r>
              <a:rPr lang="en-GB" b="1" dirty="0"/>
              <a:t>Aggregate Group Recommendations: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Use current weights to create a group recommendation list.</a:t>
            </a:r>
          </a:p>
          <a:p>
            <a:r>
              <a:rPr lang="en-GB" dirty="0"/>
              <a:t>c. </a:t>
            </a:r>
            <a:r>
              <a:rPr lang="en-GB" b="1" dirty="0"/>
              <a:t>Calculate User Satisfaction: </a:t>
            </a:r>
            <a:r>
              <a:rPr lang="en-GB" dirty="0"/>
              <a:t>Satisfaction is the normalized alignment between the user’s preferences and the group recommendations.</a:t>
            </a:r>
          </a:p>
          <a:p>
            <a:r>
              <a:rPr lang="en-GB" dirty="0"/>
              <a:t>d. </a:t>
            </a:r>
            <a:r>
              <a:rPr lang="en-GB" b="1" dirty="0"/>
              <a:t>Update Cumulative Satisfaction:</a:t>
            </a:r>
            <a:endParaRPr lang="en-GB" dirty="0"/>
          </a:p>
          <a:p>
            <a:r>
              <a:rPr lang="en-GB" dirty="0"/>
              <a:t>e. </a:t>
            </a:r>
            <a:r>
              <a:rPr lang="en-GB" b="1" dirty="0"/>
              <a:t>Update Weights: </a:t>
            </a:r>
            <a:r>
              <a:rPr lang="en-GB" dirty="0"/>
              <a:t>The weights are adjusted such that users who were </a:t>
            </a:r>
            <a:r>
              <a:rPr lang="en-GB" b="1" dirty="0"/>
              <a:t>less satisfied in previous iterations</a:t>
            </a:r>
            <a:r>
              <a:rPr lang="en-GB" dirty="0"/>
              <a:t> are given </a:t>
            </a:r>
            <a:r>
              <a:rPr lang="en-GB" b="1" dirty="0"/>
              <a:t>higher influence</a:t>
            </a:r>
            <a:r>
              <a:rPr lang="en-GB" dirty="0"/>
              <a:t> in the current iteration. Users with </a:t>
            </a:r>
            <a:r>
              <a:rPr lang="en-GB" b="1" dirty="0"/>
              <a:t>low satisfaction trends</a:t>
            </a:r>
            <a:r>
              <a:rPr lang="en-GB" dirty="0"/>
              <a:t> (negative or stagnant satisfaction) gain more weight.</a:t>
            </a:r>
          </a:p>
          <a:p>
            <a:endParaRPr lang="en-GB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AA968-E2D8-4204-96BC-DB48068ABEC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589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Yksi joukosta">
            <a:extLst>
              <a:ext uri="{FF2B5EF4-FFF2-40B4-BE49-F238E27FC236}">
                <a16:creationId xmlns:a16="http://schemas.microsoft.com/office/drawing/2014/main" id="{555C9C98-38A8-1DBD-0F12-30D3F7AEF1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702" r="5986"/>
          <a:stretch/>
        </p:blipFill>
        <p:spPr>
          <a:xfrm>
            <a:off x="20" y="10"/>
            <a:ext cx="7252212" cy="685799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43764" y="0"/>
            <a:ext cx="530023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0" y="365125"/>
            <a:ext cx="3022599" cy="18999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500" dirty="0"/>
              <a:t>Satisfaction Trend Weighted Aggregation for Sequential Group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3100" y="2434201"/>
            <a:ext cx="2762249" cy="374276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sz="1400" dirty="0"/>
              <a:t>Sequential Group Recommendations: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Recommending items to a group over multiple iterations.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Challenges include ensuring fairness and satisfaction for all group members over time.</a:t>
            </a:r>
          </a:p>
          <a:p>
            <a:pPr>
              <a:lnSpc>
                <a:spcPct val="90000"/>
              </a:lnSpc>
            </a:pPr>
            <a:endParaRPr lang="en-GB" sz="1400" dirty="0"/>
          </a:p>
          <a:p>
            <a:pPr marL="0" indent="0">
              <a:lnSpc>
                <a:spcPct val="90000"/>
              </a:lnSpc>
              <a:buNone/>
            </a:pPr>
            <a:r>
              <a:rPr lang="en-GB" sz="1400" dirty="0"/>
              <a:t>Key Challenges: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Fairness Over Time: Preventing persistent dissatisfaction among group members.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Balancing Satisfaction and Disagreement: Maximizing overall group satisfaction while minimizing individual dissatisfaction.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Yksi joukosta">
            <a:extLst>
              <a:ext uri="{FF2B5EF4-FFF2-40B4-BE49-F238E27FC236}">
                <a16:creationId xmlns:a16="http://schemas.microsoft.com/office/drawing/2014/main" id="{E4FA419A-F925-C136-A7D1-661BE72CB1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702" r="5986"/>
          <a:stretch/>
        </p:blipFill>
        <p:spPr>
          <a:xfrm>
            <a:off x="20" y="10"/>
            <a:ext cx="7252212" cy="685799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43764" y="0"/>
            <a:ext cx="530023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8707" y="365125"/>
            <a:ext cx="2866642" cy="18999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700"/>
              <a:t>Limitations of Existing Group Recommendation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8707" y="2434201"/>
            <a:ext cx="2866642" cy="374276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sz="900" dirty="0"/>
              <a:t>Average Method:</a:t>
            </a:r>
          </a:p>
          <a:p>
            <a:pPr>
              <a:lnSpc>
                <a:spcPct val="90000"/>
              </a:lnSpc>
            </a:pPr>
            <a:r>
              <a:rPr lang="en-GB" sz="900" dirty="0"/>
              <a:t>Pros: Considers all group members equally.</a:t>
            </a:r>
          </a:p>
          <a:p>
            <a:pPr>
              <a:lnSpc>
                <a:spcPct val="90000"/>
              </a:lnSpc>
            </a:pPr>
            <a:r>
              <a:rPr lang="en-GB" sz="900" dirty="0"/>
              <a:t>Cons: May ignore minority preferences, leading to dissatisfaction for some users.</a:t>
            </a:r>
          </a:p>
          <a:p>
            <a:pPr marL="0" indent="0">
              <a:lnSpc>
                <a:spcPct val="90000"/>
              </a:lnSpc>
              <a:buNone/>
            </a:pPr>
            <a:endParaRPr lang="en-GB" sz="900" dirty="0"/>
          </a:p>
          <a:p>
            <a:pPr marL="0" indent="0">
              <a:lnSpc>
                <a:spcPct val="90000"/>
              </a:lnSpc>
              <a:buNone/>
            </a:pPr>
            <a:r>
              <a:rPr lang="en-GB" sz="900" dirty="0"/>
              <a:t>Least Misery Method:</a:t>
            </a:r>
          </a:p>
          <a:p>
            <a:pPr>
              <a:lnSpc>
                <a:spcPct val="90000"/>
              </a:lnSpc>
            </a:pPr>
            <a:r>
              <a:rPr lang="en-GB" sz="900" dirty="0"/>
              <a:t>Pros: Ensures that no group member is completely dissatisfied.</a:t>
            </a:r>
          </a:p>
          <a:p>
            <a:pPr>
              <a:lnSpc>
                <a:spcPct val="90000"/>
              </a:lnSpc>
            </a:pPr>
            <a:r>
              <a:rPr lang="en-GB" sz="900" dirty="0"/>
              <a:t>Cons: May result in recommendations that are only minimally acceptable to all, without being highly satisfying to any.</a:t>
            </a:r>
          </a:p>
          <a:p>
            <a:pPr marL="0" indent="0">
              <a:lnSpc>
                <a:spcPct val="90000"/>
              </a:lnSpc>
              <a:buNone/>
            </a:pPr>
            <a:endParaRPr lang="en-GB" sz="900" dirty="0"/>
          </a:p>
          <a:p>
            <a:pPr marL="0" indent="0">
              <a:lnSpc>
                <a:spcPct val="90000"/>
              </a:lnSpc>
              <a:buNone/>
            </a:pPr>
            <a:r>
              <a:rPr lang="en-GB" sz="900" dirty="0"/>
              <a:t>Sequential Hybrid Aggregation Method</a:t>
            </a:r>
          </a:p>
          <a:p>
            <a:pPr>
              <a:lnSpc>
                <a:spcPct val="90000"/>
              </a:lnSpc>
            </a:pPr>
            <a:r>
              <a:rPr lang="en-GB" sz="900" dirty="0"/>
              <a:t>Pros: Dynamically adjusts influence based on previous satisfaction levels</a:t>
            </a:r>
          </a:p>
          <a:p>
            <a:pPr>
              <a:lnSpc>
                <a:spcPct val="90000"/>
              </a:lnSpc>
            </a:pPr>
            <a:r>
              <a:rPr lang="en-GB" sz="900" dirty="0"/>
              <a:t>May not fully capture the nuances of group dynamics over time due to limitations in weight calculation. </a:t>
            </a:r>
          </a:p>
          <a:p>
            <a:pPr marL="0" indent="0">
              <a:lnSpc>
                <a:spcPct val="90000"/>
              </a:lnSpc>
              <a:buNone/>
            </a:pPr>
            <a:endParaRPr lang="en-GB" sz="900" dirty="0"/>
          </a:p>
          <a:p>
            <a:pPr marL="0" indent="0">
              <a:lnSpc>
                <a:spcPct val="90000"/>
              </a:lnSpc>
              <a:buNone/>
            </a:pPr>
            <a:r>
              <a:rPr lang="en-GB" sz="900" dirty="0"/>
              <a:t>Conclusion: </a:t>
            </a:r>
          </a:p>
          <a:p>
            <a:pPr>
              <a:lnSpc>
                <a:spcPct val="90000"/>
              </a:lnSpc>
            </a:pPr>
            <a:r>
              <a:rPr lang="en-GB" sz="900" dirty="0"/>
              <a:t>Existing methods struggle to balance overall satisfaction and individual fairness over multiple recommendation rounds.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9" descr="Yksi joukosta">
            <a:extLst>
              <a:ext uri="{FF2B5EF4-FFF2-40B4-BE49-F238E27FC236}">
                <a16:creationId xmlns:a16="http://schemas.microsoft.com/office/drawing/2014/main" id="{28908CCC-48A6-0DD6-6570-5EA027EBC8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702" r="5986"/>
          <a:stretch/>
        </p:blipFill>
        <p:spPr>
          <a:xfrm>
            <a:off x="20" y="10"/>
            <a:ext cx="7252212" cy="6857990"/>
          </a:xfrm>
          <a:prstGeom prst="rect">
            <a:avLst/>
          </a:prstGeom>
        </p:spPr>
      </p:pic>
      <p:sp>
        <p:nvSpPr>
          <p:cNvPr id="32" name="Rectangle 2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43764" y="0"/>
            <a:ext cx="530023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1847" y="365125"/>
            <a:ext cx="3223502" cy="1899912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GB" sz="2700" dirty="0"/>
              <a:t>Proposed Method: Sequential Satisfaction-Weighted 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8707" y="2434201"/>
            <a:ext cx="2866642" cy="374276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sz="1400" dirty="0"/>
              <a:t>Key Idea: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 Dynamically adjust user weights based on their satisfaction trends over time.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 Prevent long-term dissatisfaction by increasing the influence of less satisfied users.</a:t>
            </a:r>
          </a:p>
          <a:p>
            <a:pPr>
              <a:lnSpc>
                <a:spcPct val="90000"/>
              </a:lnSpc>
            </a:pPr>
            <a:endParaRPr lang="en-GB" sz="1400" dirty="0"/>
          </a:p>
          <a:p>
            <a:pPr marL="0" indent="0">
              <a:lnSpc>
                <a:spcPct val="90000"/>
              </a:lnSpc>
              <a:buNone/>
            </a:pPr>
            <a:r>
              <a:rPr lang="en-GB" sz="1400" dirty="0"/>
              <a:t>Algorithm Steps: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400" dirty="0"/>
              <a:t>1. Initialization: Set equal weights and cumulative satisfaction to zero.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400" dirty="0"/>
              <a:t>2. At Each Iteration (of generating a single list of recommended items):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Aggregate Group Recommendations using current weights.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Update weights dynamically based on satisfaction changes.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Yksi joukosta">
            <a:extLst>
              <a:ext uri="{FF2B5EF4-FFF2-40B4-BE49-F238E27FC236}">
                <a16:creationId xmlns:a16="http://schemas.microsoft.com/office/drawing/2014/main" id="{DF20C388-85DA-56E9-B84A-B7F88FEEFB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702" r="5986"/>
          <a:stretch/>
        </p:blipFill>
        <p:spPr>
          <a:xfrm>
            <a:off x="20" y="10"/>
            <a:ext cx="725221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43764" y="0"/>
            <a:ext cx="530023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8707" y="365125"/>
            <a:ext cx="2866642" cy="1899912"/>
          </a:xfrm>
        </p:spPr>
        <p:txBody>
          <a:bodyPr>
            <a:normAutofit/>
          </a:bodyPr>
          <a:lstStyle/>
          <a:p>
            <a:r>
              <a:rPr lang="en-GB" sz="3500"/>
              <a:t>Why the Method Works Well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8707" y="2434201"/>
            <a:ext cx="2866642" cy="37427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400" b="1" dirty="0"/>
              <a:t>Efficiency-Focused</a:t>
            </a:r>
            <a:r>
              <a:rPr lang="en-GB" sz="1400" dirty="0"/>
              <a:t>: Maximizes cumulative satisfaction over time while accounting for individual preferences.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400" b="1" dirty="0"/>
              <a:t>Weighted Representation</a:t>
            </a:r>
            <a:r>
              <a:rPr lang="en-GB" sz="1400" dirty="0"/>
              <a:t>: Gives more influence to users with higher satisfaction, potentially prioritizing majority preferences over fairness.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Best for </a:t>
            </a:r>
            <a:r>
              <a:rPr lang="en-GB" sz="1400" b="1" dirty="0"/>
              <a:t>larger or less collaborative groups</a:t>
            </a:r>
            <a:r>
              <a:rPr lang="en-GB" sz="1400" dirty="0"/>
              <a:t> (e.g., social platforms, product recommendations) where maximizing overall satisfaction is more important than minimizing dissatisfaction differences.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79C06-2BBA-A13F-9592-D1596A888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Yksi joukosta">
            <a:extLst>
              <a:ext uri="{FF2B5EF4-FFF2-40B4-BE49-F238E27FC236}">
                <a16:creationId xmlns:a16="http://schemas.microsoft.com/office/drawing/2014/main" id="{A94CFF8D-7A5A-36DC-DB45-275D3CBE10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702" r="5986"/>
          <a:stretch/>
        </p:blipFill>
        <p:spPr>
          <a:xfrm>
            <a:off x="20" y="10"/>
            <a:ext cx="72522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43764" y="0"/>
            <a:ext cx="530023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CDB22-66F8-F9FB-5087-CD51ADFCC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707" y="365125"/>
            <a:ext cx="2866642" cy="1388039"/>
          </a:xfrm>
        </p:spPr>
        <p:txBody>
          <a:bodyPr>
            <a:normAutofit/>
          </a:bodyPr>
          <a:lstStyle/>
          <a:p>
            <a:r>
              <a:rPr lang="en-GB" sz="3600" dirty="0"/>
              <a:t>Example and Conclusion</a:t>
            </a:r>
            <a:endParaRPr lang="en-GB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BC8B9-28C0-F5DA-26A0-E4B395EC3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707" y="1753164"/>
            <a:ext cx="2866642" cy="4647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dirty="0"/>
              <a:t>Evaluation Metrics:</a:t>
            </a:r>
          </a:p>
          <a:p>
            <a:r>
              <a:rPr lang="en-GB" sz="1400" dirty="0"/>
              <a:t>Group Satisfaction: Measures average satisfaction across all users.</a:t>
            </a:r>
          </a:p>
          <a:p>
            <a:r>
              <a:rPr lang="en-GB" sz="1400" dirty="0"/>
              <a:t>Group Disagreement: Measures disparity in satisfaction among users.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400" dirty="0"/>
              <a:t>Conclusion:</a:t>
            </a:r>
          </a:p>
          <a:p>
            <a:r>
              <a:rPr lang="en-GB" sz="1400" dirty="0"/>
              <a:t>New method produces higher satisfaction among larger groups</a:t>
            </a:r>
          </a:p>
          <a:p>
            <a:r>
              <a:rPr lang="en-GB" sz="1400" dirty="0"/>
              <a:t>Disagreement as side effect</a:t>
            </a:r>
            <a:r>
              <a:rPr lang="en-GB" sz="1400"/>
              <a:t>. </a:t>
            </a:r>
            <a:endParaRPr lang="en-GB" sz="1400" dirty="0"/>
          </a:p>
        </p:txBody>
      </p:sp>
      <p:graphicFrame>
        <p:nvGraphicFramePr>
          <p:cNvPr id="4" name="Taulukko 3">
            <a:extLst>
              <a:ext uri="{FF2B5EF4-FFF2-40B4-BE49-F238E27FC236}">
                <a16:creationId xmlns:a16="http://schemas.microsoft.com/office/drawing/2014/main" id="{BA26C775-9D3B-DC40-102B-71EA9844F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292209"/>
              </p:ext>
            </p:extLst>
          </p:nvPr>
        </p:nvGraphicFramePr>
        <p:xfrm>
          <a:off x="569111" y="2823492"/>
          <a:ext cx="466420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734">
                  <a:extLst>
                    <a:ext uri="{9D8B030D-6E8A-4147-A177-3AD203B41FA5}">
                      <a16:colId xmlns:a16="http://schemas.microsoft.com/office/drawing/2014/main" val="2720195531"/>
                    </a:ext>
                  </a:extLst>
                </a:gridCol>
                <a:gridCol w="1554734">
                  <a:extLst>
                    <a:ext uri="{9D8B030D-6E8A-4147-A177-3AD203B41FA5}">
                      <a16:colId xmlns:a16="http://schemas.microsoft.com/office/drawing/2014/main" val="1020053466"/>
                    </a:ext>
                  </a:extLst>
                </a:gridCol>
                <a:gridCol w="1554734">
                  <a:extLst>
                    <a:ext uri="{9D8B030D-6E8A-4147-A177-3AD203B41FA5}">
                      <a16:colId xmlns:a16="http://schemas.microsoft.com/office/drawing/2014/main" val="3212287264"/>
                    </a:ext>
                  </a:extLst>
                </a:gridCol>
              </a:tblGrid>
              <a:tr h="212120">
                <a:tc>
                  <a:txBody>
                    <a:bodyPr/>
                    <a:lstStyle/>
                    <a:p>
                      <a:r>
                        <a:rPr lang="fi-FI" sz="1200" dirty="0"/>
                        <a:t>Method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200" dirty="0"/>
                        <a:t>Group </a:t>
                      </a:r>
                      <a:r>
                        <a:rPr lang="fi-FI" sz="1200" dirty="0" err="1"/>
                        <a:t>Satisfaction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200" dirty="0"/>
                        <a:t>Group </a:t>
                      </a:r>
                      <a:r>
                        <a:rPr lang="fi-FI" sz="1200" dirty="0" err="1"/>
                        <a:t>Disagreement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848279"/>
                  </a:ext>
                </a:extLst>
              </a:tr>
              <a:tr h="254938">
                <a:tc>
                  <a:txBody>
                    <a:bodyPr/>
                    <a:lstStyle/>
                    <a:p>
                      <a:r>
                        <a:rPr lang="fi-FI" sz="1200" dirty="0"/>
                        <a:t>New Method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200" dirty="0"/>
                        <a:t>0.8354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200" dirty="0"/>
                        <a:t>0.2097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1462"/>
                  </a:ext>
                </a:extLst>
              </a:tr>
              <a:tr h="254938">
                <a:tc>
                  <a:txBody>
                    <a:bodyPr/>
                    <a:lstStyle/>
                    <a:p>
                      <a:r>
                        <a:rPr lang="fi-FI" sz="1200" dirty="0" err="1"/>
                        <a:t>Average</a:t>
                      </a:r>
                      <a:r>
                        <a:rPr lang="fi-FI" sz="1200" dirty="0"/>
                        <a:t> </a:t>
                      </a:r>
                      <a:r>
                        <a:rPr lang="fi-FI" sz="1200" dirty="0" err="1"/>
                        <a:t>Aggregation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200" dirty="0"/>
                        <a:t>0.8350 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200" dirty="0"/>
                        <a:t>0.2006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774172"/>
                  </a:ext>
                </a:extLst>
              </a:tr>
              <a:tr h="254938">
                <a:tc>
                  <a:txBody>
                    <a:bodyPr/>
                    <a:lstStyle/>
                    <a:p>
                      <a:r>
                        <a:rPr lang="fi-FI" sz="1200" dirty="0" err="1"/>
                        <a:t>Least</a:t>
                      </a:r>
                      <a:r>
                        <a:rPr lang="fi-FI" sz="1200" dirty="0"/>
                        <a:t> </a:t>
                      </a:r>
                      <a:r>
                        <a:rPr lang="fi-FI" sz="1200" dirty="0" err="1"/>
                        <a:t>Misery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200" dirty="0"/>
                        <a:t>0.7573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200" dirty="0"/>
                        <a:t>0.1586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135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6646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515</Words>
  <Application>Microsoft Office PowerPoint</Application>
  <PresentationFormat>Näytössä katseltava diaesitys (4:3)</PresentationFormat>
  <Paragraphs>69</Paragraphs>
  <Slides>5</Slides>
  <Notes>1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5</vt:i4>
      </vt:variant>
    </vt:vector>
  </HeadingPairs>
  <TitlesOfParts>
    <vt:vector size="9" baseType="lpstr">
      <vt:lpstr>Aptos</vt:lpstr>
      <vt:lpstr>Arial</vt:lpstr>
      <vt:lpstr>Calibri</vt:lpstr>
      <vt:lpstr>Office Theme</vt:lpstr>
      <vt:lpstr>Satisfaction Trend Weighted Aggregation for Sequential Group Recommendations</vt:lpstr>
      <vt:lpstr>Limitations of Existing Group Recommendation Methods</vt:lpstr>
      <vt:lpstr>Proposed Method: Sequential Satisfaction-Weighted Aggregation</vt:lpstr>
      <vt:lpstr>Why the Method Works Well</vt:lpstr>
      <vt:lpstr>Example and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Jaakko Rajala (TAU)</cp:lastModifiedBy>
  <cp:revision>2</cp:revision>
  <dcterms:created xsi:type="dcterms:W3CDTF">2013-01-27T09:14:16Z</dcterms:created>
  <dcterms:modified xsi:type="dcterms:W3CDTF">2024-11-16T20:49:24Z</dcterms:modified>
  <cp:category/>
</cp:coreProperties>
</file>