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60" r:id="rId5"/>
    <p:sldId id="259" r:id="rId6"/>
    <p:sldId id="262"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443866-F046-43E8-924C-BD568E313FEA}">
          <p14:sldIdLst>
            <p14:sldId id="256"/>
            <p14:sldId id="257"/>
          </p14:sldIdLst>
        </p14:section>
        <p14:section name="Untitled Section" id="{87CDD6D3-6859-44DE-AF8E-2977D70041AE}">
          <p14:sldIdLst>
            <p14:sldId id="258"/>
            <p14:sldId id="260"/>
            <p14:sldId id="259"/>
            <p14:sldId id="262"/>
            <p14:sldId id="26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1" d="100"/>
          <a:sy n="111" d="100"/>
        </p:scale>
        <p:origin x="59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6/25/2023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6/25/2023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6/25/2023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6/25/2023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6/25/2023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6/25/2023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6/25/2023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295401"/>
            <a:ext cx="5029200" cy="1524000"/>
          </a:xfrm>
        </p:spPr>
        <p:txBody>
          <a:bodyPr>
            <a:normAutofit/>
          </a:bodyPr>
          <a:lstStyle/>
          <a:p>
            <a:pPr algn="ctr"/>
            <a:r>
              <a:rPr lang="en-US" dirty="0"/>
              <a:t>Drug vs Placebo         for Cirrhosis</a:t>
            </a:r>
          </a:p>
        </p:txBody>
      </p:sp>
      <p:sp>
        <p:nvSpPr>
          <p:cNvPr id="3" name="Subtitle 2"/>
          <p:cNvSpPr>
            <a:spLocks noGrp="1"/>
          </p:cNvSpPr>
          <p:nvPr>
            <p:ph type="subTitle" idx="1"/>
          </p:nvPr>
        </p:nvSpPr>
        <p:spPr/>
        <p:txBody>
          <a:bodyPr/>
          <a:lstStyle/>
          <a:p>
            <a:r>
              <a:rPr lang="en-US" dirty="0"/>
              <a:t>Jalicia Harris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a:t>Introduction</a:t>
            </a:r>
          </a:p>
        </p:txBody>
      </p:sp>
      <p:sp>
        <p:nvSpPr>
          <p:cNvPr id="3" name="Content Placeholder 2"/>
          <p:cNvSpPr>
            <a:spLocks noGrp="1"/>
          </p:cNvSpPr>
          <p:nvPr>
            <p:ph idx="1"/>
          </p:nvPr>
        </p:nvSpPr>
        <p:spPr/>
        <p:txBody>
          <a:bodyPr>
            <a:normAutofit/>
          </a:bodyPr>
          <a:lstStyle/>
          <a:p>
            <a:pPr marL="0" indent="0" algn="ctr">
              <a:buNone/>
            </a:pPr>
            <a:endParaRPr lang="en-US" b="0" dirty="0">
              <a:solidFill>
                <a:schemeClr val="tx1"/>
              </a:solidFill>
              <a:effectLst/>
              <a:latin typeface="Times New Roman" panose="02020603050405020304" pitchFamily="18" charset="0"/>
              <a:cs typeface="Times New Roman" panose="02020603050405020304" pitchFamily="18" charset="0"/>
            </a:endParaRPr>
          </a:p>
          <a:p>
            <a:pPr marL="0" indent="0" algn="ctr">
              <a:buNone/>
            </a:pPr>
            <a:r>
              <a:rPr lang="en-US" dirty="0">
                <a:solidFill>
                  <a:schemeClr val="tx1"/>
                </a:solidFill>
                <a:latin typeface="Times New Roman" panose="02020603050405020304" pitchFamily="18" charset="0"/>
                <a:cs typeface="Times New Roman" panose="02020603050405020304" pitchFamily="18" charset="0"/>
              </a:rPr>
              <a:t>Conducted r</a:t>
            </a:r>
            <a:r>
              <a:rPr lang="en-US" b="0" dirty="0">
                <a:solidFill>
                  <a:schemeClr val="tx1"/>
                </a:solidFill>
                <a:effectLst/>
                <a:latin typeface="Times New Roman" panose="02020603050405020304" pitchFamily="18" charset="0"/>
                <a:cs typeface="Times New Roman" panose="02020603050405020304" pitchFamily="18" charset="0"/>
              </a:rPr>
              <a:t>esearch and analysis of data from 10-year (1974-1984) Mayo Clinic trial of patients that participated in a randomized placebo-controlled trial of the drug D-penicillamine.</a:t>
            </a:r>
          </a:p>
          <a:p>
            <a:pPr marL="0" indent="0">
              <a:buNone/>
            </a:pPr>
            <a:endParaRPr lang="en-US" dirty="0"/>
          </a:p>
          <a:p>
            <a:r>
              <a:rPr lang="en-US" dirty="0"/>
              <a:t>Stakeholder: The Mayo Clinic</a:t>
            </a:r>
          </a:p>
          <a:p>
            <a:r>
              <a:rPr lang="en-US" dirty="0">
                <a:solidFill>
                  <a:schemeClr val="tx1"/>
                </a:solidFill>
                <a:latin typeface="Times New Roman" panose="02020603050405020304" pitchFamily="18" charset="0"/>
                <a:cs typeface="Times New Roman" panose="02020603050405020304" pitchFamily="18" charset="0"/>
              </a:rPr>
              <a:t>Business question: What machine learning model could best predict which patients where prescribed D-Penicillamine, a placebo, or did not participate in the trial but provided medical information?</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Visual Representation of Analytical Insights </a:t>
            </a:r>
          </a:p>
        </p:txBody>
      </p:sp>
      <p:pic>
        <p:nvPicPr>
          <p:cNvPr id="1026" name="Picture 2">
            <a:extLst>
              <a:ext uri="{FF2B5EF4-FFF2-40B4-BE49-F238E27FC236}">
                <a16:creationId xmlns:a16="http://schemas.microsoft.com/office/drawing/2014/main" id="{CC8D1C37-3935-FB2D-30EB-891900DDF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1981200"/>
            <a:ext cx="5524500" cy="4333875"/>
          </a:xfrm>
          <a:prstGeom prst="rect">
            <a:avLst/>
          </a:prstGeom>
          <a:noFill/>
          <a:effectLst>
            <a:glow rad="127000">
              <a:schemeClr val="bg2">
                <a:lumMod val="75000"/>
              </a:schemeClr>
            </a:glow>
          </a:effectLst>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59B4A19-99BD-4A97-13B5-EC7D94AD075C}"/>
              </a:ext>
            </a:extLst>
          </p:cNvPr>
          <p:cNvSpPr>
            <a:spLocks noGrp="1"/>
          </p:cNvSpPr>
          <p:nvPr>
            <p:ph idx="1"/>
          </p:nvPr>
        </p:nvSpPr>
        <p:spPr>
          <a:xfrm>
            <a:off x="381000" y="2667000"/>
            <a:ext cx="5867400" cy="3648075"/>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bar plot shows that male patients who were prescribed the drug, D-penicillamine, spent the least number of days participating in the trial.</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This could be due the drug improving the cirrhosis of those patients.</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…Continued</a:t>
            </a:r>
          </a:p>
        </p:txBody>
      </p:sp>
      <p:sp>
        <p:nvSpPr>
          <p:cNvPr id="3" name="Content Placeholder 2"/>
          <p:cNvSpPr>
            <a:spLocks noGrp="1"/>
          </p:cNvSpPr>
          <p:nvPr>
            <p:ph sz="half" idx="1"/>
          </p:nvPr>
        </p:nvSpPr>
        <p:spPr>
          <a:xfrm>
            <a:off x="1066800" y="1905000"/>
            <a:ext cx="4800600" cy="4267200"/>
          </a:xfrm>
        </p:spPr>
        <p:txBody>
          <a:bodyPr/>
          <a:lstStyle/>
          <a:p>
            <a:endParaRPr lang="en-US" dirty="0"/>
          </a:p>
          <a:p>
            <a:r>
              <a:rPr lang="en-US" dirty="0">
                <a:solidFill>
                  <a:schemeClr val="tx1"/>
                </a:solidFill>
                <a:latin typeface="Times New Roman" panose="02020603050405020304" pitchFamily="18" charset="0"/>
                <a:cs typeface="Times New Roman" panose="02020603050405020304" pitchFamily="18" charset="0"/>
              </a:rPr>
              <a:t>The scatter plot shows that most patients’, both male and female, albumin levels gradually increased throughout trial.</a:t>
            </a:r>
          </a:p>
          <a:p>
            <a:r>
              <a:rPr lang="en-US" dirty="0">
                <a:solidFill>
                  <a:schemeClr val="tx1"/>
                </a:solidFill>
                <a:latin typeface="Times New Roman" panose="02020603050405020304" pitchFamily="18" charset="0"/>
                <a:cs typeface="Times New Roman" panose="02020603050405020304" pitchFamily="18" charset="0"/>
              </a:rPr>
              <a:t>Many factors could cause this including the prescribed drug, consistent medical observation, etc.</a:t>
            </a:r>
          </a:p>
        </p:txBody>
      </p:sp>
      <p:pic>
        <p:nvPicPr>
          <p:cNvPr id="2050" name="Picture 2">
            <a:extLst>
              <a:ext uri="{FF2B5EF4-FFF2-40B4-BE49-F238E27FC236}">
                <a16:creationId xmlns:a16="http://schemas.microsoft.com/office/drawing/2014/main" id="{4530F8A3-2AE3-EA01-2352-FEC463BC8D6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1905000"/>
            <a:ext cx="52578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Machine Learning Production Model</a:t>
            </a:r>
          </a:p>
        </p:txBody>
      </p:sp>
      <p:sp>
        <p:nvSpPr>
          <p:cNvPr id="3" name="Content Placeholder 2"/>
          <p:cNvSpPr>
            <a:spLocks noGrp="1"/>
          </p:cNvSpPr>
          <p:nvPr>
            <p:ph sz="half" idx="1"/>
          </p:nvPr>
        </p:nvSpPr>
        <p:spPr>
          <a:xfrm>
            <a:off x="1752600" y="1825624"/>
            <a:ext cx="8458200" cy="4575175"/>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KNN tuned model would be the best model for making predictions of whether a patient was prescribed D-penicillamine, a placebo, or didn't participate in the clinical trial but provided medical information. Although the test scores fall by 3%, both train and test metrics are higher than any of the models.</a:t>
            </a:r>
          </a:p>
          <a:p>
            <a:pPr marL="0" indent="0">
              <a:buNone/>
            </a:pPr>
            <a:r>
              <a:rPr lang="en-US" sz="2000" dirty="0">
                <a:latin typeface="Times New Roman" panose="02020603050405020304" pitchFamily="18" charset="0"/>
                <a:cs typeface="Times New Roman" panose="02020603050405020304" pitchFamily="18" charset="0"/>
              </a:rPr>
              <a:t>Limitations:</a:t>
            </a:r>
          </a:p>
          <a:p>
            <a:r>
              <a:rPr lang="en-US" sz="2000" dirty="0">
                <a:latin typeface="Times New Roman" panose="02020603050405020304" pitchFamily="18" charset="0"/>
                <a:cs typeface="Times New Roman" panose="02020603050405020304" pitchFamily="18" charset="0"/>
              </a:rPr>
              <a:t>Although the model performs very well on making predictions of which patients were prescribed D-penicillamine, it does poorly on predicting which patients were given a placebo.</a:t>
            </a:r>
          </a:p>
          <a:p>
            <a:r>
              <a:rPr lang="en-US" sz="2000" dirty="0">
                <a:latin typeface="Times New Roman" panose="02020603050405020304" pitchFamily="18" charset="0"/>
                <a:cs typeface="Times New Roman" panose="02020603050405020304" pitchFamily="18" charset="0"/>
              </a:rPr>
              <a:t>This could affect patients by causing their medical information to be incorrect, thus potentially causing their treatment plan to be incorrect as well.</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Final Recommendations</a:t>
            </a:r>
          </a:p>
        </p:txBody>
      </p:sp>
      <p:sp>
        <p:nvSpPr>
          <p:cNvPr id="4" name="Content Placeholder 3"/>
          <p:cNvSpPr>
            <a:spLocks noGrp="1"/>
          </p:cNvSpPr>
          <p:nvPr>
            <p:ph sz="half" idx="2"/>
          </p:nvPr>
        </p:nvSpPr>
        <p:spPr>
          <a:xfrm>
            <a:off x="1066800" y="2590799"/>
            <a:ext cx="10058400" cy="3810033"/>
          </a:xfrm>
        </p:spPr>
        <p:txBody>
          <a:bodyPr/>
          <a:lstStyle/>
          <a:p>
            <a:r>
              <a:rPr lang="en-US" b="0" dirty="0">
                <a:solidFill>
                  <a:schemeClr val="tx1"/>
                </a:solidFill>
                <a:effectLst/>
                <a:latin typeface="Times New Roman" panose="02020603050405020304" pitchFamily="18" charset="0"/>
                <a:cs typeface="Times New Roman" panose="02020603050405020304" pitchFamily="18" charset="0"/>
              </a:rPr>
              <a:t>Based on the extensive analysis of the data, patients who didn't take part in the trial should be removed or replaced with participants as not to possibly skew the test results.</a:t>
            </a:r>
          </a:p>
          <a:p>
            <a:r>
              <a:rPr lang="en-US" dirty="0">
                <a:solidFill>
                  <a:schemeClr val="tx1"/>
                </a:solidFill>
                <a:latin typeface="Times New Roman" panose="02020603050405020304" pitchFamily="18" charset="0"/>
                <a:cs typeface="Times New Roman" panose="02020603050405020304" pitchFamily="18" charset="0"/>
              </a:rPr>
              <a:t>Test results including vitals, overall health, etc., after the trial was completed could be added to the dataset for better prediction making.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8A23-57F5-EF9A-57B9-1A248695C7A8}"/>
              </a:ext>
            </a:extLst>
          </p:cNvPr>
          <p:cNvSpPr>
            <a:spLocks noGrp="1"/>
          </p:cNvSpPr>
          <p:nvPr>
            <p:ph type="title"/>
          </p:nvPr>
        </p:nvSpPr>
        <p:spPr>
          <a:xfrm>
            <a:off x="1143000" y="2590800"/>
            <a:ext cx="9906000" cy="1219200"/>
          </a:xfrm>
        </p:spPr>
        <p:txBody>
          <a:bodyPr/>
          <a:lstStyle/>
          <a:p>
            <a:pPr algn="ctr"/>
            <a:r>
              <a:rPr lang="en-US" dirty="0"/>
              <a:t>Any Questions?</a:t>
            </a:r>
          </a:p>
        </p:txBody>
      </p:sp>
    </p:spTree>
    <p:extLst>
      <p:ext uri="{BB962C8B-B14F-4D97-AF65-F5344CB8AC3E}">
        <p14:creationId xmlns:p14="http://schemas.microsoft.com/office/powerpoint/2010/main" val="269761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111</TotalTime>
  <Words>333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Franklin Gothic Medium</vt:lpstr>
      <vt:lpstr>Times New Roman</vt:lpstr>
      <vt:lpstr>Medical Design 16x9</vt:lpstr>
      <vt:lpstr>Drug vs Placebo         for Cirrhosis</vt:lpstr>
      <vt:lpstr>Introduction</vt:lpstr>
      <vt:lpstr>Visual Representation of Analytical Insights </vt:lpstr>
      <vt:lpstr>…Continued</vt:lpstr>
      <vt:lpstr>Machine Learning Production Model</vt:lpstr>
      <vt:lpstr>Final Recommendations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vs Placebo         for Cirrhosis</dc:title>
  <dc:creator>jalicia harris</dc:creator>
  <cp:lastModifiedBy>jalicia harris</cp:lastModifiedBy>
  <cp:revision>1</cp:revision>
  <dcterms:created xsi:type="dcterms:W3CDTF">2023-06-25T05:37:49Z</dcterms:created>
  <dcterms:modified xsi:type="dcterms:W3CDTF">2023-06-25T07:29:19Z</dcterms:modified>
</cp:coreProperties>
</file>