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93018-3094-4F70-85D4-537A9700566F}" v="18" dt="2024-03-05T17:24:53.548"/>
    <p1510:client id="{B918052C-8D47-4D02-B5FA-E3ECE35B0AD9}" v="2" dt="2024-03-05T19:42:52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jalil Biad (abiad)" userId="c29bbd76-716d-4aac-81e2-1a40d56be8a1" providerId="ADAL" clId="{B918052C-8D47-4D02-B5FA-E3ECE35B0AD9}"/>
    <pc:docChg chg="custSel addSld modSld">
      <pc:chgData name="Abdeljalil Biad (abiad)" userId="c29bbd76-716d-4aac-81e2-1a40d56be8a1" providerId="ADAL" clId="{B918052C-8D47-4D02-B5FA-E3ECE35B0AD9}" dt="2024-03-05T19:42:52.109" v="68"/>
      <pc:docMkLst>
        <pc:docMk/>
      </pc:docMkLst>
      <pc:sldChg chg="modAnim">
        <pc:chgData name="Abdeljalil Biad (abiad)" userId="c29bbd76-716d-4aac-81e2-1a40d56be8a1" providerId="ADAL" clId="{B918052C-8D47-4D02-B5FA-E3ECE35B0AD9}" dt="2024-03-05T19:42:52.109" v="68"/>
        <pc:sldMkLst>
          <pc:docMk/>
          <pc:sldMk cId="2593365495" sldId="260"/>
        </pc:sldMkLst>
      </pc:sldChg>
      <pc:sldChg chg="modSp new mod">
        <pc:chgData name="Abdeljalil Biad (abiad)" userId="c29bbd76-716d-4aac-81e2-1a40d56be8a1" providerId="ADAL" clId="{B918052C-8D47-4D02-B5FA-E3ECE35B0AD9}" dt="2024-03-05T19:20:03.603" v="66" actId="20577"/>
        <pc:sldMkLst>
          <pc:docMk/>
          <pc:sldMk cId="2719251064" sldId="270"/>
        </pc:sldMkLst>
        <pc:spChg chg="mod">
          <ac:chgData name="Abdeljalil Biad (abiad)" userId="c29bbd76-716d-4aac-81e2-1a40d56be8a1" providerId="ADAL" clId="{B918052C-8D47-4D02-B5FA-E3ECE35B0AD9}" dt="2024-03-05T19:20:03.603" v="66" actId="20577"/>
          <ac:spMkLst>
            <pc:docMk/>
            <pc:sldMk cId="2719251064" sldId="270"/>
            <ac:spMk id="2" creationId="{8D153DE9-B70A-4CA9-DF42-C707DFDC559B}"/>
          </ac:spMkLst>
        </pc:spChg>
        <pc:spChg chg="mod">
          <ac:chgData name="Abdeljalil Biad (abiad)" userId="c29bbd76-716d-4aac-81e2-1a40d56be8a1" providerId="ADAL" clId="{B918052C-8D47-4D02-B5FA-E3ECE35B0AD9}" dt="2024-03-05T19:19:00.823" v="38" actId="14100"/>
          <ac:spMkLst>
            <pc:docMk/>
            <pc:sldMk cId="2719251064" sldId="270"/>
            <ac:spMk id="3" creationId="{0B8DAD7F-0514-4634-C7D4-FA1384859E4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5:33:28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5T15:33:44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5EC14-3E3E-4B62-829C-D12486109D37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D607A-3413-4CB0-BD0A-FE4912C21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5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D607A-3413-4CB0-BD0A-FE4912C213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79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D607A-3413-4CB0-BD0A-FE4912C2138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0C5E9-961D-B128-B24E-FB336DF28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158123-1A31-7376-7CB0-D6F26B75E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AED5B-45F9-ED3C-8CA7-10FEF85A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F657-D9EF-4475-9A82-74EC1BE3236C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0083E-DF3A-7F76-3552-4548A148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7048E-F4C8-94D8-ED90-6BB719FA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BE239-E236-5AE4-25CB-084643A7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E876C6-F475-02F1-287A-A5FF22558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80E4-5C3A-F783-EB87-C56FE843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DEB9-8B32-4DD2-BA3F-23BC62337B7F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16119-91B4-542F-CBF2-81715F84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66E11-9DA0-9190-A9C9-047C35D5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7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A49BBE-C385-020C-B870-F628EB900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065EA9-9968-9F91-29DE-B5B53609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6491C-6ADE-9D49-7784-6D85BAEC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F39B-0565-4F04-9243-63486A845ECD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FC923-F529-7D8F-C0E4-AE61BC17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A0353-6E99-FE37-6297-D4958836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25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FDA57-2806-142D-143E-88AAEAE3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88C1F-DD13-26F4-09A0-070C81F8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94A57-FEC7-C695-DD4F-CAD0F265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D2E-A69C-43E0-A576-9EE4400A5FA8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C6A9F-5D3B-8B6D-63B7-259E6B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3A0E4-B814-AFEF-B749-AF6FC1B3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3794-1177-6070-D22C-490E2BE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83DA07-B9BE-815A-D579-32D99FAB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86EE8-059F-6357-41C2-631B6AF2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0B6E-44A4-43EC-A47C-1275C51111F4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667A5-C17A-E1EF-B7A6-2BD9F3F9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5F465-715E-0008-7D60-C3A2F55F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E840D-CC0D-A8EB-33C0-853FDDB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5B7DC-65C2-F11E-BD0C-762269F93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BB56F0-50C1-91C1-FC7E-65E4BE76F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75159-E163-5401-018B-A898DFB1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88A9-BFD0-474F-B6C6-98D104D958F9}" type="datetime1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28E13-022B-6A2C-750E-B1EDAD0C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FB7C4B-420A-BF4A-D004-E34F6611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B99F-9D4F-F6D1-46AE-2FB2961F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F30473-D876-25D7-2831-5AE23AB3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11C6D-1E04-8048-926B-34EA7056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C37FDB-97A0-596C-3715-F8EB028CB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BC6DCC-A073-2099-B7D5-29D68CE06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B043AF-2296-4D94-52D0-FA6F449A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C6B-179F-40F0-A56E-F9E4DA1E8074}" type="datetime1">
              <a:rPr lang="de-DE" smtClean="0"/>
              <a:t>06.03.2024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AD7250-5E28-2C57-00AC-A49F20F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38EFC1-7355-3C45-5739-9CEAF45C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AB79-A6B4-A4D4-A448-E372C4DA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019F81-236A-F4FE-2DB1-23DE3C6B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FC50-1192-4DE3-87A1-C52F334A8E32}" type="datetime1">
              <a:rPr lang="de-DE" smtClean="0"/>
              <a:t>06.03.2024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C5099F-F1A5-B3D2-5B26-6DF4942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085726-F7BB-D529-A7E2-67445082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8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4E82E-C306-C79E-021C-82C803B0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E4C8-BC20-49BC-BEC1-583B74559001}" type="datetime1">
              <a:rPr lang="de-DE" smtClean="0"/>
              <a:t>06.03.2024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C936C3-AE38-C166-4587-4863196E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8B547-A649-31A3-B02D-688441C7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C135A-9341-6BD0-6A61-DCC15353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8EDC8-C83E-7EA0-7563-686CCD58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8B3A5-5DAE-B952-43F2-60DDB115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2AB4C4-A32E-B9A3-A99D-26E9BE0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08ED-043E-41E9-B3E8-A00C56321202}" type="datetime1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E8E048-136D-13B4-ED03-3AA24713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335E39-0CA3-45AE-B9C2-8488A3CE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6570A-BF83-E948-C925-CD2CF706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902C08-247B-D59F-65EB-1D77E636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253A2-6A5D-5525-3E1A-4BA81B25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14B9C-5EFA-D851-8264-8720123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838-60A9-4315-BBB3-92E7E6C28A04}" type="datetime1">
              <a:rPr lang="de-DE" smtClean="0"/>
              <a:t>06.03.2024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E7B8C-7773-1FC6-B7C5-B14DDCF5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08C82-4DBB-1471-9C01-2B3F3C5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39DECD-522D-DA5D-6DD2-E17370CE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60F64-C1E3-CAF1-C03C-A91352B4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FA0BB-8D2F-CEEB-D32A-8385620D8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53C4C-D27E-40DA-B52F-02F755ACABB6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7AFC1-DA07-6862-4380-7B3DFC17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B7644-6631-8F8F-0407-B460B976D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2142B-A02D-42F0-B753-CC91EE386B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6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DA9A0-9FFA-3A8F-985E-88D972B5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159"/>
            <a:ext cx="10515600" cy="2214563"/>
          </a:xfrm>
        </p:spPr>
        <p:txBody>
          <a:bodyPr/>
          <a:lstStyle/>
          <a:p>
            <a:pPr algn="ctr"/>
            <a:r>
              <a:rPr lang="en-US" dirty="0"/>
              <a:t>QPSK transmission from PC to PC using GNU Radio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48F53A-4A10-6864-7DE7-6BE70DBB27AD}"/>
              </a:ext>
            </a:extLst>
          </p:cNvPr>
          <p:cNvSpPr txBox="1"/>
          <p:nvPr/>
        </p:nvSpPr>
        <p:spPr>
          <a:xfrm>
            <a:off x="5613400" y="5914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dirty="0"/>
              <a:t>By Abdeljalil Biad &amp; Mohamed Aziz Gam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60D77-021F-20E6-6595-49382681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</a:t>
            </a:fld>
            <a:endParaRPr lang="de-D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5E5811-907F-2C68-D5E4-52FAF965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  <p:pic>
        <p:nvPicPr>
          <p:cNvPr id="11" name="Espace réservé du contenu 10" descr="Une image contenant cercle, Graphique, conception&#10;&#10;Description générée automatiquement">
            <a:extLst>
              <a:ext uri="{FF2B5EF4-FFF2-40B4-BE49-F238E27FC236}">
                <a16:creationId xmlns:a16="http://schemas.microsoft.com/office/drawing/2014/main" id="{BD36A4BA-44D5-7B9B-083C-5F2C53560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9" y="2559368"/>
            <a:ext cx="2214563" cy="2214563"/>
          </a:xfrm>
        </p:spPr>
      </p:pic>
      <p:pic>
        <p:nvPicPr>
          <p:cNvPr id="13" name="Image 12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BC1E3579-C068-D83C-CA43-AB602054C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2" y="2236565"/>
            <a:ext cx="8694420" cy="3339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A9890E-ACEA-CFED-E966-668EBFD46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862" y="2458267"/>
            <a:ext cx="139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F8BF3-069B-E760-BEDC-C18161E7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Receiver – Level (3)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AE2A75C-8EA2-B65E-1CC1-60AECF31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051" y="1825625"/>
            <a:ext cx="9427898" cy="435133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E743DD-BE16-3CE3-3D71-C99C0D37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EAF1B2B-6BB6-4B44-DB31-B41068A499CE}"/>
                  </a:ext>
                </a:extLst>
              </p:cNvPr>
              <p:cNvSpPr txBox="1"/>
              <p:nvPr/>
            </p:nvSpPr>
            <p:spPr>
              <a:xfrm>
                <a:off x="2718455" y="4106704"/>
                <a:ext cx="2369431" cy="449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chemeClr val="tx1"/>
                    </a:solidFill>
                  </a:rPr>
                  <a:t>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Inverse Fourier Transform</a:t>
                </a:r>
              </a:p>
              <a:p>
                <a:endParaRPr lang="de-DE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EAF1B2B-6BB6-4B44-DB31-B41068A4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55" y="4106704"/>
                <a:ext cx="2369431" cy="449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9BA5C3F4-23B5-FCCA-1963-3A9C7B53A0F2}"/>
              </a:ext>
            </a:extLst>
          </p:cNvPr>
          <p:cNvSpPr txBox="1"/>
          <p:nvPr/>
        </p:nvSpPr>
        <p:spPr>
          <a:xfrm>
            <a:off x="496998" y="5359375"/>
            <a:ext cx="420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Compares Vectors from multiple Streams and Determines</a:t>
            </a:r>
          </a:p>
          <a:p>
            <a:r>
              <a:rPr lang="fr-FR" sz="1200" dirty="0"/>
              <a:t> the maximum value from each Vector over all Streams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487498-3955-2048-AB8F-11522C5BC2FE}"/>
              </a:ext>
            </a:extLst>
          </p:cNvPr>
          <p:cNvSpPr txBox="1"/>
          <p:nvPr/>
        </p:nvSpPr>
        <p:spPr>
          <a:xfrm>
            <a:off x="4424570" y="6285642"/>
            <a:ext cx="508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Compares Vectors from multiple Streams and Determines the index</a:t>
            </a:r>
          </a:p>
          <a:p>
            <a:r>
              <a:rPr lang="fr-FR" sz="1200" dirty="0"/>
              <a:t> in the Vector and Stream Number where the maximum value Occurred.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88F30DC-D5B9-D47B-324B-6BB0419C7E19}"/>
              </a:ext>
            </a:extLst>
          </p:cNvPr>
          <p:cNvSpPr/>
          <p:nvPr/>
        </p:nvSpPr>
        <p:spPr>
          <a:xfrm>
            <a:off x="2976578" y="2227302"/>
            <a:ext cx="1853184" cy="185318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2942799-F01D-B052-00D1-C2B5D39C18C6}"/>
              </a:ext>
            </a:extLst>
          </p:cNvPr>
          <p:cNvSpPr/>
          <p:nvPr/>
        </p:nvSpPr>
        <p:spPr>
          <a:xfrm>
            <a:off x="5586205" y="3660896"/>
            <a:ext cx="1853184" cy="111992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A3E01FF-AAAC-A840-4D4E-68A6A3168E39}"/>
              </a:ext>
            </a:extLst>
          </p:cNvPr>
          <p:cNvSpPr/>
          <p:nvPr/>
        </p:nvSpPr>
        <p:spPr>
          <a:xfrm>
            <a:off x="5534505" y="4796364"/>
            <a:ext cx="1853184" cy="111992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DE351CD-B439-CEAB-741C-EC5FA944647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02124" y="4520009"/>
            <a:ext cx="1015924" cy="10701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99D9ECD-5F06-6FB9-028A-716A68786E5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790944" y="5931832"/>
            <a:ext cx="173873" cy="3538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BFDC6470-7C19-A580-D4B3-DB06AEE0D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7" grpId="0" animBg="1"/>
      <p:bldP spid="8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B6575-D564-7736-B9B7-C0FFD69B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r>
              <a:rPr lang="de-DE" dirty="0"/>
              <a:t>-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3BB16D-05BC-6AB2-67AE-08C17FDB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11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8556136-B315-5A96-00A9-8CA26E285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617" y="1545209"/>
            <a:ext cx="8588766" cy="4351338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37FBF1-1C7B-F4B1-5F8F-9E174EC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17" y="5896547"/>
            <a:ext cx="8588766" cy="7302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4E4FAC-6AA9-B8AB-7DFD-170DA542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FA890-C897-15E4-0998-005B8276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r>
              <a:rPr lang="de-DE" dirty="0"/>
              <a:t>- After </a:t>
            </a:r>
            <a:r>
              <a:rPr lang="de-DE" dirty="0" err="1"/>
              <a:t>Correlation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ED1624-7AEC-1C1A-0DE9-049228F2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093F83-4C22-7FC9-6F05-3897B96C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28" y="5836953"/>
            <a:ext cx="8441144" cy="64773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8BAD45F-1114-3750-276E-E9B780790C02}"/>
              </a:ext>
            </a:extLst>
          </p:cNvPr>
          <p:cNvSpPr txBox="1"/>
          <p:nvPr/>
        </p:nvSpPr>
        <p:spPr>
          <a:xfrm>
            <a:off x="2655930" y="6059915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The Amplitude of the Peak</a:t>
            </a:r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B9963DF9-6ED6-EFD4-1E70-28D34EFD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428" y="1485615"/>
            <a:ext cx="8441144" cy="4351338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2174DD4-A810-ECAB-7B25-1045F1FA713C}"/>
              </a:ext>
            </a:extLst>
          </p:cNvPr>
          <p:cNvSpPr txBox="1"/>
          <p:nvPr/>
        </p:nvSpPr>
        <p:spPr>
          <a:xfrm>
            <a:off x="2655930" y="5630651"/>
            <a:ext cx="2194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Peak Position of the Convolution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FA23B81-0D96-D04B-EFBB-7EF906E7DA39}"/>
              </a:ext>
            </a:extLst>
          </p:cNvPr>
          <p:cNvSpPr/>
          <p:nvPr/>
        </p:nvSpPr>
        <p:spPr>
          <a:xfrm>
            <a:off x="9741408" y="1690688"/>
            <a:ext cx="575164" cy="5038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8B6B3FA-79FF-64D2-ED40-4E437B0C43CE}"/>
              </a:ext>
            </a:extLst>
          </p:cNvPr>
          <p:cNvSpPr/>
          <p:nvPr/>
        </p:nvSpPr>
        <p:spPr>
          <a:xfrm>
            <a:off x="1786508" y="5352381"/>
            <a:ext cx="780502" cy="51507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D96C28-3F51-EB5F-2358-AB3A6FEFE177}"/>
              </a:ext>
            </a:extLst>
          </p:cNvPr>
          <p:cNvSpPr/>
          <p:nvPr/>
        </p:nvSpPr>
        <p:spPr>
          <a:xfrm>
            <a:off x="1786508" y="5903284"/>
            <a:ext cx="780502" cy="51507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795FC3F-CFE6-0B83-0CA6-174C7CAC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3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41FCB-8D10-9B54-796A-7417F40A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Implementation</a:t>
            </a:r>
          </a:p>
        </p:txBody>
      </p:sp>
      <p:pic>
        <p:nvPicPr>
          <p:cNvPr id="6" name="Inhaltsplatzhalter 5" descr="Ein Bild, das Text, Computerhardware, Computer, Im Haus enthält.&#10;&#10;Automatisch generierte Beschreibung">
            <a:extLst>
              <a:ext uri="{FF2B5EF4-FFF2-40B4-BE49-F238E27FC236}">
                <a16:creationId xmlns:a16="http://schemas.microsoft.com/office/drawing/2014/main" id="{C93153B0-7A44-436D-FC5D-4D490210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94" y="1825625"/>
            <a:ext cx="7421078" cy="435133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D828B-5F1B-8079-1DC5-A15AC4CD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13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2DC5E8-2C06-7179-2C57-2464929E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77FBB-CFBA-1447-B7BF-0224406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93521-E7FD-E660-FB4F-74FA6DC9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de-DE" dirty="0"/>
              <a:t>GNU-Radio as </a:t>
            </a:r>
            <a:r>
              <a:rPr lang="en-US" dirty="0"/>
              <a:t>an open-source software development toolkit that provides signal processing blocks to implement software radios and signal processing systems</a:t>
            </a:r>
          </a:p>
          <a:p>
            <a:r>
              <a:rPr lang="de-DE" dirty="0"/>
              <a:t>QPSK as a </a:t>
            </a:r>
            <a:r>
              <a:rPr lang="de-DE" dirty="0" err="1"/>
              <a:t>modulation</a:t>
            </a:r>
            <a:r>
              <a:rPr lang="de-DE" dirty="0"/>
              <a:t> </a:t>
            </a:r>
            <a:r>
              <a:rPr lang="de-DE" dirty="0" err="1"/>
              <a:t>methode</a:t>
            </a:r>
            <a:endParaRPr lang="de-DE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62A78F-56BA-633B-988B-B3CCF327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14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0DE6BA-1B9E-C47D-7F00-7DFD838A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53459"/>
            <a:ext cx="1943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2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A9A7D-FDB2-741B-CDC3-FC80E1B3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101E5-B8F1-5847-0B30-01D051A5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 err="1"/>
              <a:t>Quadrature</a:t>
            </a:r>
            <a:r>
              <a:rPr lang="de-DE" dirty="0"/>
              <a:t> Phase Shift </a:t>
            </a:r>
            <a:r>
              <a:rPr lang="de-DE" dirty="0" err="1"/>
              <a:t>Keying</a:t>
            </a:r>
            <a:r>
              <a:rPr lang="de-DE" dirty="0"/>
              <a:t>. </a:t>
            </a:r>
            <a:r>
              <a:rPr lang="de-DE" dirty="0" err="1"/>
              <a:t>Available</a:t>
            </a:r>
            <a:r>
              <a:rPr lang="de-DE" dirty="0"/>
              <a:t> at:</a:t>
            </a:r>
            <a:br>
              <a:rPr lang="de-DE" dirty="0"/>
            </a:br>
            <a:r>
              <a:rPr lang="de-DE" dirty="0"/>
              <a:t>https://www.tutorialspoint.com/digital_communication/digital_communication_quadrature_phase_shift_keying.htm (</a:t>
            </a:r>
            <a:r>
              <a:rPr lang="de-DE" dirty="0" err="1"/>
              <a:t>Accessed</a:t>
            </a:r>
            <a:r>
              <a:rPr lang="de-DE" dirty="0"/>
              <a:t>: 05 March 2024). </a:t>
            </a:r>
          </a:p>
          <a:p>
            <a:r>
              <a:rPr lang="de-DE" dirty="0"/>
              <a:t>[2] QPSK </a:t>
            </a:r>
            <a:r>
              <a:rPr lang="de-DE" dirty="0" err="1"/>
              <a:t>Constellation</a:t>
            </a:r>
            <a:r>
              <a:rPr lang="de-DE" dirty="0"/>
              <a:t> Diagramm </a:t>
            </a:r>
            <a:r>
              <a:rPr lang="de-DE" dirty="0" err="1"/>
              <a:t>Available</a:t>
            </a:r>
            <a:r>
              <a:rPr lang="de-DE" dirty="0"/>
              <a:t> at : https://</a:t>
            </a:r>
            <a:r>
              <a:rPr lang="de-DE" dirty="0" err="1"/>
              <a:t>fr.wikipedia.org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/Phase-</a:t>
            </a:r>
            <a:r>
              <a:rPr lang="de-DE" dirty="0" err="1"/>
              <a:t>shift_keying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BAAE9F-E1B5-BDF3-1804-0FCEEC0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15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722FC9-2D23-9324-1AC6-1756AC01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53459"/>
            <a:ext cx="1943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53DE9-B70A-4CA9-DF42-C707DFDC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766218"/>
            <a:ext cx="11033760" cy="1325563"/>
          </a:xfrm>
        </p:spPr>
        <p:txBody>
          <a:bodyPr>
            <a:noAutofit/>
          </a:bodyPr>
          <a:lstStyle/>
          <a:p>
            <a:pPr algn="ctr"/>
            <a:r>
              <a:rPr lang="de-DE" sz="7200" dirty="0" err="1"/>
              <a:t>Thank</a:t>
            </a:r>
            <a:r>
              <a:rPr lang="de-DE" sz="7200" dirty="0"/>
              <a:t> </a:t>
            </a:r>
            <a:r>
              <a:rPr lang="de-DE" sz="7200" dirty="0" err="1"/>
              <a:t>you</a:t>
            </a:r>
            <a:r>
              <a:rPr lang="de-DE" sz="7200" dirty="0"/>
              <a:t> </a:t>
            </a:r>
            <a:r>
              <a:rPr lang="de-DE" sz="7200" dirty="0" err="1"/>
              <a:t>for</a:t>
            </a:r>
            <a:r>
              <a:rPr lang="de-DE" sz="7200" dirty="0"/>
              <a:t> </a:t>
            </a:r>
            <a:r>
              <a:rPr lang="de-DE" sz="7200" dirty="0" err="1"/>
              <a:t>your</a:t>
            </a:r>
            <a:r>
              <a:rPr lang="de-DE" sz="7200" dirty="0"/>
              <a:t> Attention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23E628-8496-79F6-921E-FAAA93A9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16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6EB861-55DD-7D51-5E5A-DEF82302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53459"/>
            <a:ext cx="1943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5CEF3-B4BB-0DB5-7139-0CC9963E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45187-3A42-C2E4-D6EE-F3D6A2F7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/>
              <a:t> Project Description and Objectives</a:t>
            </a:r>
          </a:p>
          <a:p>
            <a:r>
              <a:rPr lang="de-DE" sz="4000" dirty="0"/>
              <a:t> </a:t>
            </a:r>
            <a:r>
              <a:rPr lang="de-DE" sz="4000" dirty="0" err="1"/>
              <a:t>What</a:t>
            </a:r>
            <a:r>
              <a:rPr lang="de-DE" sz="4000" dirty="0"/>
              <a:t> </a:t>
            </a:r>
            <a:r>
              <a:rPr lang="de-DE" sz="4000" dirty="0" err="1"/>
              <a:t>is</a:t>
            </a:r>
            <a:r>
              <a:rPr lang="de-DE" sz="4000" dirty="0"/>
              <a:t> QPSK and </a:t>
            </a:r>
            <a:r>
              <a:rPr lang="de-DE" sz="4000" dirty="0" err="1"/>
              <a:t>why</a:t>
            </a:r>
            <a:r>
              <a:rPr lang="de-DE" sz="4000" dirty="0"/>
              <a:t> </a:t>
            </a:r>
            <a:r>
              <a:rPr lang="de-DE" sz="4000" dirty="0" err="1"/>
              <a:t>it</a:t>
            </a:r>
            <a:r>
              <a:rPr lang="de-DE" sz="4000" dirty="0"/>
              <a:t> </a:t>
            </a:r>
            <a:r>
              <a:rPr lang="de-DE" sz="4000" dirty="0" err="1"/>
              <a:t>is</a:t>
            </a:r>
            <a:r>
              <a:rPr lang="de-DE" sz="4000" dirty="0"/>
              <a:t> </a:t>
            </a:r>
            <a:r>
              <a:rPr lang="de-DE" sz="4000" dirty="0" err="1"/>
              <a:t>used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endParaRPr lang="de-DE" sz="4000" dirty="0"/>
          </a:p>
          <a:p>
            <a:r>
              <a:rPr lang="de-DE" sz="4000" dirty="0"/>
              <a:t> </a:t>
            </a:r>
            <a:r>
              <a:rPr lang="de-DE" sz="4000" dirty="0" err="1"/>
              <a:t>Procedure</a:t>
            </a:r>
            <a:endParaRPr lang="de-DE" sz="4000" dirty="0"/>
          </a:p>
          <a:p>
            <a:r>
              <a:rPr lang="de-DE" sz="4000" dirty="0"/>
              <a:t> </a:t>
            </a:r>
            <a:r>
              <a:rPr lang="de-DE" sz="4000" dirty="0" err="1"/>
              <a:t>Results</a:t>
            </a:r>
            <a:endParaRPr lang="de-DE" sz="4000" dirty="0"/>
          </a:p>
          <a:p>
            <a:r>
              <a:rPr lang="de-DE" sz="4000" dirty="0"/>
              <a:t> </a:t>
            </a:r>
            <a:r>
              <a:rPr lang="de-DE" sz="4000" dirty="0" err="1"/>
              <a:t>Conclusion</a:t>
            </a:r>
            <a:endParaRPr lang="de-DE" sz="4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EF93F-9D2A-A5BD-29F3-C83A1ACE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2</a:t>
            </a:fld>
            <a:endParaRPr lang="de-D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93184B-FCE4-D602-1DB4-837B5C1F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7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82554-7733-9971-12C2-EFD5AA1B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981"/>
            <a:ext cx="10515600" cy="1325563"/>
          </a:xfrm>
        </p:spPr>
        <p:txBody>
          <a:bodyPr/>
          <a:lstStyle/>
          <a:p>
            <a:pPr algn="ctr"/>
            <a:r>
              <a:rPr lang="de-DE" sz="4400" dirty="0"/>
              <a:t>Project Description and Objectives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39CDD-C4FE-68D5-7169-B9F623A42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56"/>
            <a:ext cx="10515600" cy="4583094"/>
          </a:xfr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/>
              <a:t>Communication System Model </a:t>
            </a:r>
            <a:r>
              <a:rPr lang="de-DE" dirty="0" err="1"/>
              <a:t>from</a:t>
            </a:r>
            <a:r>
              <a:rPr lang="de-DE" dirty="0"/>
              <a:t> the source to a sink 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C91B7D-8FF7-57F8-2B82-AFFFAADD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38BDDA-7863-539E-6FB9-A1402277F8B3}"/>
              </a:ext>
            </a:extLst>
          </p:cNvPr>
          <p:cNvSpPr/>
          <p:nvPr/>
        </p:nvSpPr>
        <p:spPr>
          <a:xfrm>
            <a:off x="1148080" y="2570480"/>
            <a:ext cx="1971040" cy="731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Source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B8E486C-0275-88C7-7BFC-03991FE062ED}"/>
              </a:ext>
            </a:extLst>
          </p:cNvPr>
          <p:cNvSpPr/>
          <p:nvPr/>
        </p:nvSpPr>
        <p:spPr>
          <a:xfrm>
            <a:off x="8747760" y="3901439"/>
            <a:ext cx="2123440" cy="944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Communication Channel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7BA1066-CF54-3646-1A93-9BBFF20AB5DF}"/>
              </a:ext>
            </a:extLst>
          </p:cNvPr>
          <p:cNvSpPr/>
          <p:nvPr/>
        </p:nvSpPr>
        <p:spPr>
          <a:xfrm>
            <a:off x="3830320" y="2570480"/>
            <a:ext cx="1971040" cy="731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Modulation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32A09A-4E06-8EC6-253D-B10DC34801AF}"/>
              </a:ext>
            </a:extLst>
          </p:cNvPr>
          <p:cNvSpPr/>
          <p:nvPr/>
        </p:nvSpPr>
        <p:spPr>
          <a:xfrm>
            <a:off x="6512560" y="2570480"/>
            <a:ext cx="1971040" cy="731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D/A Converter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5D3209-183F-1280-281E-5A562EEA95CC}"/>
              </a:ext>
            </a:extLst>
          </p:cNvPr>
          <p:cNvSpPr/>
          <p:nvPr/>
        </p:nvSpPr>
        <p:spPr>
          <a:xfrm>
            <a:off x="1148080" y="5080318"/>
            <a:ext cx="1971040" cy="731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Destination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259D9B-6EFA-F6F3-610B-801360515AFA}"/>
              </a:ext>
            </a:extLst>
          </p:cNvPr>
          <p:cNvSpPr/>
          <p:nvPr/>
        </p:nvSpPr>
        <p:spPr>
          <a:xfrm>
            <a:off x="3830320" y="5080318"/>
            <a:ext cx="1971040" cy="731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Demodulation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C02537-0DFC-C114-5A8A-CEC67AFDE7E4}"/>
              </a:ext>
            </a:extLst>
          </p:cNvPr>
          <p:cNvSpPr/>
          <p:nvPr/>
        </p:nvSpPr>
        <p:spPr>
          <a:xfrm>
            <a:off x="6512560" y="5080318"/>
            <a:ext cx="1971040" cy="731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A/D Converter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6D5BAB-3AC3-CC81-A925-CF94FA0B5DDE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119120" y="293624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0C7C3AA-FE9E-F39B-2ED6-9F075DE5865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801360" y="293624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9AA3728-86A2-7090-5F89-4EC52E701826}"/>
              </a:ext>
            </a:extLst>
          </p:cNvPr>
          <p:cNvCxnSpPr>
            <a:stCxn id="11" idx="3"/>
          </p:cNvCxnSpPr>
          <p:nvPr/>
        </p:nvCxnSpPr>
        <p:spPr>
          <a:xfrm>
            <a:off x="8483600" y="2936240"/>
            <a:ext cx="1325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A37E49F-85AB-7C25-8763-821A80E24E7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809480" y="2936240"/>
            <a:ext cx="0" cy="965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31DC834-0D8C-AB85-730F-5F05566AD12B}"/>
              </a:ext>
            </a:extLst>
          </p:cNvPr>
          <p:cNvCxnSpPr>
            <a:endCxn id="14" idx="3"/>
          </p:cNvCxnSpPr>
          <p:nvPr/>
        </p:nvCxnSpPr>
        <p:spPr>
          <a:xfrm flipH="1">
            <a:off x="8483600" y="5446078"/>
            <a:ext cx="1325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3A9D27C-8FA4-20C6-A67A-AC5C3FDF4C4E}"/>
              </a:ext>
            </a:extLst>
          </p:cNvPr>
          <p:cNvCxnSpPr/>
          <p:nvPr/>
        </p:nvCxnSpPr>
        <p:spPr>
          <a:xfrm>
            <a:off x="9809480" y="4632960"/>
            <a:ext cx="0" cy="81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419A49-CD9D-D03D-EF3C-546FEC584012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5801360" y="544607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7A344DB-A4A9-15F1-B6F9-87022C9C761A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3119120" y="544607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1099531E-95FA-C195-FC81-F376EFC35B08}"/>
                  </a:ext>
                </a:extLst>
              </p14:cNvPr>
              <p14:cNvContentPartPr/>
              <p14:nvPr/>
            </p14:nvContentPartPr>
            <p14:xfrm>
              <a:off x="7253760" y="3870680"/>
              <a:ext cx="360" cy="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1099531E-95FA-C195-FC81-F376EFC35B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7640" y="386456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llipse 5">
            <a:extLst>
              <a:ext uri="{FF2B5EF4-FFF2-40B4-BE49-F238E27FC236}">
                <a16:creationId xmlns:a16="http://schemas.microsoft.com/office/drawing/2014/main" id="{0ADEECBC-D0EB-D29B-AAB9-8C666F1DA741}"/>
              </a:ext>
            </a:extLst>
          </p:cNvPr>
          <p:cNvSpPr/>
          <p:nvPr/>
        </p:nvSpPr>
        <p:spPr>
          <a:xfrm>
            <a:off x="3473938" y="2250166"/>
            <a:ext cx="2681654" cy="154635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7115A71-66AD-F0A8-F24C-158B0F2B0A9A}"/>
              </a:ext>
            </a:extLst>
          </p:cNvPr>
          <p:cNvSpPr/>
          <p:nvPr/>
        </p:nvSpPr>
        <p:spPr>
          <a:xfrm>
            <a:off x="3429000" y="4694113"/>
            <a:ext cx="2681654" cy="154635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FC2C80C-0030-2DF8-DC28-B8317C808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37501-6AB1-08D8-A397-68773116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10368"/>
            <a:ext cx="10515600" cy="1325563"/>
          </a:xfrm>
        </p:spPr>
        <p:txBody>
          <a:bodyPr/>
          <a:lstStyle/>
          <a:p>
            <a:pPr algn="ctr"/>
            <a:r>
              <a:rPr lang="de-DE" sz="4400" dirty="0"/>
              <a:t>Project Description and Objectives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49B1C-3B84-28E1-DF9A-042A3E2C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600" dirty="0"/>
              <a:t>Using GNU-Radio to establish a QPSK based Communication System Between 2 Pc‘s</a:t>
            </a:r>
          </a:p>
          <a:p>
            <a:r>
              <a:rPr lang="en-US" sz="3600" dirty="0"/>
              <a:t>Understand issues of signal distortion and channel effects</a:t>
            </a:r>
          </a:p>
          <a:p>
            <a:r>
              <a:rPr lang="en-US" sz="3600" dirty="0"/>
              <a:t>Recognize the stages required to transmit and receive QPSK signals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B44DC-A9A2-41DA-A36C-D25932EF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54DBF370-6F2A-095F-3106-8246B0C7BCE7}"/>
                  </a:ext>
                </a:extLst>
              </p14:cNvPr>
              <p14:cNvContentPartPr/>
              <p14:nvPr/>
            </p14:nvContentPartPr>
            <p14:xfrm>
              <a:off x="3444240" y="1920200"/>
              <a:ext cx="36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54DBF370-6F2A-095F-3106-8246B0C7BC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8120" y="191408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901D677C-14A6-E212-6252-D83DCCFD4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0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C34619-E7EA-91E8-0EFF-9601E4E4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66344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Quadrature Phase Shift Keying (QPSK)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7CC74F-B407-91ED-48FB-BF06E0C36130}"/>
              </a:ext>
            </a:extLst>
          </p:cNvPr>
          <p:cNvSpPr txBox="1"/>
          <p:nvPr/>
        </p:nvSpPr>
        <p:spPr>
          <a:xfrm>
            <a:off x="-1458545" y="5633989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Figure 2 : The QPSK waveform for two-bits [2]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 descr="Ein Bild, das Diagramm, Kreis, Reihe enthält.&#10;&#10;Automatisch generierte Beschreibung">
            <a:extLst>
              <a:ext uri="{FF2B5EF4-FFF2-40B4-BE49-F238E27FC236}">
                <a16:creationId xmlns:a16="http://schemas.microsoft.com/office/drawing/2014/main" id="{5418A155-803B-7A79-DB7B-6AB7051A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4" y="2581759"/>
            <a:ext cx="2743200" cy="2827867"/>
          </a:xfrm>
          <a:prstGeom prst="rect">
            <a:avLst/>
          </a:prstGeom>
        </p:spPr>
      </p:pic>
      <p:pic>
        <p:nvPicPr>
          <p:cNvPr id="6" name="Inhaltsplatzhalter 5" descr="Ein Bild, das Text,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0A1350DD-C032-B4E2-F829-629CB07A0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54" y="2263651"/>
            <a:ext cx="5614416" cy="33546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EB5154-75C3-1D62-8A64-0273628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92142B-A02D-42F0-B753-CC91EE386B0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Textfeld 6">
            <a:extLst>
              <a:ext uri="{FF2B5EF4-FFF2-40B4-BE49-F238E27FC236}">
                <a16:creationId xmlns:a16="http://schemas.microsoft.com/office/drawing/2014/main" id="{A96DEB4A-FA8D-722B-579D-6CBE2E34F2EB}"/>
              </a:ext>
            </a:extLst>
          </p:cNvPr>
          <p:cNvSpPr txBox="1"/>
          <p:nvPr/>
        </p:nvSpPr>
        <p:spPr>
          <a:xfrm>
            <a:off x="7473696" y="5579328"/>
            <a:ext cx="4435091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Figure 3: QPSK Constellation [3]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47598A-7D4B-60A1-5B81-D94B1223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0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0BF7D-0E8D-84A3-5196-105A8843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Transmitter – GNU Radio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5E9F80-C9DA-10E7-E6CE-1B2E40D1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6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BBE498D-40B2-C82F-D85A-5078DE6B7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77" y="1690688"/>
            <a:ext cx="7495783" cy="2432842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9E9510-24F5-2B14-4B9D-C64EC070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45" y="4464019"/>
            <a:ext cx="4953255" cy="118116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65E217F-52EB-ECC2-93CF-DD6FE85C6D0A}"/>
              </a:ext>
            </a:extLst>
          </p:cNvPr>
          <p:cNvSpPr txBox="1"/>
          <p:nvPr/>
        </p:nvSpPr>
        <p:spPr>
          <a:xfrm>
            <a:off x="1140723" y="1469086"/>
            <a:ext cx="3666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P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seudo-Random </a:t>
            </a:r>
            <a:r>
              <a:rPr lang="en-US" sz="1200" dirty="0">
                <a:latin typeface="Arial" panose="020B0604020202020204" pitchFamily="34" charset="0"/>
              </a:rPr>
              <a:t>S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ource generating </a:t>
            </a:r>
            <a:r>
              <a:rPr lang="en-US" sz="1200" dirty="0">
                <a:latin typeface="Arial" panose="020B0604020202020204" pitchFamily="34" charset="0"/>
              </a:rPr>
              <a:t>F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loat </a:t>
            </a:r>
            <a:r>
              <a:rPr lang="en-US" sz="1200" dirty="0">
                <a:latin typeface="Arial" panose="020B0604020202020204" pitchFamily="34" charset="0"/>
              </a:rPr>
              <a:t>O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utputs</a:t>
            </a:r>
            <a:endParaRPr lang="de-DE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5D9038-25F2-5378-EFE4-C826C45C0B39}"/>
              </a:ext>
            </a:extLst>
          </p:cNvPr>
          <p:cNvSpPr txBox="1"/>
          <p:nvPr/>
        </p:nvSpPr>
        <p:spPr>
          <a:xfrm>
            <a:off x="8654899" y="3879433"/>
            <a:ext cx="345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Implements QPSK Scheme with Differential Encoding.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Variable Samples per Symbol for flexible Symbol Rates.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Excess Bandwidth Factor set variably for Pulse Shaping.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1B7CF8F-C0A4-B839-14EE-A6070D57CC37}"/>
              </a:ext>
            </a:extLst>
          </p:cNvPr>
          <p:cNvSpPr/>
          <p:nvPr/>
        </p:nvSpPr>
        <p:spPr>
          <a:xfrm>
            <a:off x="1334814" y="1829187"/>
            <a:ext cx="1933903" cy="121881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DB85F1B-F3E5-4E66-D3F1-1D0D56775254}"/>
              </a:ext>
            </a:extLst>
          </p:cNvPr>
          <p:cNvSpPr/>
          <p:nvPr/>
        </p:nvSpPr>
        <p:spPr>
          <a:xfrm>
            <a:off x="7171825" y="2169676"/>
            <a:ext cx="2297996" cy="155098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C194DFD-93E1-603F-B04A-7716720DB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D06FF-840C-682F-20E3-430042E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Transmitter Signal</a:t>
            </a:r>
          </a:p>
        </p:txBody>
      </p:sp>
      <p:pic>
        <p:nvPicPr>
          <p:cNvPr id="6" name="Inhaltsplatzhalter 5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80E0392D-FA72-91A4-2919-7D0547EEA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19" y="1507332"/>
            <a:ext cx="6995481" cy="50323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070CF4-A82F-A190-B236-034DD9F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7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39979F-98DA-A4CB-EA16-4DD8051C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7296F-3F3E-5B9A-6411-FCFC6DDA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Receiver – Level (1)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E3BE1EC-8896-D47A-965E-00A3DB42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88" y="1690688"/>
            <a:ext cx="10173223" cy="149867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BB5DC-8AE8-8B5D-4360-05E12CCE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D5EEA0-9A15-03A5-4159-2A8B39E1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8" y="3668636"/>
            <a:ext cx="9849356" cy="186064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4CAF034-55EF-E5D5-F38D-A3C98518077E}"/>
              </a:ext>
            </a:extLst>
          </p:cNvPr>
          <p:cNvSpPr txBox="1"/>
          <p:nvPr/>
        </p:nvSpPr>
        <p:spPr>
          <a:xfrm>
            <a:off x="2821016" y="1336439"/>
            <a:ext cx="1960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clock recovery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matched filter to remove ISI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down-samples the signal</a:t>
            </a:r>
            <a:endParaRPr lang="de-DE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2EEF7DD-8612-6709-4F19-EEA859FEE274}"/>
              </a:ext>
            </a:extLst>
          </p:cNvPr>
          <p:cNvSpPr txBox="1"/>
          <p:nvPr/>
        </p:nvSpPr>
        <p:spPr>
          <a:xfrm>
            <a:off x="10073046" y="1713438"/>
            <a:ext cx="2125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equalizes the incoming signal using an FIR filter.</a:t>
            </a:r>
            <a:endParaRPr lang="de-DE" sz="11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200B03-4908-EA72-FE4D-6E8F772E4530}"/>
              </a:ext>
            </a:extLst>
          </p:cNvPr>
          <p:cNvSpPr txBox="1"/>
          <p:nvPr/>
        </p:nvSpPr>
        <p:spPr>
          <a:xfrm>
            <a:off x="2124291" y="5564544"/>
            <a:ext cx="2533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carrier recovery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locks to the center frequency of a signal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downconverts</a:t>
            </a:r>
            <a:r>
              <a:rPr lang="en-US" sz="1200" dirty="0"/>
              <a:t> it to baseband</a:t>
            </a:r>
            <a:endParaRPr lang="de-DE" sz="12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58F4600-252B-3CFB-F073-F7346CAAED88}"/>
              </a:ext>
            </a:extLst>
          </p:cNvPr>
          <p:cNvSpPr txBox="1"/>
          <p:nvPr/>
        </p:nvSpPr>
        <p:spPr>
          <a:xfrm>
            <a:off x="4999735" y="5137706"/>
            <a:ext cx="41198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Decode a constellation's points current and previous </a:t>
            </a:r>
          </a:p>
          <a:p>
            <a:r>
              <a:rPr lang="en-US" sz="1050" dirty="0"/>
              <a:t>symbols and the alphabet modulus to perform differential decoding</a:t>
            </a:r>
            <a:endParaRPr lang="de-DE" sz="105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CD0F9B9-1C3B-E6B3-4DA3-B11DDA48BDB2}"/>
              </a:ext>
            </a:extLst>
          </p:cNvPr>
          <p:cNvSpPr/>
          <p:nvPr/>
        </p:nvSpPr>
        <p:spPr>
          <a:xfrm>
            <a:off x="2377440" y="4164882"/>
            <a:ext cx="2279904" cy="136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307AA4-9254-274B-0580-2AC8E7FBB277}"/>
              </a:ext>
            </a:extLst>
          </p:cNvPr>
          <p:cNvSpPr/>
          <p:nvPr/>
        </p:nvSpPr>
        <p:spPr>
          <a:xfrm>
            <a:off x="4338188" y="3633374"/>
            <a:ext cx="3952372" cy="136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C740C6-4983-8CFD-EE02-F5AA395C2A56}"/>
              </a:ext>
            </a:extLst>
          </p:cNvPr>
          <p:cNvSpPr/>
          <p:nvPr/>
        </p:nvSpPr>
        <p:spPr>
          <a:xfrm>
            <a:off x="7793142" y="1660216"/>
            <a:ext cx="2279904" cy="136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F161E46-A902-D5BF-B577-B7F51AC2D9D7}"/>
              </a:ext>
            </a:extLst>
          </p:cNvPr>
          <p:cNvSpPr/>
          <p:nvPr/>
        </p:nvSpPr>
        <p:spPr>
          <a:xfrm>
            <a:off x="4657344" y="1579200"/>
            <a:ext cx="2279904" cy="176140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FE6C306-0993-53A8-F410-50F8354E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0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3" grpId="0" animBg="1"/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B0F4D-8D62-5AA5-D377-D5C8379F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Receiver – Level (2)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71D3724-E962-6D74-ACA9-7D6D9BA45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9706"/>
            <a:ext cx="10515600" cy="368427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5486E-A7EB-06B4-F243-40B7E1F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142B-A02D-42F0-B753-CC91EE386B0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8BF856-511C-CF49-DB83-1E4EEAEC42C3}"/>
              </a:ext>
            </a:extLst>
          </p:cNvPr>
          <p:cNvSpPr txBox="1"/>
          <p:nvPr/>
        </p:nvSpPr>
        <p:spPr>
          <a:xfrm>
            <a:off x="559415" y="1636614"/>
            <a:ext cx="683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Signal Clock Synchronisation &amp; Peak Detection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2B7FE2-500E-C2F7-9765-4718F1B3AB9C}"/>
              </a:ext>
            </a:extLst>
          </p:cNvPr>
          <p:cNvSpPr txBox="1"/>
          <p:nvPr/>
        </p:nvSpPr>
        <p:spPr>
          <a:xfrm>
            <a:off x="2023533" y="6138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450A157-2466-AEC7-61A6-CBAD5EC777C8}"/>
              </a:ext>
            </a:extLst>
          </p:cNvPr>
          <p:cNvSpPr txBox="1"/>
          <p:nvPr/>
        </p:nvSpPr>
        <p:spPr>
          <a:xfrm>
            <a:off x="559415" y="4334390"/>
            <a:ext cx="511980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Reproducing the Same Sequence as The Transmit Signal</a:t>
            </a: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A8D273DC-CA4E-FC05-96A4-4C7453651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08" y="4911258"/>
            <a:ext cx="7772400" cy="149072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FCA7D7E0-C102-1A0C-F8DC-48E5549556EB}"/>
              </a:ext>
            </a:extLst>
          </p:cNvPr>
          <p:cNvSpPr/>
          <p:nvPr/>
        </p:nvSpPr>
        <p:spPr>
          <a:xfrm>
            <a:off x="212856" y="2731345"/>
            <a:ext cx="3591048" cy="145051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087CB9-CE02-B045-5553-950814F026BE}"/>
              </a:ext>
            </a:extLst>
          </p:cNvPr>
          <p:cNvSpPr/>
          <p:nvPr/>
        </p:nvSpPr>
        <p:spPr>
          <a:xfrm>
            <a:off x="9253728" y="1867447"/>
            <a:ext cx="1975104" cy="220468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7F04C9C-6944-072B-61B5-E9E79B6AE5C6}"/>
              </a:ext>
            </a:extLst>
          </p:cNvPr>
          <p:cNvSpPr/>
          <p:nvPr/>
        </p:nvSpPr>
        <p:spPr>
          <a:xfrm>
            <a:off x="2509243" y="5547360"/>
            <a:ext cx="3233189" cy="9455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E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084AA4-9C70-39E5-2AF1-86904424DADC}"/>
              </a:ext>
            </a:extLst>
          </p:cNvPr>
          <p:cNvSpPr txBox="1"/>
          <p:nvPr/>
        </p:nvSpPr>
        <p:spPr>
          <a:xfrm>
            <a:off x="4218924" y="4872564"/>
            <a:ext cx="500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E" sz="1600" dirty="0"/>
              <a:t>Forward Fourier Transform in Order to turn the Convolution into a Multiplication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FD8A246-9DAF-29F0-DB97-1EE808EDD44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42432" y="5457339"/>
            <a:ext cx="977376" cy="238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350E64B-8C59-E111-C775-B07141E6F6C7}"/>
              </a:ext>
            </a:extLst>
          </p:cNvPr>
          <p:cNvCxnSpPr>
            <a:cxnSpLocks/>
          </p:cNvCxnSpPr>
          <p:nvPr/>
        </p:nvCxnSpPr>
        <p:spPr>
          <a:xfrm flipV="1">
            <a:off x="8388098" y="4087250"/>
            <a:ext cx="1853182" cy="950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D8296C42-3A00-F7C9-2B9A-8F32E496C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540" y="136525"/>
            <a:ext cx="1314911" cy="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12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82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</vt:lpstr>
      <vt:lpstr>QPSK transmission from PC to PC using GNU Radio</vt:lpstr>
      <vt:lpstr>Overview</vt:lpstr>
      <vt:lpstr>Project Description and Objectives</vt:lpstr>
      <vt:lpstr>Project Description and Objectives</vt:lpstr>
      <vt:lpstr>Quadrature Phase Shift Keying (QPSK)</vt:lpstr>
      <vt:lpstr>Transmitter – GNU Radio</vt:lpstr>
      <vt:lpstr>Transmitter Signal</vt:lpstr>
      <vt:lpstr>Receiver – Level (1)</vt:lpstr>
      <vt:lpstr>Receiver – Level (2)</vt:lpstr>
      <vt:lpstr>Receiver – Level (3)</vt:lpstr>
      <vt:lpstr>Results- Before Correlation</vt:lpstr>
      <vt:lpstr>Results- After Correlation </vt:lpstr>
      <vt:lpstr>Implementation</vt:lpstr>
      <vt:lpstr>Conclusion</vt:lpstr>
      <vt:lpstr>Quellen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Quadrature Phase Shift Keying Transmission (QPSK-Transmission)</dc:title>
  <dc:creator>Abdeljalil Biad (abiad)</dc:creator>
  <cp:lastModifiedBy>Abdeljalil Biad (abiad)</cp:lastModifiedBy>
  <cp:revision>9</cp:revision>
  <dcterms:created xsi:type="dcterms:W3CDTF">2024-03-05T13:55:58Z</dcterms:created>
  <dcterms:modified xsi:type="dcterms:W3CDTF">2024-03-06T19:21:31Z</dcterms:modified>
</cp:coreProperties>
</file>