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a:t>Modifiez le style du titre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D16A996F-986C-436E-BAC3-7F6CE4C5F998}" type="datetimeFigureOut">
              <a:rPr lang="fr-FR" smtClean="0"/>
              <a:t>19/04/2025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2968859-2A19-474D-902A-C460992C1CA5}" type="slidenum">
              <a:rPr lang="fr-FR" smtClean="0"/>
              <a:t>‹N°›</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636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16A996F-986C-436E-BAC3-7F6CE4C5F998}" type="datetimeFigureOut">
              <a:rPr lang="fr-FR" smtClean="0"/>
              <a:t>19/04/2025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2968859-2A19-474D-902A-C460992C1CA5}" type="slidenum">
              <a:rPr lang="fr-FR" smtClean="0"/>
              <a:t>‹N°›</a:t>
            </a:fld>
            <a:endParaRPr lang="fr-FR"/>
          </a:p>
        </p:txBody>
      </p:sp>
    </p:spTree>
    <p:extLst>
      <p:ext uri="{BB962C8B-B14F-4D97-AF65-F5344CB8AC3E}">
        <p14:creationId xmlns:p14="http://schemas.microsoft.com/office/powerpoint/2010/main" val="3503788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16A996F-986C-436E-BAC3-7F6CE4C5F998}" type="datetimeFigureOut">
              <a:rPr lang="fr-FR" smtClean="0"/>
              <a:t>19/04/2025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2968859-2A19-474D-902A-C460992C1CA5}" type="slidenum">
              <a:rPr lang="fr-FR" smtClean="0"/>
              <a:t>‹N°›</a:t>
            </a:fld>
            <a:endParaRPr lang="fr-FR"/>
          </a:p>
        </p:txBody>
      </p:sp>
    </p:spTree>
    <p:extLst>
      <p:ext uri="{BB962C8B-B14F-4D97-AF65-F5344CB8AC3E}">
        <p14:creationId xmlns:p14="http://schemas.microsoft.com/office/powerpoint/2010/main" val="3396538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16A996F-986C-436E-BAC3-7F6CE4C5F998}" type="datetimeFigureOut">
              <a:rPr lang="fr-FR" smtClean="0"/>
              <a:t>19/04/2025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2968859-2A19-474D-902A-C460992C1CA5}" type="slidenum">
              <a:rPr lang="fr-FR" smtClean="0"/>
              <a:t>‹N°›</a:t>
            </a:fld>
            <a:endParaRPr lang="fr-FR"/>
          </a:p>
        </p:txBody>
      </p:sp>
    </p:spTree>
    <p:extLst>
      <p:ext uri="{BB962C8B-B14F-4D97-AF65-F5344CB8AC3E}">
        <p14:creationId xmlns:p14="http://schemas.microsoft.com/office/powerpoint/2010/main" val="2531820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a:t>Modifiez le style du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16A996F-986C-436E-BAC3-7F6CE4C5F998}" type="datetimeFigureOut">
              <a:rPr lang="fr-FR" smtClean="0"/>
              <a:t>19/04/2025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2968859-2A19-474D-902A-C460992C1CA5}" type="slidenum">
              <a:rPr lang="fr-FR" smtClean="0"/>
              <a:t>‹N°›</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1760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D16A996F-986C-436E-BAC3-7F6CE4C5F998}" type="datetimeFigureOut">
              <a:rPr lang="fr-FR" smtClean="0"/>
              <a:t>19/04/2025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2968859-2A19-474D-902A-C460992C1CA5}" type="slidenum">
              <a:rPr lang="fr-FR" smtClean="0"/>
              <a:t>‹N°›</a:t>
            </a:fld>
            <a:endParaRPr lang="fr-FR"/>
          </a:p>
        </p:txBody>
      </p:sp>
    </p:spTree>
    <p:extLst>
      <p:ext uri="{BB962C8B-B14F-4D97-AF65-F5344CB8AC3E}">
        <p14:creationId xmlns:p14="http://schemas.microsoft.com/office/powerpoint/2010/main" val="2164341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097280" y="2582334"/>
            <a:ext cx="4937760" cy="33782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17920" y="2582334"/>
            <a:ext cx="4937760" cy="33782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16A996F-986C-436E-BAC3-7F6CE4C5F998}" type="datetimeFigureOut">
              <a:rPr lang="fr-FR" smtClean="0"/>
              <a:t>19/04/2025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A2968859-2A19-474D-902A-C460992C1CA5}" type="slidenum">
              <a:rPr lang="fr-FR" smtClean="0"/>
              <a:t>‹N°›</a:t>
            </a:fld>
            <a:endParaRPr lang="fr-FR"/>
          </a:p>
        </p:txBody>
      </p:sp>
    </p:spTree>
    <p:extLst>
      <p:ext uri="{BB962C8B-B14F-4D97-AF65-F5344CB8AC3E}">
        <p14:creationId xmlns:p14="http://schemas.microsoft.com/office/powerpoint/2010/main" val="441160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D16A996F-986C-436E-BAC3-7F6CE4C5F998}" type="datetimeFigureOut">
              <a:rPr lang="fr-FR" smtClean="0"/>
              <a:t>19/04/2025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A2968859-2A19-474D-902A-C460992C1CA5}" type="slidenum">
              <a:rPr lang="fr-FR" smtClean="0"/>
              <a:t>‹N°›</a:t>
            </a:fld>
            <a:endParaRPr lang="fr-FR"/>
          </a:p>
        </p:txBody>
      </p:sp>
    </p:spTree>
    <p:extLst>
      <p:ext uri="{BB962C8B-B14F-4D97-AF65-F5344CB8AC3E}">
        <p14:creationId xmlns:p14="http://schemas.microsoft.com/office/powerpoint/2010/main" val="3103339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16A996F-986C-436E-BAC3-7F6CE4C5F998}" type="datetimeFigureOut">
              <a:rPr lang="fr-FR" smtClean="0"/>
              <a:t>19/04/2025</a:t>
            </a:fld>
            <a:endParaRPr lang="fr-F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fr-FR"/>
          </a:p>
        </p:txBody>
      </p:sp>
      <p:sp>
        <p:nvSpPr>
          <p:cNvPr id="9" name="Slide Number Placeholder 8"/>
          <p:cNvSpPr>
            <a:spLocks noGrp="1"/>
          </p:cNvSpPr>
          <p:nvPr>
            <p:ph type="sldNum" sz="quarter" idx="12"/>
          </p:nvPr>
        </p:nvSpPr>
        <p:spPr/>
        <p:txBody>
          <a:bodyPr/>
          <a:lstStyle/>
          <a:p>
            <a:fld id="{A2968859-2A19-474D-902A-C460992C1CA5}" type="slidenum">
              <a:rPr lang="fr-FR" smtClean="0"/>
              <a:t>‹N°›</a:t>
            </a:fld>
            <a:endParaRPr lang="fr-FR"/>
          </a:p>
        </p:txBody>
      </p:sp>
    </p:spTree>
    <p:extLst>
      <p:ext uri="{BB962C8B-B14F-4D97-AF65-F5344CB8AC3E}">
        <p14:creationId xmlns:p14="http://schemas.microsoft.com/office/powerpoint/2010/main" val="1504947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a:t>Modifiez le style du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16A996F-986C-436E-BAC3-7F6CE4C5F998}" type="datetimeFigureOut">
              <a:rPr lang="fr-FR" smtClean="0"/>
              <a:t>19/04/2025</a:t>
            </a:fld>
            <a:endParaRPr lang="fr-F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fr-F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2968859-2A19-474D-902A-C460992C1CA5}" type="slidenum">
              <a:rPr lang="fr-FR" smtClean="0"/>
              <a:t>‹N°›</a:t>
            </a:fld>
            <a:endParaRPr lang="fr-FR"/>
          </a:p>
        </p:txBody>
      </p:sp>
    </p:spTree>
    <p:extLst>
      <p:ext uri="{BB962C8B-B14F-4D97-AF65-F5344CB8AC3E}">
        <p14:creationId xmlns:p14="http://schemas.microsoft.com/office/powerpoint/2010/main" val="1553232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16A996F-986C-436E-BAC3-7F6CE4C5F998}" type="datetimeFigureOut">
              <a:rPr lang="fr-FR" smtClean="0"/>
              <a:t>19/04/2025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2968859-2A19-474D-902A-C460992C1CA5}" type="slidenum">
              <a:rPr lang="fr-FR" smtClean="0"/>
              <a:t>‹N°›</a:t>
            </a:fld>
            <a:endParaRPr lang="fr-FR"/>
          </a:p>
        </p:txBody>
      </p:sp>
    </p:spTree>
    <p:extLst>
      <p:ext uri="{BB962C8B-B14F-4D97-AF65-F5344CB8AC3E}">
        <p14:creationId xmlns:p14="http://schemas.microsoft.com/office/powerpoint/2010/main" val="245614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16A996F-986C-436E-BAC3-7F6CE4C5F998}" type="datetimeFigureOut">
              <a:rPr lang="fr-FR" smtClean="0"/>
              <a:t>19/04/2025</a:t>
            </a:fld>
            <a:endParaRPr lang="fr-F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fr-F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2968859-2A19-474D-902A-C460992C1CA5}" type="slidenum">
              <a:rPr lang="fr-FR" smtClean="0"/>
              <a:t>‹N°›</a:t>
            </a:fld>
            <a:endParaRPr lang="fr-F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9290235"/>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5AE684-100A-9DDA-A6DD-A22954932606}"/>
              </a:ext>
            </a:extLst>
          </p:cNvPr>
          <p:cNvSpPr>
            <a:spLocks noGrp="1"/>
          </p:cNvSpPr>
          <p:nvPr>
            <p:ph type="ctrTitle"/>
          </p:nvPr>
        </p:nvSpPr>
        <p:spPr>
          <a:xfrm>
            <a:off x="2221753" y="1541952"/>
            <a:ext cx="8825658" cy="2760323"/>
          </a:xfrm>
        </p:spPr>
        <p:txBody>
          <a:bodyPr>
            <a:normAutofit/>
          </a:bodyPr>
          <a:lstStyle/>
          <a:p>
            <a:r>
              <a:rPr lang="fr-FR" sz="5400" b="1" dirty="0">
                <a:latin typeface="Times New Roman" panose="02020603050405020304" pitchFamily="18" charset="0"/>
                <a:ea typeface="Cambria" panose="02040503050406030204" pitchFamily="18" charset="0"/>
              </a:rPr>
              <a:t>Application de Synthèse</a:t>
            </a:r>
            <a:br>
              <a:rPr lang="fr-FR" sz="5400" b="1" dirty="0">
                <a:latin typeface="Times New Roman" panose="02020603050405020304" pitchFamily="18" charset="0"/>
                <a:ea typeface="Cambria" panose="02040503050406030204" pitchFamily="18" charset="0"/>
              </a:rPr>
            </a:br>
            <a:r>
              <a:rPr lang="fr-FR" sz="5400" b="1">
                <a:latin typeface="Times New Roman" panose="02020603050405020304" pitchFamily="18" charset="0"/>
                <a:ea typeface="Cambria" panose="02040503050406030204" pitchFamily="18" charset="0"/>
              </a:rPr>
              <a:t>Analyse &amp; Visualisation</a:t>
            </a:r>
            <a:br>
              <a:rPr lang="fr-FR" sz="5400" dirty="0">
                <a:effectLst/>
                <a:latin typeface="Calibri" panose="020F0502020204030204" pitchFamily="34" charset="0"/>
                <a:ea typeface="Calibri" panose="020F0502020204030204" pitchFamily="34" charset="0"/>
                <a:cs typeface="Times New Roman" panose="02020603050405020304" pitchFamily="18" charset="0"/>
              </a:rPr>
            </a:br>
            <a:endParaRPr lang="fr-FR" sz="5400" dirty="0"/>
          </a:p>
        </p:txBody>
      </p:sp>
      <p:sp>
        <p:nvSpPr>
          <p:cNvPr id="3" name="Sous-titre 2">
            <a:extLst>
              <a:ext uri="{FF2B5EF4-FFF2-40B4-BE49-F238E27FC236}">
                <a16:creationId xmlns:a16="http://schemas.microsoft.com/office/drawing/2014/main" id="{9DD3CE59-377B-B065-D9D5-599412E843E6}"/>
              </a:ext>
            </a:extLst>
          </p:cNvPr>
          <p:cNvSpPr>
            <a:spLocks noGrp="1"/>
          </p:cNvSpPr>
          <p:nvPr>
            <p:ph type="subTitle" idx="1"/>
          </p:nvPr>
        </p:nvSpPr>
        <p:spPr>
          <a:xfrm>
            <a:off x="5154705" y="4831976"/>
            <a:ext cx="6149787" cy="1120589"/>
          </a:xfrm>
        </p:spPr>
        <p:txBody>
          <a:bodyPr>
            <a:normAutofit/>
          </a:bodyPr>
          <a:lstStyle/>
          <a:p>
            <a:r>
              <a:rPr lang="fr-FR" sz="1800" b="1" dirty="0"/>
              <a:t>	</a:t>
            </a:r>
            <a:r>
              <a:rPr lang="fr-FR" sz="1800" b="1" dirty="0">
                <a:latin typeface="+mn-lt"/>
              </a:rPr>
              <a:t>Réalisé par : DARBI Jalila</a:t>
            </a:r>
            <a:r>
              <a:rPr lang="fr-CA" sz="1800" b="1" dirty="0">
                <a:effectLst/>
                <a:latin typeface="+mn-lt"/>
                <a:ea typeface="Calibri" panose="020F0502020204030204" pitchFamily="34" charset="0"/>
                <a:cs typeface="Times New Roman" panose="02020603050405020304" pitchFamily="18" charset="0"/>
              </a:rPr>
              <a:t>					</a:t>
            </a:r>
            <a:endParaRPr lang="fr-CA" sz="1800" b="1" dirty="0">
              <a:latin typeface="+mn-lt"/>
              <a:ea typeface="Calibri" panose="020F0502020204030204" pitchFamily="34" charset="0"/>
              <a:cs typeface="Times New Roman" panose="02020603050405020304" pitchFamily="18" charset="0"/>
            </a:endParaRPr>
          </a:p>
          <a:p>
            <a:r>
              <a:rPr lang="fr-CA" sz="1800" b="1" dirty="0">
                <a:effectLst/>
                <a:latin typeface="+mn-lt"/>
                <a:ea typeface="Calibri" panose="020F0502020204030204" pitchFamily="34" charset="0"/>
                <a:cs typeface="Times New Roman" panose="02020603050405020304" pitchFamily="18" charset="0"/>
              </a:rPr>
              <a:t>	Encadré PAR :  M. Mohammed QBADOU</a:t>
            </a:r>
            <a:endParaRPr lang="fr-FR" sz="1800" b="1" dirty="0">
              <a:effectLst/>
              <a:latin typeface="+mn-lt"/>
              <a:ea typeface="Calibri" panose="020F0502020204030204" pitchFamily="34" charset="0"/>
              <a:cs typeface="Times New Roman" panose="02020603050405020304" pitchFamily="18" charset="0"/>
            </a:endParaRPr>
          </a:p>
          <a:p>
            <a:endParaRPr lang="fr-FR" sz="400" dirty="0"/>
          </a:p>
        </p:txBody>
      </p:sp>
      <p:sp>
        <p:nvSpPr>
          <p:cNvPr id="4" name="ZoneTexte 3">
            <a:extLst>
              <a:ext uri="{FF2B5EF4-FFF2-40B4-BE49-F238E27FC236}">
                <a16:creationId xmlns:a16="http://schemas.microsoft.com/office/drawing/2014/main" id="{FB4907AB-3C6D-27CA-AB12-85DB706D1C11}"/>
              </a:ext>
            </a:extLst>
          </p:cNvPr>
          <p:cNvSpPr txBox="1"/>
          <p:nvPr/>
        </p:nvSpPr>
        <p:spPr>
          <a:xfrm>
            <a:off x="276414" y="332457"/>
            <a:ext cx="6796739" cy="770202"/>
          </a:xfrm>
          <a:prstGeom prst="rect">
            <a:avLst/>
          </a:prstGeom>
          <a:noFill/>
        </p:spPr>
        <p:txBody>
          <a:bodyPr wrap="square" rtlCol="0">
            <a:spAutoFit/>
          </a:bodyPr>
          <a:lstStyle/>
          <a:p>
            <a:r>
              <a:rPr lang="fr-FR" sz="4400" b="1" dirty="0"/>
              <a:t>Data Science Sous Python</a:t>
            </a:r>
          </a:p>
        </p:txBody>
      </p:sp>
    </p:spTree>
    <p:extLst>
      <p:ext uri="{BB962C8B-B14F-4D97-AF65-F5344CB8AC3E}">
        <p14:creationId xmlns:p14="http://schemas.microsoft.com/office/powerpoint/2010/main" val="2363483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BCDC37-A217-C58D-F59F-7ADB638C467D}"/>
              </a:ext>
            </a:extLst>
          </p:cNvPr>
          <p:cNvSpPr>
            <a:spLocks noGrp="1"/>
          </p:cNvSpPr>
          <p:nvPr>
            <p:ph type="title"/>
          </p:nvPr>
        </p:nvSpPr>
        <p:spPr/>
        <p:txBody>
          <a:bodyPr/>
          <a:lstStyle/>
          <a:p>
            <a:r>
              <a:rPr lang="fr-FR" sz="4000" dirty="0"/>
              <a:t>Conclusion</a:t>
            </a:r>
            <a:endParaRPr lang="fr-FR" dirty="0"/>
          </a:p>
        </p:txBody>
      </p:sp>
      <p:sp>
        <p:nvSpPr>
          <p:cNvPr id="3" name="Espace réservé du contenu 2">
            <a:extLst>
              <a:ext uri="{FF2B5EF4-FFF2-40B4-BE49-F238E27FC236}">
                <a16:creationId xmlns:a16="http://schemas.microsoft.com/office/drawing/2014/main" id="{3EE66A9E-A44E-5D4A-D437-53D7408893AB}"/>
              </a:ext>
            </a:extLst>
          </p:cNvPr>
          <p:cNvSpPr>
            <a:spLocks noGrp="1"/>
          </p:cNvSpPr>
          <p:nvPr>
            <p:ph idx="1"/>
          </p:nvPr>
        </p:nvSpPr>
        <p:spPr>
          <a:xfrm>
            <a:off x="1066800" y="2349551"/>
            <a:ext cx="10058400" cy="2771090"/>
          </a:xfrm>
        </p:spPr>
        <p:txBody>
          <a:bodyPr/>
          <a:lstStyle/>
          <a:p>
            <a:r>
              <a:rPr lang="fr-FR" dirty="0"/>
              <a:t>Ce projet met en lumière l’usage structuré de Python pour l’analyse de données, en passant par la collecte, le nettoyage, la modélisation et la visualisation. L’application développée permet une exploration efficace des données et facilite l’extraction d’insights pertinents pour la prise de décision. Elle démontre ainsi la puissance des outils open source dans un contexte professionnel de Data Science.</a:t>
            </a:r>
          </a:p>
        </p:txBody>
      </p:sp>
    </p:spTree>
    <p:extLst>
      <p:ext uri="{BB962C8B-B14F-4D97-AF65-F5344CB8AC3E}">
        <p14:creationId xmlns:p14="http://schemas.microsoft.com/office/powerpoint/2010/main" val="2264751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57D3AF-72F2-FB81-7CF2-CA5B938D37E0}"/>
              </a:ext>
            </a:extLst>
          </p:cNvPr>
          <p:cNvSpPr>
            <a:spLocks noGrp="1"/>
          </p:cNvSpPr>
          <p:nvPr>
            <p:ph type="title"/>
          </p:nvPr>
        </p:nvSpPr>
        <p:spPr/>
        <p:txBody>
          <a:bodyPr>
            <a:normAutofit/>
          </a:bodyPr>
          <a:lstStyle/>
          <a:p>
            <a:r>
              <a:rPr lang="fr-FR" sz="3600" dirty="0"/>
              <a:t>Introduction </a:t>
            </a:r>
          </a:p>
        </p:txBody>
      </p:sp>
      <p:sp>
        <p:nvSpPr>
          <p:cNvPr id="3" name="Espace réservé du contenu 2">
            <a:extLst>
              <a:ext uri="{FF2B5EF4-FFF2-40B4-BE49-F238E27FC236}">
                <a16:creationId xmlns:a16="http://schemas.microsoft.com/office/drawing/2014/main" id="{0B9169ED-4FCE-53A9-BE72-52AD3278CFF9}"/>
              </a:ext>
            </a:extLst>
          </p:cNvPr>
          <p:cNvSpPr>
            <a:spLocks noGrp="1"/>
          </p:cNvSpPr>
          <p:nvPr>
            <p:ph idx="1"/>
          </p:nvPr>
        </p:nvSpPr>
        <p:spPr>
          <a:xfrm>
            <a:off x="1097280" y="2186890"/>
            <a:ext cx="10058400" cy="2484219"/>
          </a:xfrm>
        </p:spPr>
        <p:txBody>
          <a:bodyPr/>
          <a:lstStyle/>
          <a:p>
            <a:r>
              <a:rPr lang="fr-FR" dirty="0"/>
              <a:t>Cette présentation met en lumière une application développée dans le cadre d’un cours de Python orienté Data Science. Conçue comme un outil de synthèse, elle intègre les principales pratiques de traitement, de visualisation et d’analyse de données. Nous y présenterons ses finalités, les étapes clés de sa réalisation ainsi que les leviers qu’elle offre pour tirer des informations exploitables à partir des données.</a:t>
            </a:r>
          </a:p>
        </p:txBody>
      </p:sp>
    </p:spTree>
    <p:extLst>
      <p:ext uri="{BB962C8B-B14F-4D97-AF65-F5344CB8AC3E}">
        <p14:creationId xmlns:p14="http://schemas.microsoft.com/office/powerpoint/2010/main" val="3356682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1C5C5D2-9164-F39B-EDD4-78D6B4F62F01}"/>
              </a:ext>
            </a:extLst>
          </p:cNvPr>
          <p:cNvSpPr>
            <a:spLocks noGrp="1"/>
          </p:cNvSpPr>
          <p:nvPr>
            <p:ph type="title"/>
          </p:nvPr>
        </p:nvSpPr>
        <p:spPr>
          <a:xfrm>
            <a:off x="515470" y="669925"/>
            <a:ext cx="10515600" cy="1325563"/>
          </a:xfrm>
        </p:spPr>
        <p:txBody>
          <a:bodyPr>
            <a:noAutofit/>
          </a:bodyPr>
          <a:lstStyle/>
          <a:p>
            <a:r>
              <a:rPr lang="fr-FR" sz="2800" b="1" dirty="0"/>
              <a:t>La réalisation du projet repose sur une démarche méthodique, structurée autour des étapes suivantes :</a:t>
            </a:r>
            <a:br>
              <a:rPr lang="fr-FR" sz="2800" dirty="0"/>
            </a:br>
            <a:endParaRPr lang="fr-FR" sz="2800" dirty="0"/>
          </a:p>
        </p:txBody>
      </p:sp>
      <p:sp>
        <p:nvSpPr>
          <p:cNvPr id="7" name="ZoneTexte 6">
            <a:extLst>
              <a:ext uri="{FF2B5EF4-FFF2-40B4-BE49-F238E27FC236}">
                <a16:creationId xmlns:a16="http://schemas.microsoft.com/office/drawing/2014/main" id="{0777F2B5-2BF2-D004-C8E2-6F08058209E1}"/>
              </a:ext>
            </a:extLst>
          </p:cNvPr>
          <p:cNvSpPr txBox="1"/>
          <p:nvPr/>
        </p:nvSpPr>
        <p:spPr>
          <a:xfrm>
            <a:off x="242047" y="2142565"/>
            <a:ext cx="11806518" cy="2862322"/>
          </a:xfrm>
          <a:prstGeom prst="rect">
            <a:avLst/>
          </a:prstGeom>
          <a:noFill/>
        </p:spPr>
        <p:txBody>
          <a:bodyPr wrap="square" rtlCol="0">
            <a:spAutoFit/>
          </a:bodyPr>
          <a:lstStyle/>
          <a:p>
            <a:pPr marL="285750" indent="-285750">
              <a:buFont typeface="Arial" panose="020B0604020202020204" pitchFamily="34" charset="0"/>
              <a:buChar char="•"/>
            </a:pPr>
            <a:r>
              <a:rPr lang="fr-FR" b="1" dirty="0"/>
              <a:t>Collecte des données</a:t>
            </a:r>
            <a:r>
              <a:rPr lang="fr-FR" dirty="0"/>
              <a:t> : Identification et rassemblement des données pertinentes à partir de sources fiables, en veillant à leur qualité et leur adéquation avec les objectifs de l’analyse.</a:t>
            </a:r>
          </a:p>
          <a:p>
            <a:pPr marL="285750" indent="-285750">
              <a:buFont typeface="Arial" panose="020B0604020202020204" pitchFamily="34" charset="0"/>
              <a:buChar char="•"/>
            </a:pPr>
            <a:r>
              <a:rPr lang="fr-FR" b="1" dirty="0"/>
              <a:t>Processus ETL (Extraction, Transformation, Chargement)</a:t>
            </a:r>
            <a:r>
              <a:rPr lang="fr-FR" dirty="0"/>
              <a:t> : Préparation des données à l’analyse par un nettoyage rigoureux et des transformations adaptées.</a:t>
            </a:r>
          </a:p>
          <a:p>
            <a:pPr marL="285750" indent="-285750">
              <a:buFont typeface="Arial" panose="020B0604020202020204" pitchFamily="34" charset="0"/>
              <a:buChar char="•"/>
            </a:pPr>
            <a:r>
              <a:rPr lang="fr-FR" b="1" dirty="0"/>
              <a:t>Construction d’une table de dates</a:t>
            </a:r>
            <a:r>
              <a:rPr lang="fr-FR" dirty="0"/>
              <a:t> : Élaboration d’un </a:t>
            </a:r>
            <a:r>
              <a:rPr lang="fr-FR" dirty="0" err="1"/>
              <a:t>DataFrame</a:t>
            </a:r>
            <a:r>
              <a:rPr lang="fr-FR" dirty="0"/>
              <a:t> temporel intégrant les éléments clés du calendrier (dates, années, trimestres, mois, jours de la semaine, etc.).</a:t>
            </a:r>
          </a:p>
          <a:p>
            <a:pPr marL="285750" indent="-285750">
              <a:buFont typeface="Arial" panose="020B0604020202020204" pitchFamily="34" charset="0"/>
              <a:buChar char="•"/>
            </a:pPr>
            <a:r>
              <a:rPr lang="fr-FR" b="1" dirty="0"/>
              <a:t>Génération des indicateurs clés</a:t>
            </a:r>
            <a:r>
              <a:rPr lang="fr-FR" dirty="0"/>
              <a:t> : Création d’un </a:t>
            </a:r>
            <a:r>
              <a:rPr lang="fr-FR" dirty="0" err="1"/>
              <a:t>DataFrame</a:t>
            </a:r>
            <a:r>
              <a:rPr lang="fr-FR" dirty="0"/>
              <a:t> regroupant les mesures et indicateurs via des fonctions d’agrégation et de synthèse adaptées à la problématique.</a:t>
            </a:r>
          </a:p>
          <a:p>
            <a:pPr marL="285750" indent="-285750">
              <a:buFont typeface="Arial" panose="020B0604020202020204" pitchFamily="34" charset="0"/>
              <a:buChar char="•"/>
            </a:pPr>
            <a:r>
              <a:rPr lang="fr-FR" b="1" dirty="0"/>
              <a:t>Visualisation et </a:t>
            </a:r>
            <a:r>
              <a:rPr lang="fr-FR" b="1" dirty="0" err="1"/>
              <a:t>reporting</a:t>
            </a:r>
            <a:r>
              <a:rPr lang="fr-FR" dirty="0"/>
              <a:t> : Production de graphiques pertinents à l’aide de bibliothèques telles que </a:t>
            </a:r>
            <a:r>
              <a:rPr lang="fr-FR" dirty="0" err="1"/>
              <a:t>Matplotlib</a:t>
            </a:r>
            <a:r>
              <a:rPr lang="fr-FR" dirty="0"/>
              <a:t> et </a:t>
            </a:r>
            <a:r>
              <a:rPr lang="fr-FR" dirty="0" err="1"/>
              <a:t>Seaborn</a:t>
            </a:r>
            <a:r>
              <a:rPr lang="fr-FR" dirty="0"/>
              <a:t>, en vue de générer des rapports clairs et exploitables.</a:t>
            </a:r>
          </a:p>
        </p:txBody>
      </p:sp>
    </p:spTree>
    <p:extLst>
      <p:ext uri="{BB962C8B-B14F-4D97-AF65-F5344CB8AC3E}">
        <p14:creationId xmlns:p14="http://schemas.microsoft.com/office/powerpoint/2010/main" val="2129463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A9389A-82AE-9E1E-BF88-5F44630E8D22}"/>
              </a:ext>
            </a:extLst>
          </p:cNvPr>
          <p:cNvSpPr>
            <a:spLocks noGrp="1"/>
          </p:cNvSpPr>
          <p:nvPr>
            <p:ph type="title"/>
          </p:nvPr>
        </p:nvSpPr>
        <p:spPr/>
        <p:txBody>
          <a:bodyPr>
            <a:normAutofit/>
          </a:bodyPr>
          <a:lstStyle/>
          <a:p>
            <a:r>
              <a:rPr lang="fr-FR" sz="3600" dirty="0"/>
              <a:t>Collecte des données</a:t>
            </a:r>
          </a:p>
        </p:txBody>
      </p:sp>
      <p:sp>
        <p:nvSpPr>
          <p:cNvPr id="3" name="Espace réservé du contenu 2">
            <a:extLst>
              <a:ext uri="{FF2B5EF4-FFF2-40B4-BE49-F238E27FC236}">
                <a16:creationId xmlns:a16="http://schemas.microsoft.com/office/drawing/2014/main" id="{6A510F20-785F-9FE6-B583-4DE64F48E3E5}"/>
              </a:ext>
            </a:extLst>
          </p:cNvPr>
          <p:cNvSpPr>
            <a:spLocks noGrp="1"/>
          </p:cNvSpPr>
          <p:nvPr>
            <p:ph idx="1"/>
          </p:nvPr>
        </p:nvSpPr>
        <p:spPr>
          <a:xfrm>
            <a:off x="868680" y="2408330"/>
            <a:ext cx="10515600" cy="2333999"/>
          </a:xfrm>
        </p:spPr>
        <p:txBody>
          <a:bodyPr/>
          <a:lstStyle/>
          <a:p>
            <a:r>
              <a:rPr lang="fr-FR" dirty="0"/>
              <a:t>La première étape du projet consiste à réunir l’ensemble des données nécessaires, qu’elles proviennent de bases de données, de fichiers tableurs ou de services web. Il est essentiel de garantir la qualité des données en s’assurant de leur exactitude, de leur exhaustivité et de leur pertinence par rapport aux objectifs définis.</a:t>
            </a:r>
          </a:p>
        </p:txBody>
      </p:sp>
    </p:spTree>
    <p:extLst>
      <p:ext uri="{BB962C8B-B14F-4D97-AF65-F5344CB8AC3E}">
        <p14:creationId xmlns:p14="http://schemas.microsoft.com/office/powerpoint/2010/main" val="3951725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655A0B-51BA-FEB1-0A4C-A5BAEF00BC79}"/>
              </a:ext>
            </a:extLst>
          </p:cNvPr>
          <p:cNvSpPr>
            <a:spLocks noGrp="1"/>
          </p:cNvSpPr>
          <p:nvPr>
            <p:ph type="title"/>
          </p:nvPr>
        </p:nvSpPr>
        <p:spPr/>
        <p:txBody>
          <a:bodyPr>
            <a:normAutofit/>
          </a:bodyPr>
          <a:lstStyle/>
          <a:p>
            <a:r>
              <a:rPr lang="fr-FR" sz="4000" dirty="0"/>
              <a:t>Extraction, transformation et chargement (ETL) :</a:t>
            </a:r>
          </a:p>
        </p:txBody>
      </p:sp>
      <p:sp>
        <p:nvSpPr>
          <p:cNvPr id="3" name="Espace réservé du contenu 2">
            <a:extLst>
              <a:ext uri="{FF2B5EF4-FFF2-40B4-BE49-F238E27FC236}">
                <a16:creationId xmlns:a16="http://schemas.microsoft.com/office/drawing/2014/main" id="{D631B38F-C4E0-7F54-A229-15C1372BFA9B}"/>
              </a:ext>
            </a:extLst>
          </p:cNvPr>
          <p:cNvSpPr>
            <a:spLocks noGrp="1"/>
          </p:cNvSpPr>
          <p:nvPr>
            <p:ph idx="1"/>
          </p:nvPr>
        </p:nvSpPr>
        <p:spPr>
          <a:xfrm>
            <a:off x="1066800" y="2206781"/>
            <a:ext cx="10058400" cy="2179419"/>
          </a:xfrm>
        </p:spPr>
        <p:txBody>
          <a:bodyPr/>
          <a:lstStyle/>
          <a:p>
            <a:r>
              <a:rPr lang="fr-FR" dirty="0"/>
              <a:t>Cette phase vise à préparer les données pour l’analyse en assurant leur qualité. Elle comprend le nettoyage (suppression des doublons, traitement des valeurs manquantes), la transformation (fusion de jeux de données, création de colonnes calculées) et le chargement dans une structure adaptée. L’objectif est de garantir la cohérence, l’exactitude et la complétude des données tout au long du processus.</a:t>
            </a:r>
          </a:p>
        </p:txBody>
      </p:sp>
    </p:spTree>
    <p:extLst>
      <p:ext uri="{BB962C8B-B14F-4D97-AF65-F5344CB8AC3E}">
        <p14:creationId xmlns:p14="http://schemas.microsoft.com/office/powerpoint/2010/main" val="1224431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1344DA-1203-FCE0-1A64-D8BC4505B540}"/>
              </a:ext>
            </a:extLst>
          </p:cNvPr>
          <p:cNvSpPr>
            <a:spLocks noGrp="1"/>
          </p:cNvSpPr>
          <p:nvPr>
            <p:ph type="title"/>
          </p:nvPr>
        </p:nvSpPr>
        <p:spPr/>
        <p:txBody>
          <a:bodyPr>
            <a:normAutofit/>
          </a:bodyPr>
          <a:lstStyle/>
          <a:p>
            <a:r>
              <a:rPr lang="fr-FR" sz="4000" dirty="0"/>
              <a:t>Création de la table de dates</a:t>
            </a:r>
          </a:p>
        </p:txBody>
      </p:sp>
      <p:sp>
        <p:nvSpPr>
          <p:cNvPr id="3" name="Espace réservé du contenu 2">
            <a:extLst>
              <a:ext uri="{FF2B5EF4-FFF2-40B4-BE49-F238E27FC236}">
                <a16:creationId xmlns:a16="http://schemas.microsoft.com/office/drawing/2014/main" id="{70F9822D-8F73-8551-158B-CD0273240E7A}"/>
              </a:ext>
            </a:extLst>
          </p:cNvPr>
          <p:cNvSpPr>
            <a:spLocks noGrp="1"/>
          </p:cNvSpPr>
          <p:nvPr>
            <p:ph idx="1"/>
          </p:nvPr>
        </p:nvSpPr>
        <p:spPr/>
        <p:txBody>
          <a:bodyPr>
            <a:normAutofit/>
          </a:bodyPr>
          <a:lstStyle/>
          <a:p>
            <a:r>
              <a:rPr lang="fr-FR" dirty="0"/>
              <a:t>Indispensable pour l’analyse temporelle, la table de dates permet de structurer efficacement les données chronologiques. Elle doit intégrer des colonnes dédiées aux années, trimestres, mois, jours de la semaine, etc. Pour être pleinement fonctionnelle, cette table doit respecter plusieurs critères :</a:t>
            </a:r>
          </a:p>
          <a:p>
            <a:pPr>
              <a:buFont typeface="Arial" panose="020B0604020202020204" pitchFamily="34" charset="0"/>
              <a:buChar char="•"/>
            </a:pPr>
            <a:r>
              <a:rPr lang="fr-FR" dirty="0"/>
              <a:t>Être explicitement définie comme table de dates ;</a:t>
            </a:r>
          </a:p>
          <a:p>
            <a:pPr>
              <a:buFont typeface="Arial" panose="020B0604020202020204" pitchFamily="34" charset="0"/>
              <a:buChar char="•"/>
            </a:pPr>
            <a:r>
              <a:rPr lang="fr-FR" dirty="0"/>
              <a:t>Contenir une colonne au format </a:t>
            </a:r>
            <a:r>
              <a:rPr lang="fr-FR" i="1" dirty="0"/>
              <a:t>date</a:t>
            </a:r>
            <a:r>
              <a:rPr lang="fr-FR" dirty="0"/>
              <a:t> ou </a:t>
            </a:r>
            <a:r>
              <a:rPr lang="fr-FR" i="1" dirty="0" err="1"/>
              <a:t>datetime</a:t>
            </a:r>
            <a:r>
              <a:rPr lang="fr-FR" dirty="0"/>
              <a:t> ;</a:t>
            </a:r>
          </a:p>
          <a:p>
            <a:pPr>
              <a:buFont typeface="Arial" panose="020B0604020202020204" pitchFamily="34" charset="0"/>
              <a:buChar char="•"/>
            </a:pPr>
            <a:r>
              <a:rPr lang="fr-FR" dirty="0"/>
              <a:t>Garantir l’unicité des valeurs dans cette colonne ;</a:t>
            </a:r>
          </a:p>
          <a:p>
            <a:pPr>
              <a:buFont typeface="Arial" panose="020B0604020202020204" pitchFamily="34" charset="0"/>
              <a:buChar char="•"/>
            </a:pPr>
            <a:r>
              <a:rPr lang="fr-FR" dirty="0"/>
              <a:t>Exclure toute valeur vide ;</a:t>
            </a:r>
          </a:p>
          <a:p>
            <a:pPr>
              <a:buFont typeface="Arial" panose="020B0604020202020204" pitchFamily="34" charset="0"/>
              <a:buChar char="•"/>
            </a:pPr>
            <a:r>
              <a:rPr lang="fr-FR" dirty="0"/>
              <a:t>Couvrir une période suffisamment large incluant des années complètes.</a:t>
            </a:r>
          </a:p>
          <a:p>
            <a:endParaRPr lang="fr-FR" dirty="0"/>
          </a:p>
        </p:txBody>
      </p:sp>
    </p:spTree>
    <p:extLst>
      <p:ext uri="{BB962C8B-B14F-4D97-AF65-F5344CB8AC3E}">
        <p14:creationId xmlns:p14="http://schemas.microsoft.com/office/powerpoint/2010/main" val="1606651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1A0F502-EE72-39CD-1215-89A97314F084}"/>
              </a:ext>
            </a:extLst>
          </p:cNvPr>
          <p:cNvSpPr>
            <a:spLocks noGrp="1"/>
          </p:cNvSpPr>
          <p:nvPr>
            <p:ph type="title"/>
          </p:nvPr>
        </p:nvSpPr>
        <p:spPr/>
        <p:txBody>
          <a:bodyPr>
            <a:normAutofit/>
          </a:bodyPr>
          <a:lstStyle/>
          <a:p>
            <a:r>
              <a:rPr lang="fr-FR" sz="3600" dirty="0"/>
              <a:t>Créer un Data Frame des mesures et d'indicateurs</a:t>
            </a:r>
            <a:endParaRPr lang="fr-FR" sz="4000" dirty="0"/>
          </a:p>
        </p:txBody>
      </p:sp>
      <p:sp>
        <p:nvSpPr>
          <p:cNvPr id="5" name="Rectangle 2">
            <a:extLst>
              <a:ext uri="{FF2B5EF4-FFF2-40B4-BE49-F238E27FC236}">
                <a16:creationId xmlns:a16="http://schemas.microsoft.com/office/drawing/2014/main" id="{90EF50D2-23C8-9739-003A-EAC6A0D8E29B}"/>
              </a:ext>
            </a:extLst>
          </p:cNvPr>
          <p:cNvSpPr>
            <a:spLocks noGrp="1" noChangeArrowheads="1"/>
          </p:cNvSpPr>
          <p:nvPr>
            <p:ph idx="1"/>
          </p:nvPr>
        </p:nvSpPr>
        <p:spPr bwMode="auto">
          <a:xfrm>
            <a:off x="1097280" y="2321025"/>
            <a:ext cx="9799478"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Cette étape vise à structurer les données analytiques en générant un </a:t>
            </a:r>
            <a:r>
              <a:rPr kumimoji="0" lang="fr-FR" altLang="fr-FR" b="0" i="0" u="none" strike="noStrike" cap="none" normalizeH="0" baseline="0" dirty="0" err="1">
                <a:ln>
                  <a:noFill/>
                </a:ln>
                <a:solidFill>
                  <a:schemeClr val="tx1"/>
                </a:solidFill>
                <a:effectLst/>
                <a:latin typeface="Arial" panose="020B0604020202020204" pitchFamily="34" charset="0"/>
              </a:rPr>
              <a:t>DataFrame</a:t>
            </a:r>
            <a:r>
              <a:rPr kumimoji="0" lang="fr-FR" altLang="fr-FR"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latin typeface="Arial" panose="020B0604020202020204" pitchFamily="34" charset="0"/>
              </a:rPr>
              <a:t>r</a:t>
            </a:r>
            <a:r>
              <a:rPr kumimoji="0" lang="fr-FR" altLang="fr-FR" b="0" i="0" u="none" strike="noStrike" cap="none" normalizeH="0" baseline="0" dirty="0">
                <a:ln>
                  <a:noFill/>
                </a:ln>
                <a:solidFill>
                  <a:schemeClr val="tx1"/>
                </a:solidFill>
                <a:effectLst/>
                <a:latin typeface="Arial" panose="020B0604020202020204" pitchFamily="34" charset="0"/>
              </a:rPr>
              <a:t>egroupant les mesures clés. À l’aide de fonctions d’agrégation et de synthèse telles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Arial" panose="020B0604020202020204" pitchFamily="34" charset="0"/>
              </a:rPr>
              <a:t>que </a:t>
            </a:r>
            <a:r>
              <a:rPr kumimoji="0" lang="fr-FR" altLang="fr-FR" b="0" i="0" u="none" strike="noStrike" cap="none" normalizeH="0" baseline="0" dirty="0" err="1">
                <a:ln>
                  <a:noFill/>
                </a:ln>
                <a:solidFill>
                  <a:schemeClr val="tx1"/>
                </a:solidFill>
                <a:effectLst/>
                <a:latin typeface="Arial Unicode MS"/>
              </a:rPr>
              <a:t>sum</a:t>
            </a:r>
            <a:r>
              <a:rPr kumimoji="0" lang="fr-FR" altLang="fr-FR" b="0" i="0" u="none" strike="noStrike" cap="none" normalizeH="0" baseline="0" dirty="0">
                <a:ln>
                  <a:noFill/>
                </a:ln>
                <a:solidFill>
                  <a:schemeClr val="tx1"/>
                </a:solidFill>
                <a:effectLst/>
                <a:latin typeface="Arial Unicode MS"/>
              </a:rPr>
              <a:t>()</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err="1">
                <a:ln>
                  <a:noFill/>
                </a:ln>
                <a:solidFill>
                  <a:schemeClr val="tx1"/>
                </a:solidFill>
                <a:effectLst/>
                <a:latin typeface="Arial Unicode MS"/>
              </a:rPr>
              <a:t>mean</a:t>
            </a:r>
            <a:r>
              <a:rPr kumimoji="0" lang="fr-FR" altLang="fr-FR" b="0" i="0" u="none" strike="noStrike" cap="none" normalizeH="0" baseline="0" dirty="0">
                <a:ln>
                  <a:noFill/>
                </a:ln>
                <a:solidFill>
                  <a:schemeClr val="tx1"/>
                </a:solidFill>
                <a:effectLst/>
                <a:latin typeface="Arial Unicode MS"/>
              </a:rPr>
              <a:t>()</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a:ln>
                  <a:noFill/>
                </a:ln>
                <a:solidFill>
                  <a:schemeClr val="tx1"/>
                </a:solidFill>
                <a:effectLst/>
                <a:latin typeface="Arial Unicode MS"/>
              </a:rPr>
              <a:t>count()</a:t>
            </a:r>
            <a:r>
              <a:rPr kumimoji="0" lang="fr-FR" altLang="fr-FR" b="0" i="0" u="none" strike="noStrike" cap="none" normalizeH="0" baseline="0" dirty="0">
                <a:ln>
                  <a:noFill/>
                </a:ln>
                <a:solidFill>
                  <a:schemeClr val="tx1"/>
                </a:solidFill>
                <a:effectLst/>
              </a:rPr>
              <a:t>, </a:t>
            </a:r>
            <a:r>
              <a:rPr kumimoji="0" lang="fr-FR" altLang="fr-FR" b="0" i="0" u="none" strike="noStrike" cap="none" normalizeH="0" baseline="0" dirty="0">
                <a:ln>
                  <a:noFill/>
                </a:ln>
                <a:solidFill>
                  <a:schemeClr val="tx1"/>
                </a:solidFill>
                <a:effectLst/>
                <a:latin typeface="Arial Unicode MS"/>
              </a:rPr>
              <a:t>min()</a:t>
            </a:r>
            <a:r>
              <a:rPr kumimoji="0" lang="fr-FR" altLang="fr-FR" b="0" i="0" u="none" strike="noStrike" cap="none" normalizeH="0" baseline="0" dirty="0">
                <a:ln>
                  <a:noFill/>
                </a:ln>
                <a:solidFill>
                  <a:schemeClr val="tx1"/>
                </a:solidFill>
                <a:effectLst/>
              </a:rPr>
              <a:t> ou encore </a:t>
            </a:r>
            <a:r>
              <a:rPr kumimoji="0" lang="fr-FR" altLang="fr-FR" b="0" i="0" u="none" strike="noStrike" cap="none" normalizeH="0" baseline="0" dirty="0">
                <a:ln>
                  <a:noFill/>
                </a:ln>
                <a:solidFill>
                  <a:schemeClr val="tx1"/>
                </a:solidFill>
                <a:effectLst/>
                <a:latin typeface="Arial Unicode MS"/>
              </a:rPr>
              <a:t>std()</a:t>
            </a:r>
            <a:r>
              <a:rPr kumimoji="0" lang="fr-FR" altLang="fr-FR" b="0" i="0" u="none" strike="noStrike" cap="none" normalizeH="0" baseline="0" dirty="0">
                <a:ln>
                  <a:noFill/>
                </a:ln>
                <a:solidFill>
                  <a:schemeClr val="tx1"/>
                </a:solidFill>
                <a:effectLst/>
              </a:rPr>
              <a:t>, les indicateurs sont calculés pour</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rPr>
              <a:t> offrir une lecture pertinente des données. Les expressions initialement conçues en DAX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rPr>
              <a:t>sont ici traduites en Python en </a:t>
            </a:r>
            <a:r>
              <a:rPr kumimoji="0" lang="fr-FR" altLang="fr-FR" b="0" i="0" u="none" strike="noStrike" cap="none" normalizeH="0" baseline="0" dirty="0" err="1">
                <a:ln>
                  <a:noFill/>
                </a:ln>
                <a:solidFill>
                  <a:schemeClr val="tx1"/>
                </a:solidFill>
                <a:effectLst/>
              </a:rPr>
              <a:t>exploitan</a:t>
            </a:r>
            <a:endParaRPr kumimoji="0" lang="fr-FR" altLang="fr-FR"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rPr>
              <a:t>t les bibliothèques </a:t>
            </a:r>
            <a:r>
              <a:rPr kumimoji="0" lang="fr-FR" altLang="fr-FR" b="1" i="0" u="none" strike="noStrike" cap="none" normalizeH="0" baseline="0" dirty="0">
                <a:ln>
                  <a:noFill/>
                </a:ln>
                <a:solidFill>
                  <a:schemeClr val="tx1"/>
                </a:solidFill>
                <a:effectLst/>
                <a:latin typeface="Arial" panose="020B0604020202020204" pitchFamily="34" charset="0"/>
              </a:rPr>
              <a:t>pandas</a:t>
            </a:r>
            <a:r>
              <a:rPr kumimoji="0" lang="fr-FR" altLang="fr-FR" b="0" i="0" u="none" strike="noStrike" cap="none" normalizeH="0" baseline="0" dirty="0">
                <a:ln>
                  <a:noFill/>
                </a:ln>
                <a:solidFill>
                  <a:schemeClr val="tx1"/>
                </a:solidFill>
                <a:effectLst/>
                <a:latin typeface="Arial" panose="020B0604020202020204" pitchFamily="34" charset="0"/>
              </a:rPr>
              <a:t>, </a:t>
            </a:r>
            <a:r>
              <a:rPr kumimoji="0" lang="fr-FR" altLang="fr-FR" b="1" i="0" u="none" strike="noStrike" cap="none" normalizeH="0" baseline="0" dirty="0" err="1">
                <a:ln>
                  <a:noFill/>
                </a:ln>
                <a:solidFill>
                  <a:schemeClr val="tx1"/>
                </a:solidFill>
                <a:effectLst/>
                <a:latin typeface="Arial" panose="020B0604020202020204" pitchFamily="34" charset="0"/>
              </a:rPr>
              <a:t>numpy</a:t>
            </a:r>
            <a:r>
              <a:rPr kumimoji="0" lang="fr-FR" altLang="fr-FR" b="0" i="0" u="none" strike="noStrike" cap="none" normalizeH="0" baseline="0" dirty="0">
                <a:ln>
                  <a:noFill/>
                </a:ln>
                <a:solidFill>
                  <a:schemeClr val="tx1"/>
                </a:solidFill>
                <a:effectLst/>
                <a:latin typeface="Arial" panose="020B0604020202020204" pitchFamily="34" charset="0"/>
              </a:rPr>
              <a:t> et les </a:t>
            </a:r>
            <a:r>
              <a:rPr kumimoji="0" lang="fr-FR" altLang="fr-FR" b="1" i="0" u="none" strike="noStrike" cap="none" normalizeH="0" baseline="0" dirty="0">
                <a:ln>
                  <a:noFill/>
                </a:ln>
                <a:solidFill>
                  <a:schemeClr val="tx1"/>
                </a:solidFill>
                <a:effectLst/>
                <a:latin typeface="Arial" panose="020B0604020202020204" pitchFamily="34" charset="0"/>
              </a:rPr>
              <a:t>fonctions lambda</a:t>
            </a:r>
            <a:r>
              <a:rPr kumimoji="0" lang="fr-FR" altLang="fr-FR"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2422909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48EAE6-159E-71CC-BA0E-DC1279135341}"/>
              </a:ext>
            </a:extLst>
          </p:cNvPr>
          <p:cNvSpPr>
            <a:spLocks noGrp="1"/>
          </p:cNvSpPr>
          <p:nvPr>
            <p:ph type="title"/>
          </p:nvPr>
        </p:nvSpPr>
        <p:spPr>
          <a:xfrm>
            <a:off x="995082" y="976886"/>
            <a:ext cx="10058400" cy="1183609"/>
          </a:xfrm>
        </p:spPr>
        <p:txBody>
          <a:bodyPr>
            <a:noAutofit/>
          </a:bodyPr>
          <a:lstStyle/>
          <a:p>
            <a:r>
              <a:rPr lang="fr-FR" sz="3200" b="1" dirty="0"/>
              <a:t>Fonctionnalités d’exploration et visualisations recommandées</a:t>
            </a:r>
            <a:br>
              <a:rPr lang="fr-FR" sz="3200" b="1" dirty="0"/>
            </a:br>
            <a:endParaRPr lang="fr-FR" sz="3200" dirty="0"/>
          </a:p>
        </p:txBody>
      </p:sp>
      <p:sp>
        <p:nvSpPr>
          <p:cNvPr id="3" name="Espace réservé du contenu 2">
            <a:extLst>
              <a:ext uri="{FF2B5EF4-FFF2-40B4-BE49-F238E27FC236}">
                <a16:creationId xmlns:a16="http://schemas.microsoft.com/office/drawing/2014/main" id="{149A6A63-8FA4-E05E-34EF-4204B13C406F}"/>
              </a:ext>
            </a:extLst>
          </p:cNvPr>
          <p:cNvSpPr>
            <a:spLocks noGrp="1"/>
          </p:cNvSpPr>
          <p:nvPr>
            <p:ph idx="1"/>
          </p:nvPr>
        </p:nvSpPr>
        <p:spPr>
          <a:xfrm>
            <a:off x="766482" y="2414400"/>
            <a:ext cx="10515600" cy="2029199"/>
          </a:xfrm>
        </p:spPr>
        <p:txBody>
          <a:bodyPr/>
          <a:lstStyle/>
          <a:p>
            <a:r>
              <a:rPr lang="fr-FR" dirty="0"/>
              <a:t>L’application intègre des filtres dynamiques et des options d’extraction avancées permettant aux utilisateurs d’explorer les données en profondeur selon divers critères. Ces fonctionnalités facilitent une analyse détaillée et personnalisée des performances.</a:t>
            </a:r>
          </a:p>
        </p:txBody>
      </p:sp>
    </p:spTree>
    <p:extLst>
      <p:ext uri="{BB962C8B-B14F-4D97-AF65-F5344CB8AC3E}">
        <p14:creationId xmlns:p14="http://schemas.microsoft.com/office/powerpoint/2010/main" val="1135258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3EDB063F-2560-3092-5D99-9660EE3B5387}"/>
              </a:ext>
            </a:extLst>
          </p:cNvPr>
          <p:cNvSpPr>
            <a:spLocks noGrp="1"/>
          </p:cNvSpPr>
          <p:nvPr>
            <p:ph idx="1"/>
          </p:nvPr>
        </p:nvSpPr>
        <p:spPr>
          <a:xfrm>
            <a:off x="999564" y="1362635"/>
            <a:ext cx="10515600" cy="5639081"/>
          </a:xfrm>
        </p:spPr>
        <p:txBody>
          <a:bodyPr/>
          <a:lstStyle/>
          <a:p>
            <a:pPr marL="0" indent="0">
              <a:buNone/>
            </a:pPr>
            <a:r>
              <a:rPr lang="fr-FR" dirty="0"/>
              <a:t>Les visualisations proposées incluent :</a:t>
            </a:r>
          </a:p>
          <a:p>
            <a:pPr>
              <a:buFont typeface="Arial" panose="020B0604020202020204" pitchFamily="34" charset="0"/>
              <a:buChar char="•"/>
            </a:pPr>
            <a:r>
              <a:rPr lang="fr-FR" dirty="0"/>
              <a:t>Évolution des ventes par produit comparée à l’année précédente</a:t>
            </a:r>
          </a:p>
          <a:p>
            <a:pPr>
              <a:buFont typeface="Arial" panose="020B0604020202020204" pitchFamily="34" charset="0"/>
              <a:buChar char="•"/>
            </a:pPr>
            <a:r>
              <a:rPr lang="fr-FR" dirty="0"/>
              <a:t>Analyse mensuelle des ventes avec comparaison annuelle</a:t>
            </a:r>
          </a:p>
          <a:p>
            <a:pPr>
              <a:buFont typeface="Arial" panose="020B0604020202020204" pitchFamily="34" charset="0"/>
              <a:buChar char="•"/>
            </a:pPr>
            <a:r>
              <a:rPr lang="fr-FR" dirty="0"/>
              <a:t>Classement des 5 premières villes en termes de ventes</a:t>
            </a:r>
          </a:p>
          <a:p>
            <a:pPr>
              <a:buFont typeface="Arial" panose="020B0604020202020204" pitchFamily="34" charset="0"/>
              <a:buChar char="•"/>
            </a:pPr>
            <a:r>
              <a:rPr lang="fr-FR" dirty="0"/>
              <a:t>Bénéfice par canal de distribution, avec analyse comparative</a:t>
            </a:r>
          </a:p>
          <a:p>
            <a:pPr>
              <a:buFont typeface="Arial" panose="020B0604020202020204" pitchFamily="34" charset="0"/>
              <a:buChar char="•"/>
            </a:pPr>
            <a:r>
              <a:rPr lang="fr-FR" dirty="0"/>
              <a:t>Top 5 des clients par volume de ventes (comparaison avec N-1)</a:t>
            </a:r>
          </a:p>
          <a:p>
            <a:pPr>
              <a:buFont typeface="Arial" panose="020B0604020202020204" pitchFamily="34" charset="0"/>
              <a:buChar char="•"/>
            </a:pPr>
            <a:r>
              <a:rPr lang="fr-FR" dirty="0"/>
              <a:t>Bottom 5 des clients par volume de ventes (comparaison avec N-1)</a:t>
            </a:r>
          </a:p>
          <a:p>
            <a:pPr>
              <a:buFont typeface="Arial" panose="020B0604020202020204" pitchFamily="34" charset="0"/>
              <a:buChar char="•"/>
            </a:pPr>
            <a:r>
              <a:rPr lang="fr-FR" dirty="0"/>
              <a:t>Cartes interactives illustrant les ventes, les bénéfices, la marge bénéficiaire et les produits vendus, en s’appuyant sur des bibliothèques SIG (Systèmes d’Information Géographique)</a:t>
            </a:r>
          </a:p>
          <a:p>
            <a:endParaRPr lang="fr-FR" dirty="0"/>
          </a:p>
        </p:txBody>
      </p:sp>
    </p:spTree>
    <p:extLst>
      <p:ext uri="{BB962C8B-B14F-4D97-AF65-F5344CB8AC3E}">
        <p14:creationId xmlns:p14="http://schemas.microsoft.com/office/powerpoint/2010/main" val="3933646431"/>
      </p:ext>
    </p:extLst>
  </p:cSld>
  <p:clrMapOvr>
    <a:masterClrMapping/>
  </p:clrMapOvr>
</p:sld>
</file>

<file path=ppt/theme/theme1.xml><?xml version="1.0" encoding="utf-8"?>
<a:theme xmlns:a="http://schemas.openxmlformats.org/drawingml/2006/main" name="Rétrospective">
  <a:themeElements>
    <a:clrScheme name="Rétrospective">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étrospectiv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ve">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docProps/app.xml><?xml version="1.0" encoding="utf-8"?>
<Properties xmlns="http://schemas.openxmlformats.org/officeDocument/2006/extended-properties" xmlns:vt="http://schemas.openxmlformats.org/officeDocument/2006/docPropsVTypes">
  <Template>Retrospect</Template>
  <TotalTime>47</TotalTime>
  <Words>771</Words>
  <Application>Microsoft Office PowerPoint</Application>
  <PresentationFormat>Grand écran</PresentationFormat>
  <Paragraphs>42</Paragraphs>
  <Slides>10</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10</vt:i4>
      </vt:variant>
    </vt:vector>
  </HeadingPairs>
  <TitlesOfParts>
    <vt:vector size="16" baseType="lpstr">
      <vt:lpstr>Arial</vt:lpstr>
      <vt:lpstr>Arial Unicode MS</vt:lpstr>
      <vt:lpstr>Calibri</vt:lpstr>
      <vt:lpstr>Calibri Light</vt:lpstr>
      <vt:lpstr>Times New Roman</vt:lpstr>
      <vt:lpstr>Rétrospective</vt:lpstr>
      <vt:lpstr>Application de Synthèse Analyse &amp; Visualisation </vt:lpstr>
      <vt:lpstr>Introduction </vt:lpstr>
      <vt:lpstr>La réalisation du projet repose sur une démarche méthodique, structurée autour des étapes suivantes : </vt:lpstr>
      <vt:lpstr>Collecte des données</vt:lpstr>
      <vt:lpstr>Extraction, transformation et chargement (ETL) :</vt:lpstr>
      <vt:lpstr>Création de la table de dates</vt:lpstr>
      <vt:lpstr>Créer un Data Frame des mesures et d'indicateurs</vt:lpstr>
      <vt:lpstr>Fonctionnalités d’exploration et visualisations recommandées </vt:lpstr>
      <vt:lpstr>Présentation PowerPoint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de Synthèse, Analyse &amp;Visualisation </dc:title>
  <dc:creator>Jalila</dc:creator>
  <cp:lastModifiedBy>Jalila</cp:lastModifiedBy>
  <cp:revision>5</cp:revision>
  <dcterms:created xsi:type="dcterms:W3CDTF">2025-04-19T17:18:52Z</dcterms:created>
  <dcterms:modified xsi:type="dcterms:W3CDTF">2025-04-19T18:06:29Z</dcterms:modified>
</cp:coreProperties>
</file>