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imes New Roman Condensed Bold" charset="1" panose="02030806070405020303"/>
      <p:regular r:id="rId16"/>
    </p:embeddedFont>
    <p:embeddedFont>
      <p:font typeface="Chango" charset="1" panose="02000000000000000000"/>
      <p:regular r:id="rId17"/>
    </p:embeddedFont>
    <p:embeddedFont>
      <p:font typeface="Bosk" charset="1" panose="00000000000000000000"/>
      <p:regular r:id="rId18"/>
    </p:embeddedFont>
    <p:embeddedFont>
      <p:font typeface="Times New Roman Condensed" charset="1" panose="02030506070405020303"/>
      <p:regular r:id="rId19"/>
    </p:embeddedFont>
    <p:embeddedFont>
      <p:font typeface="Gill Sans Display Ultra-Bold" charset="1" panose="020B09040201040202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33.png" Type="http://schemas.openxmlformats.org/officeDocument/2006/relationships/image"/><Relationship Id="rId13" Target="../media/image34.svg" Type="http://schemas.openxmlformats.org/officeDocument/2006/relationships/image"/><Relationship Id="rId14" Target="../media/image55.png" Type="http://schemas.openxmlformats.org/officeDocument/2006/relationships/image"/><Relationship Id="rId15" Target="../media/image56.svg" Type="http://schemas.openxmlformats.org/officeDocument/2006/relationships/image"/><Relationship Id="rId2" Target="../media/image49.png" Type="http://schemas.openxmlformats.org/officeDocument/2006/relationships/image"/><Relationship Id="rId3" Target="../media/image5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9.png" Type="http://schemas.openxmlformats.org/officeDocument/2006/relationships/image"/><Relationship Id="rId9" Target="../media/image3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1.png" Type="http://schemas.openxmlformats.org/officeDocument/2006/relationships/image"/><Relationship Id="rId9" Target="../media/image3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12" Target="../media/image47.png" Type="http://schemas.openxmlformats.org/officeDocument/2006/relationships/image"/><Relationship Id="rId13" Target="../media/image48.sv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40917" y="4755311"/>
            <a:ext cx="8932027" cy="7908904"/>
          </a:xfrm>
          <a:custGeom>
            <a:avLst/>
            <a:gdLst/>
            <a:ahLst/>
            <a:cxnLst/>
            <a:rect r="r" b="b" t="t" l="l"/>
            <a:pathLst>
              <a:path h="7908904" w="8932027">
                <a:moveTo>
                  <a:pt x="0" y="0"/>
                </a:moveTo>
                <a:lnTo>
                  <a:pt x="8932027" y="0"/>
                </a:lnTo>
                <a:lnTo>
                  <a:pt x="8932027" y="7908904"/>
                </a:lnTo>
                <a:lnTo>
                  <a:pt x="0" y="79089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538626" y="-5027386"/>
            <a:ext cx="11441347" cy="10411626"/>
          </a:xfrm>
          <a:custGeom>
            <a:avLst/>
            <a:gdLst/>
            <a:ahLst/>
            <a:cxnLst/>
            <a:rect r="r" b="b" t="t" l="l"/>
            <a:pathLst>
              <a:path h="10411626" w="11441347">
                <a:moveTo>
                  <a:pt x="0" y="0"/>
                </a:moveTo>
                <a:lnTo>
                  <a:pt x="11441348" y="0"/>
                </a:lnTo>
                <a:lnTo>
                  <a:pt x="11441348" y="10411626"/>
                </a:lnTo>
                <a:lnTo>
                  <a:pt x="0" y="104116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00000">
            <a:off x="-905774" y="-301925"/>
            <a:ext cx="3458658" cy="3169914"/>
          </a:xfrm>
          <a:custGeom>
            <a:avLst/>
            <a:gdLst/>
            <a:ahLst/>
            <a:cxnLst/>
            <a:rect r="r" b="b" t="t" l="l"/>
            <a:pathLst>
              <a:path h="3169914" w="3458658">
                <a:moveTo>
                  <a:pt x="0" y="0"/>
                </a:moveTo>
                <a:lnTo>
                  <a:pt x="3458659" y="0"/>
                </a:lnTo>
                <a:lnTo>
                  <a:pt x="3458659" y="3169914"/>
                </a:lnTo>
                <a:lnTo>
                  <a:pt x="0" y="31699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3123214">
            <a:off x="14958536" y="8211169"/>
            <a:ext cx="4408043" cy="3037542"/>
          </a:xfrm>
          <a:custGeom>
            <a:avLst/>
            <a:gdLst/>
            <a:ahLst/>
            <a:cxnLst/>
            <a:rect r="r" b="b" t="t" l="l"/>
            <a:pathLst>
              <a:path h="3037542" w="4408043">
                <a:moveTo>
                  <a:pt x="4408043" y="0"/>
                </a:moveTo>
                <a:lnTo>
                  <a:pt x="0" y="0"/>
                </a:lnTo>
                <a:lnTo>
                  <a:pt x="0" y="3037542"/>
                </a:lnTo>
                <a:lnTo>
                  <a:pt x="4408043" y="3037542"/>
                </a:lnTo>
                <a:lnTo>
                  <a:pt x="440804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700905" y="3568537"/>
            <a:ext cx="12886190" cy="3278412"/>
          </a:xfrm>
          <a:prstGeom prst="rect">
            <a:avLst/>
          </a:prstGeom>
        </p:spPr>
        <p:txBody>
          <a:bodyPr anchor="t" rtlCol="false" tIns="0" lIns="0" bIns="0" rIns="0">
            <a:spAutoFit/>
          </a:bodyPr>
          <a:lstStyle/>
          <a:p>
            <a:pPr algn="ctr">
              <a:lnSpc>
                <a:spcPts val="12500"/>
              </a:lnSpc>
              <a:spcBef>
                <a:spcPct val="0"/>
              </a:spcBef>
            </a:pPr>
            <a:r>
              <a:rPr lang="en-US" sz="8928">
                <a:solidFill>
                  <a:srgbClr val="000000"/>
                </a:solidFill>
                <a:latin typeface="Times New Roman Condensed Bold"/>
              </a:rPr>
              <a:t>ARABIC SPELL CHECKER WITH NLP INTEGRATION</a:t>
            </a:r>
          </a:p>
        </p:txBody>
      </p:sp>
      <p:sp>
        <p:nvSpPr>
          <p:cNvPr name="TextBox 7" id="7"/>
          <p:cNvSpPr txBox="true"/>
          <p:nvPr/>
        </p:nvSpPr>
        <p:spPr>
          <a:xfrm rot="0">
            <a:off x="196829" y="8633563"/>
            <a:ext cx="5008152" cy="1384300"/>
          </a:xfrm>
          <a:prstGeom prst="rect">
            <a:avLst/>
          </a:prstGeom>
        </p:spPr>
        <p:txBody>
          <a:bodyPr anchor="t" rtlCol="false" tIns="0" lIns="0" bIns="0" rIns="0">
            <a:spAutoFit/>
          </a:bodyPr>
          <a:lstStyle/>
          <a:p>
            <a:pPr algn="ctr">
              <a:lnSpc>
                <a:spcPts val="5599"/>
              </a:lnSpc>
            </a:pPr>
            <a:r>
              <a:rPr lang="en-US" sz="3999">
                <a:solidFill>
                  <a:srgbClr val="000000"/>
                </a:solidFill>
                <a:latin typeface="Chango"/>
              </a:rPr>
              <a:t>Birzeit</a:t>
            </a:r>
          </a:p>
          <a:p>
            <a:pPr algn="ctr">
              <a:lnSpc>
                <a:spcPts val="5599"/>
              </a:lnSpc>
              <a:spcBef>
                <a:spcPct val="0"/>
              </a:spcBef>
            </a:pPr>
            <a:r>
              <a:rPr lang="en-US" sz="3999">
                <a:solidFill>
                  <a:srgbClr val="000000"/>
                </a:solidFill>
                <a:latin typeface="Chango"/>
              </a:rPr>
              <a:t> June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53504" y="0"/>
            <a:ext cx="11441347" cy="10411626"/>
          </a:xfrm>
          <a:custGeom>
            <a:avLst/>
            <a:gdLst/>
            <a:ahLst/>
            <a:cxnLst/>
            <a:rect r="r" b="b" t="t" l="l"/>
            <a:pathLst>
              <a:path h="10411626" w="11441347">
                <a:moveTo>
                  <a:pt x="0" y="0"/>
                </a:moveTo>
                <a:lnTo>
                  <a:pt x="11441347" y="0"/>
                </a:lnTo>
                <a:lnTo>
                  <a:pt x="11441347" y="10411626"/>
                </a:lnTo>
                <a:lnTo>
                  <a:pt x="0" y="10411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1971918" y="-3126367"/>
            <a:ext cx="8932027" cy="7908904"/>
          </a:xfrm>
          <a:custGeom>
            <a:avLst/>
            <a:gdLst/>
            <a:ahLst/>
            <a:cxnLst/>
            <a:rect r="r" b="b" t="t" l="l"/>
            <a:pathLst>
              <a:path h="7908904" w="8932027">
                <a:moveTo>
                  <a:pt x="0" y="0"/>
                </a:moveTo>
                <a:lnTo>
                  <a:pt x="8932027" y="0"/>
                </a:lnTo>
                <a:lnTo>
                  <a:pt x="8932027" y="7908904"/>
                </a:lnTo>
                <a:lnTo>
                  <a:pt x="0" y="790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42694">
            <a:off x="15529971" y="7429871"/>
            <a:ext cx="3458658" cy="3169914"/>
          </a:xfrm>
          <a:custGeom>
            <a:avLst/>
            <a:gdLst/>
            <a:ahLst/>
            <a:cxnLst/>
            <a:rect r="r" b="b" t="t" l="l"/>
            <a:pathLst>
              <a:path h="3169914" w="3458658">
                <a:moveTo>
                  <a:pt x="0" y="0"/>
                </a:moveTo>
                <a:lnTo>
                  <a:pt x="3458658" y="0"/>
                </a:lnTo>
                <a:lnTo>
                  <a:pt x="3458658" y="3169913"/>
                </a:lnTo>
                <a:lnTo>
                  <a:pt x="0" y="31699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6139845">
            <a:off x="-1191370" y="6606468"/>
            <a:ext cx="4440140" cy="4816719"/>
          </a:xfrm>
          <a:custGeom>
            <a:avLst/>
            <a:gdLst/>
            <a:ahLst/>
            <a:cxnLst/>
            <a:rect r="r" b="b" t="t" l="l"/>
            <a:pathLst>
              <a:path h="4816719" w="4440140">
                <a:moveTo>
                  <a:pt x="0" y="0"/>
                </a:moveTo>
                <a:lnTo>
                  <a:pt x="4440140" y="0"/>
                </a:lnTo>
                <a:lnTo>
                  <a:pt x="4440140" y="4816719"/>
                </a:lnTo>
                <a:lnTo>
                  <a:pt x="0" y="48167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6836884">
            <a:off x="-468232" y="250613"/>
            <a:ext cx="4194247" cy="4114800"/>
          </a:xfrm>
          <a:custGeom>
            <a:avLst/>
            <a:gdLst/>
            <a:ahLst/>
            <a:cxnLst/>
            <a:rect r="r" b="b" t="t" l="l"/>
            <a:pathLst>
              <a:path h="4114800" w="4194247">
                <a:moveTo>
                  <a:pt x="0" y="0"/>
                </a:moveTo>
                <a:lnTo>
                  <a:pt x="4194247" y="0"/>
                </a:lnTo>
                <a:lnTo>
                  <a:pt x="419424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66924">
            <a:off x="3809017" y="7678218"/>
            <a:ext cx="2588752" cy="4250190"/>
          </a:xfrm>
          <a:custGeom>
            <a:avLst/>
            <a:gdLst/>
            <a:ahLst/>
            <a:cxnLst/>
            <a:rect r="r" b="b" t="t" l="l"/>
            <a:pathLst>
              <a:path h="4250190" w="2588752">
                <a:moveTo>
                  <a:pt x="0" y="0"/>
                </a:moveTo>
                <a:lnTo>
                  <a:pt x="2588752" y="0"/>
                </a:lnTo>
                <a:lnTo>
                  <a:pt x="2588752" y="4250190"/>
                </a:lnTo>
                <a:lnTo>
                  <a:pt x="0" y="425019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5400000">
            <a:off x="5272672" y="593863"/>
            <a:ext cx="7742655" cy="9099274"/>
          </a:xfrm>
          <a:custGeom>
            <a:avLst/>
            <a:gdLst/>
            <a:ahLst/>
            <a:cxnLst/>
            <a:rect r="r" b="b" t="t" l="l"/>
            <a:pathLst>
              <a:path h="9099274" w="7742655">
                <a:moveTo>
                  <a:pt x="0" y="0"/>
                </a:moveTo>
                <a:lnTo>
                  <a:pt x="7742656" y="0"/>
                </a:lnTo>
                <a:lnTo>
                  <a:pt x="7742656" y="9099274"/>
                </a:lnTo>
                <a:lnTo>
                  <a:pt x="0" y="909927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225385">
            <a:off x="5740031" y="4403447"/>
            <a:ext cx="6832364" cy="2512993"/>
          </a:xfrm>
          <a:prstGeom prst="rect">
            <a:avLst/>
          </a:prstGeom>
        </p:spPr>
        <p:txBody>
          <a:bodyPr anchor="t" rtlCol="false" tIns="0" lIns="0" bIns="0" rIns="0">
            <a:spAutoFit/>
          </a:bodyPr>
          <a:lstStyle/>
          <a:p>
            <a:pPr algn="ctr">
              <a:lnSpc>
                <a:spcPts val="9368"/>
              </a:lnSpc>
            </a:pPr>
            <a:r>
              <a:rPr lang="en-US" sz="11859">
                <a:solidFill>
                  <a:srgbClr val="FFFFFF"/>
                </a:solidFill>
                <a:latin typeface="Chango"/>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74C7A"/>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525015" y="-2292297"/>
            <a:ext cx="12654375" cy="14871595"/>
          </a:xfrm>
          <a:custGeom>
            <a:avLst/>
            <a:gdLst/>
            <a:ahLst/>
            <a:cxnLst/>
            <a:rect r="r" b="b" t="t" l="l"/>
            <a:pathLst>
              <a:path h="14871595" w="12654375">
                <a:moveTo>
                  <a:pt x="0" y="0"/>
                </a:moveTo>
                <a:lnTo>
                  <a:pt x="12654375" y="0"/>
                </a:lnTo>
                <a:lnTo>
                  <a:pt x="12654375" y="14871594"/>
                </a:lnTo>
                <a:lnTo>
                  <a:pt x="0" y="1487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74545" y="6172200"/>
            <a:ext cx="4489613" cy="4114800"/>
          </a:xfrm>
          <a:custGeom>
            <a:avLst/>
            <a:gdLst/>
            <a:ahLst/>
            <a:cxnLst/>
            <a:rect r="r" b="b" t="t" l="l"/>
            <a:pathLst>
              <a:path h="4114800" w="4489613">
                <a:moveTo>
                  <a:pt x="0" y="0"/>
                </a:moveTo>
                <a:lnTo>
                  <a:pt x="4489613" y="0"/>
                </a:lnTo>
                <a:lnTo>
                  <a:pt x="44896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02486" y="0"/>
            <a:ext cx="4440140" cy="4816719"/>
          </a:xfrm>
          <a:custGeom>
            <a:avLst/>
            <a:gdLst/>
            <a:ahLst/>
            <a:cxnLst/>
            <a:rect r="r" b="b" t="t" l="l"/>
            <a:pathLst>
              <a:path h="4816719" w="4440140">
                <a:moveTo>
                  <a:pt x="0" y="0"/>
                </a:moveTo>
                <a:lnTo>
                  <a:pt x="4440139" y="0"/>
                </a:lnTo>
                <a:lnTo>
                  <a:pt x="4440139" y="4816719"/>
                </a:lnTo>
                <a:lnTo>
                  <a:pt x="0" y="4816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507591">
            <a:off x="-4946635" y="-525598"/>
            <a:ext cx="14086617" cy="12818822"/>
          </a:xfrm>
          <a:custGeom>
            <a:avLst/>
            <a:gdLst/>
            <a:ahLst/>
            <a:cxnLst/>
            <a:rect r="r" b="b" t="t" l="l"/>
            <a:pathLst>
              <a:path h="12818822" w="14086617">
                <a:moveTo>
                  <a:pt x="0" y="0"/>
                </a:moveTo>
                <a:lnTo>
                  <a:pt x="14086617" y="0"/>
                </a:lnTo>
                <a:lnTo>
                  <a:pt x="14086617" y="12818822"/>
                </a:lnTo>
                <a:lnTo>
                  <a:pt x="0" y="128188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490524" y="4043152"/>
            <a:ext cx="8811962" cy="4321937"/>
          </a:xfrm>
          <a:prstGeom prst="rect">
            <a:avLst/>
          </a:prstGeom>
        </p:spPr>
        <p:txBody>
          <a:bodyPr anchor="t" rtlCol="false" tIns="0" lIns="0" bIns="0" rIns="0">
            <a:spAutoFit/>
          </a:bodyPr>
          <a:lstStyle/>
          <a:p>
            <a:pPr algn="l">
              <a:lnSpc>
                <a:spcPts val="11754"/>
              </a:lnSpc>
            </a:pPr>
            <a:r>
              <a:rPr lang="en-US" sz="5518">
                <a:solidFill>
                  <a:srgbClr val="000000"/>
                </a:solidFill>
                <a:latin typeface="Bosk"/>
              </a:rPr>
              <a:t>1. Obada Hattab 1171616</a:t>
            </a:r>
          </a:p>
          <a:p>
            <a:pPr algn="l">
              <a:lnSpc>
                <a:spcPts val="11754"/>
              </a:lnSpc>
            </a:pPr>
            <a:r>
              <a:rPr lang="en-US" sz="5518">
                <a:solidFill>
                  <a:srgbClr val="000000"/>
                </a:solidFill>
                <a:latin typeface="Bosk"/>
              </a:rPr>
              <a:t>2. Maryan Kassis 1200861</a:t>
            </a:r>
          </a:p>
          <a:p>
            <a:pPr algn="l">
              <a:lnSpc>
                <a:spcPts val="11754"/>
              </a:lnSpc>
            </a:pPr>
            <a:r>
              <a:rPr lang="en-US" sz="5518">
                <a:solidFill>
                  <a:srgbClr val="000000"/>
                </a:solidFill>
                <a:latin typeface="Bosk"/>
                <a:ea typeface="Bosk"/>
              </a:rPr>
              <a:t>3. Ja﻿lila Mouadi 1201611</a:t>
            </a:r>
          </a:p>
        </p:txBody>
      </p:sp>
      <p:sp>
        <p:nvSpPr>
          <p:cNvPr name="TextBox 7" id="7"/>
          <p:cNvSpPr txBox="true"/>
          <p:nvPr/>
        </p:nvSpPr>
        <p:spPr>
          <a:xfrm rot="0">
            <a:off x="5490524" y="2338510"/>
            <a:ext cx="7306952" cy="1520828"/>
          </a:xfrm>
          <a:prstGeom prst="rect">
            <a:avLst/>
          </a:prstGeom>
        </p:spPr>
        <p:txBody>
          <a:bodyPr anchor="t" rtlCol="false" tIns="0" lIns="0" bIns="0" rIns="0">
            <a:spAutoFit/>
          </a:bodyPr>
          <a:lstStyle/>
          <a:p>
            <a:pPr algn="l">
              <a:lnSpc>
                <a:spcPts val="11199"/>
              </a:lnSpc>
              <a:spcBef>
                <a:spcPct val="0"/>
              </a:spcBef>
            </a:pPr>
            <a:r>
              <a:rPr lang="en-US" sz="7999">
                <a:solidFill>
                  <a:srgbClr val="000000"/>
                </a:solidFill>
                <a:latin typeface="Times New Roman Condensed Bold"/>
              </a:rPr>
              <a:t>OUR TEAM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544063" y="-2514237"/>
            <a:ext cx="13032076" cy="15315474"/>
          </a:xfrm>
          <a:custGeom>
            <a:avLst/>
            <a:gdLst/>
            <a:ahLst/>
            <a:cxnLst/>
            <a:rect r="r" b="b" t="t" l="l"/>
            <a:pathLst>
              <a:path h="15315474" w="13032076">
                <a:moveTo>
                  <a:pt x="0" y="0"/>
                </a:moveTo>
                <a:lnTo>
                  <a:pt x="13032076" y="0"/>
                </a:lnTo>
                <a:lnTo>
                  <a:pt x="13032076" y="15315474"/>
                </a:lnTo>
                <a:lnTo>
                  <a:pt x="0" y="153154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0477617">
            <a:off x="16254382" y="-2514237"/>
            <a:ext cx="13032076" cy="15315474"/>
          </a:xfrm>
          <a:custGeom>
            <a:avLst/>
            <a:gdLst/>
            <a:ahLst/>
            <a:cxnLst/>
            <a:rect r="r" b="b" t="t" l="l"/>
            <a:pathLst>
              <a:path h="15315474" w="13032076">
                <a:moveTo>
                  <a:pt x="13032076" y="15315474"/>
                </a:moveTo>
                <a:lnTo>
                  <a:pt x="0" y="15315474"/>
                </a:lnTo>
                <a:lnTo>
                  <a:pt x="0" y="0"/>
                </a:lnTo>
                <a:lnTo>
                  <a:pt x="13032076" y="0"/>
                </a:lnTo>
                <a:lnTo>
                  <a:pt x="13032076" y="1531547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178531">
            <a:off x="15363829" y="319339"/>
            <a:ext cx="4576780" cy="3315755"/>
          </a:xfrm>
          <a:custGeom>
            <a:avLst/>
            <a:gdLst/>
            <a:ahLst/>
            <a:cxnLst/>
            <a:rect r="r" b="b" t="t" l="l"/>
            <a:pathLst>
              <a:path h="3315755" w="4576780">
                <a:moveTo>
                  <a:pt x="0" y="0"/>
                </a:moveTo>
                <a:lnTo>
                  <a:pt x="4576780" y="0"/>
                </a:lnTo>
                <a:lnTo>
                  <a:pt x="4576780" y="3315755"/>
                </a:lnTo>
                <a:lnTo>
                  <a:pt x="0" y="33157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288679">
            <a:off x="-1673343" y="7114243"/>
            <a:ext cx="4576780" cy="3315755"/>
          </a:xfrm>
          <a:custGeom>
            <a:avLst/>
            <a:gdLst/>
            <a:ahLst/>
            <a:cxnLst/>
            <a:rect r="r" b="b" t="t" l="l"/>
            <a:pathLst>
              <a:path h="3315755" w="4576780">
                <a:moveTo>
                  <a:pt x="0" y="0"/>
                </a:moveTo>
                <a:lnTo>
                  <a:pt x="4576780" y="0"/>
                </a:lnTo>
                <a:lnTo>
                  <a:pt x="4576780" y="3315755"/>
                </a:lnTo>
                <a:lnTo>
                  <a:pt x="0" y="33157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82785">
            <a:off x="15760182" y="7545957"/>
            <a:ext cx="4194247" cy="4114800"/>
          </a:xfrm>
          <a:custGeom>
            <a:avLst/>
            <a:gdLst/>
            <a:ahLst/>
            <a:cxnLst/>
            <a:rect r="r" b="b" t="t" l="l"/>
            <a:pathLst>
              <a:path h="4114800" w="4194247">
                <a:moveTo>
                  <a:pt x="0" y="0"/>
                </a:moveTo>
                <a:lnTo>
                  <a:pt x="4194247" y="0"/>
                </a:lnTo>
                <a:lnTo>
                  <a:pt x="419424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82785">
            <a:off x="-609274" y="-2093938"/>
            <a:ext cx="4194247" cy="4114800"/>
          </a:xfrm>
          <a:custGeom>
            <a:avLst/>
            <a:gdLst/>
            <a:ahLst/>
            <a:cxnLst/>
            <a:rect r="r" b="b" t="t" l="l"/>
            <a:pathLst>
              <a:path h="4114800" w="4194247">
                <a:moveTo>
                  <a:pt x="0" y="0"/>
                </a:moveTo>
                <a:lnTo>
                  <a:pt x="4194246" y="0"/>
                </a:lnTo>
                <a:lnTo>
                  <a:pt x="419424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488013" y="2108200"/>
            <a:ext cx="13319292" cy="7150100"/>
          </a:xfrm>
          <a:prstGeom prst="rect">
            <a:avLst/>
          </a:prstGeom>
        </p:spPr>
        <p:txBody>
          <a:bodyPr anchor="t" rtlCol="false" tIns="0" lIns="0" bIns="0" rIns="0">
            <a:spAutoFit/>
          </a:bodyPr>
          <a:lstStyle/>
          <a:p>
            <a:pPr algn="just">
              <a:lnSpc>
                <a:spcPts val="6999"/>
              </a:lnSpc>
            </a:pPr>
            <a:r>
              <a:rPr lang="en-US" sz="4999">
                <a:solidFill>
                  <a:srgbClr val="000000"/>
                </a:solidFill>
                <a:latin typeface="Times New Roman Condensed"/>
              </a:rPr>
              <a:t>In this project, we aim to develop an Arabic spell checker that leverages natural language processing (NLP) techniques to improve accuracy and efficiency. Our spell checker is designed to identify misspelled words and provide contextually appropriate correction suggestions. By incorporating methods such as tokenization, stemming, and part-of-speech tagging, we ensure that the recommendations are precise and sensitive to linguistic patterns. </a:t>
            </a:r>
          </a:p>
        </p:txBody>
      </p:sp>
      <p:sp>
        <p:nvSpPr>
          <p:cNvPr name="TextBox 9" id="9"/>
          <p:cNvSpPr txBox="true"/>
          <p:nvPr/>
        </p:nvSpPr>
        <p:spPr>
          <a:xfrm rot="0">
            <a:off x="3995279" y="762000"/>
            <a:ext cx="10297442" cy="1327150"/>
          </a:xfrm>
          <a:prstGeom prst="rect">
            <a:avLst/>
          </a:prstGeom>
        </p:spPr>
        <p:txBody>
          <a:bodyPr anchor="t" rtlCol="false" tIns="0" lIns="0" bIns="0" rIns="0">
            <a:spAutoFit/>
          </a:bodyPr>
          <a:lstStyle/>
          <a:p>
            <a:pPr algn="ctr">
              <a:lnSpc>
                <a:spcPts val="9799"/>
              </a:lnSpc>
              <a:spcBef>
                <a:spcPct val="0"/>
              </a:spcBef>
            </a:pPr>
            <a:r>
              <a:rPr lang="en-US" sz="6999">
                <a:solidFill>
                  <a:srgbClr val="000000"/>
                </a:solidFill>
                <a:latin typeface="Times New Roman Condensed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4C8E5"/>
        </a:solidFill>
      </p:bgPr>
    </p:bg>
    <p:spTree>
      <p:nvGrpSpPr>
        <p:cNvPr id="1" name=""/>
        <p:cNvGrpSpPr/>
        <p:nvPr/>
      </p:nvGrpSpPr>
      <p:grpSpPr>
        <a:xfrm>
          <a:off x="0" y="0"/>
          <a:ext cx="0" cy="0"/>
          <a:chOff x="0" y="0"/>
          <a:chExt cx="0" cy="0"/>
        </a:xfrm>
      </p:grpSpPr>
      <p:sp>
        <p:nvSpPr>
          <p:cNvPr name="Freeform 2" id="2"/>
          <p:cNvSpPr/>
          <p:nvPr/>
        </p:nvSpPr>
        <p:spPr>
          <a:xfrm flipH="false" flipV="false" rot="5772310">
            <a:off x="1454767" y="-2255668"/>
            <a:ext cx="15378466" cy="18072984"/>
          </a:xfrm>
          <a:custGeom>
            <a:avLst/>
            <a:gdLst/>
            <a:ahLst/>
            <a:cxnLst/>
            <a:rect r="r" b="b" t="t" l="l"/>
            <a:pathLst>
              <a:path h="18072984" w="15378466">
                <a:moveTo>
                  <a:pt x="0" y="0"/>
                </a:moveTo>
                <a:lnTo>
                  <a:pt x="15378466" y="0"/>
                </a:lnTo>
                <a:lnTo>
                  <a:pt x="15378466" y="18072984"/>
                </a:lnTo>
                <a:lnTo>
                  <a:pt x="0" y="180729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51574">
            <a:off x="15369846" y="-546584"/>
            <a:ext cx="3437551" cy="3150569"/>
          </a:xfrm>
          <a:custGeom>
            <a:avLst/>
            <a:gdLst/>
            <a:ahLst/>
            <a:cxnLst/>
            <a:rect r="r" b="b" t="t" l="l"/>
            <a:pathLst>
              <a:path h="3150569" w="3437551">
                <a:moveTo>
                  <a:pt x="3437551" y="0"/>
                </a:moveTo>
                <a:lnTo>
                  <a:pt x="0" y="0"/>
                </a:lnTo>
                <a:lnTo>
                  <a:pt x="0" y="3150568"/>
                </a:lnTo>
                <a:lnTo>
                  <a:pt x="3437551" y="3150568"/>
                </a:lnTo>
                <a:lnTo>
                  <a:pt x="34375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45228">
            <a:off x="-3004267" y="-6471"/>
            <a:ext cx="8065935" cy="5558162"/>
          </a:xfrm>
          <a:custGeom>
            <a:avLst/>
            <a:gdLst/>
            <a:ahLst/>
            <a:cxnLst/>
            <a:rect r="r" b="b" t="t" l="l"/>
            <a:pathLst>
              <a:path h="5558162" w="8065935">
                <a:moveTo>
                  <a:pt x="0" y="0"/>
                </a:moveTo>
                <a:lnTo>
                  <a:pt x="8065934" y="0"/>
                </a:lnTo>
                <a:lnTo>
                  <a:pt x="8065934" y="5558162"/>
                </a:lnTo>
                <a:lnTo>
                  <a:pt x="0" y="55581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995279" y="651804"/>
            <a:ext cx="10297442" cy="1193800"/>
          </a:xfrm>
          <a:prstGeom prst="rect">
            <a:avLst/>
          </a:prstGeom>
        </p:spPr>
        <p:txBody>
          <a:bodyPr anchor="t" rtlCol="false" tIns="0" lIns="0" bIns="0" rIns="0">
            <a:spAutoFit/>
          </a:bodyPr>
          <a:lstStyle/>
          <a:p>
            <a:pPr algn="ctr">
              <a:lnSpc>
                <a:spcPts val="9799"/>
              </a:lnSpc>
              <a:spcBef>
                <a:spcPct val="0"/>
              </a:spcBef>
            </a:pPr>
            <a:r>
              <a:rPr lang="en-US" sz="6999">
                <a:solidFill>
                  <a:srgbClr val="FFFFFF"/>
                </a:solidFill>
                <a:latin typeface="Bosk"/>
              </a:rPr>
              <a:t>DATASET AND TECHNIQUES</a:t>
            </a:r>
          </a:p>
        </p:txBody>
      </p:sp>
      <p:sp>
        <p:nvSpPr>
          <p:cNvPr name="TextBox 6" id="6"/>
          <p:cNvSpPr txBox="true"/>
          <p:nvPr/>
        </p:nvSpPr>
        <p:spPr>
          <a:xfrm rot="0">
            <a:off x="3412996" y="1942657"/>
            <a:ext cx="4821649" cy="3226887"/>
          </a:xfrm>
          <a:prstGeom prst="rect">
            <a:avLst/>
          </a:prstGeom>
        </p:spPr>
        <p:txBody>
          <a:bodyPr anchor="t" rtlCol="false" tIns="0" lIns="0" bIns="0" rIns="0">
            <a:spAutoFit/>
          </a:bodyPr>
          <a:lstStyle/>
          <a:p>
            <a:pPr algn="ctr">
              <a:lnSpc>
                <a:spcPts val="4480"/>
              </a:lnSpc>
            </a:pPr>
            <a:r>
              <a:rPr lang="en-US" sz="3200">
                <a:solidFill>
                  <a:srgbClr val="EDC4C4"/>
                </a:solidFill>
                <a:latin typeface="Times New Roman Condensed Bold"/>
              </a:rPr>
              <a:t>Data Set</a:t>
            </a:r>
          </a:p>
          <a:p>
            <a:pPr algn="ctr">
              <a:lnSpc>
                <a:spcPts val="4150"/>
              </a:lnSpc>
              <a:spcBef>
                <a:spcPct val="0"/>
              </a:spcBef>
            </a:pPr>
            <a:r>
              <a:rPr lang="en-US" sz="2964">
                <a:solidFill>
                  <a:srgbClr val="FFFFFF"/>
                </a:solidFill>
                <a:latin typeface="Times New Roman Condensed"/>
              </a:rPr>
              <a:t>We get a comprehensive dataset, including a dictionary with over 890,000 words for the Levenshtein algorithm and 8,660 lines of corpora for the n-gram model. </a:t>
            </a:r>
          </a:p>
        </p:txBody>
      </p:sp>
      <p:sp>
        <p:nvSpPr>
          <p:cNvPr name="TextBox 7" id="7"/>
          <p:cNvSpPr txBox="true"/>
          <p:nvPr/>
        </p:nvSpPr>
        <p:spPr>
          <a:xfrm rot="0">
            <a:off x="3132637" y="5770858"/>
            <a:ext cx="5382366" cy="3750762"/>
          </a:xfrm>
          <a:prstGeom prst="rect">
            <a:avLst/>
          </a:prstGeom>
        </p:spPr>
        <p:txBody>
          <a:bodyPr anchor="t" rtlCol="false" tIns="0" lIns="0" bIns="0" rIns="0">
            <a:spAutoFit/>
          </a:bodyPr>
          <a:lstStyle/>
          <a:p>
            <a:pPr algn="ctr">
              <a:lnSpc>
                <a:spcPts val="4480"/>
              </a:lnSpc>
            </a:pPr>
            <a:r>
              <a:rPr lang="en-US" sz="3200">
                <a:solidFill>
                  <a:srgbClr val="EDC4C4"/>
                </a:solidFill>
                <a:latin typeface="Times New Roman Condensed Bold"/>
              </a:rPr>
              <a:t>NLP Techniques</a:t>
            </a:r>
          </a:p>
          <a:p>
            <a:pPr algn="ctr">
              <a:lnSpc>
                <a:spcPts val="4150"/>
              </a:lnSpc>
              <a:spcBef>
                <a:spcPct val="0"/>
              </a:spcBef>
            </a:pPr>
            <a:r>
              <a:rPr lang="en-US" sz="2964">
                <a:solidFill>
                  <a:srgbClr val="FFFFFF"/>
                </a:solidFill>
                <a:latin typeface="Times New Roman Condensed"/>
              </a:rPr>
              <a:t>Additionally, we utilize NLP techniques such as tokenization to break down text into individual tokens, part-of-speech tagging to label words by their grammatical roles, and stemming to reduce words to their root forms. </a:t>
            </a:r>
          </a:p>
        </p:txBody>
      </p:sp>
      <p:sp>
        <p:nvSpPr>
          <p:cNvPr name="TextBox 8" id="8"/>
          <p:cNvSpPr txBox="true"/>
          <p:nvPr/>
        </p:nvSpPr>
        <p:spPr>
          <a:xfrm rot="0">
            <a:off x="10166041" y="1933132"/>
            <a:ext cx="5136041" cy="7588488"/>
          </a:xfrm>
          <a:prstGeom prst="rect">
            <a:avLst/>
          </a:prstGeom>
        </p:spPr>
        <p:txBody>
          <a:bodyPr anchor="t" rtlCol="false" tIns="0" lIns="0" bIns="0" rIns="0">
            <a:spAutoFit/>
          </a:bodyPr>
          <a:lstStyle/>
          <a:p>
            <a:pPr algn="ctr">
              <a:lnSpc>
                <a:spcPts val="4772"/>
              </a:lnSpc>
            </a:pPr>
            <a:r>
              <a:rPr lang="en-US" sz="3408">
                <a:solidFill>
                  <a:srgbClr val="EDC4C4"/>
                </a:solidFill>
                <a:latin typeface="Times New Roman Condensed"/>
              </a:rPr>
              <a:t>Algorithms used</a:t>
            </a:r>
          </a:p>
          <a:p>
            <a:pPr algn="ctr">
              <a:lnSpc>
                <a:spcPts val="4772"/>
              </a:lnSpc>
            </a:pPr>
            <a:r>
              <a:rPr lang="en-US" sz="3408">
                <a:solidFill>
                  <a:srgbClr val="FFFFFF"/>
                </a:solidFill>
                <a:latin typeface="Times New Roman Condensed Bold"/>
              </a:rPr>
              <a:t> </a:t>
            </a:r>
            <a:r>
              <a:rPr lang="en-US" sz="3408">
                <a:solidFill>
                  <a:srgbClr val="FFFFFF"/>
                </a:solidFill>
                <a:latin typeface="Times New Roman Condensed"/>
              </a:rPr>
              <a:t>The n-gram model, a probabilistic model, estimates the likelihood of a word given its preceding words, enhancing the contextual accuracy of corrections.</a:t>
            </a:r>
          </a:p>
          <a:p>
            <a:pPr algn="ctr">
              <a:lnSpc>
                <a:spcPts val="4420"/>
              </a:lnSpc>
              <a:spcBef>
                <a:spcPct val="0"/>
              </a:spcBef>
            </a:pPr>
            <a:r>
              <a:rPr lang="en-US" sz="3157">
                <a:solidFill>
                  <a:srgbClr val="FFFFFF"/>
                </a:solidFill>
                <a:latin typeface="Times New Roman Condensed"/>
              </a:rPr>
              <a:t>The Levenshtein distance is employed to calculate the minimal number of single-character edits required to transform one word into another, helping to detect and correct misspellings.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74C7A"/>
        </a:solidFill>
      </p:bgPr>
    </p:bg>
    <p:spTree>
      <p:nvGrpSpPr>
        <p:cNvPr id="1" name=""/>
        <p:cNvGrpSpPr/>
        <p:nvPr/>
      </p:nvGrpSpPr>
      <p:grpSpPr>
        <a:xfrm>
          <a:off x="0" y="0"/>
          <a:ext cx="0" cy="0"/>
          <a:chOff x="0" y="0"/>
          <a:chExt cx="0" cy="0"/>
        </a:xfrm>
      </p:grpSpPr>
      <p:sp>
        <p:nvSpPr>
          <p:cNvPr name="Freeform 2" id="2"/>
          <p:cNvSpPr/>
          <p:nvPr/>
        </p:nvSpPr>
        <p:spPr>
          <a:xfrm flipH="false" flipV="false" rot="1682960">
            <a:off x="14555345" y="-2553239"/>
            <a:ext cx="5996440" cy="5882856"/>
          </a:xfrm>
          <a:custGeom>
            <a:avLst/>
            <a:gdLst/>
            <a:ahLst/>
            <a:cxnLst/>
            <a:rect r="r" b="b" t="t" l="l"/>
            <a:pathLst>
              <a:path h="5882856" w="5996440">
                <a:moveTo>
                  <a:pt x="0" y="0"/>
                </a:moveTo>
                <a:lnTo>
                  <a:pt x="5996440" y="0"/>
                </a:lnTo>
                <a:lnTo>
                  <a:pt x="5996440" y="5882856"/>
                </a:lnTo>
                <a:lnTo>
                  <a:pt x="0" y="5882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11013">
            <a:off x="-1546683" y="7668914"/>
            <a:ext cx="5971346" cy="4114800"/>
          </a:xfrm>
          <a:custGeom>
            <a:avLst/>
            <a:gdLst/>
            <a:ahLst/>
            <a:cxnLst/>
            <a:rect r="r" b="b" t="t" l="l"/>
            <a:pathLst>
              <a:path h="4114800" w="5971346">
                <a:moveTo>
                  <a:pt x="0" y="0"/>
                </a:moveTo>
                <a:lnTo>
                  <a:pt x="5971346" y="0"/>
                </a:lnTo>
                <a:lnTo>
                  <a:pt x="597134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661153">
            <a:off x="-5048252" y="-2246657"/>
            <a:ext cx="8932027" cy="7908904"/>
          </a:xfrm>
          <a:custGeom>
            <a:avLst/>
            <a:gdLst/>
            <a:ahLst/>
            <a:cxnLst/>
            <a:rect r="r" b="b" t="t" l="l"/>
            <a:pathLst>
              <a:path h="7908904" w="8932027">
                <a:moveTo>
                  <a:pt x="0" y="0"/>
                </a:moveTo>
                <a:lnTo>
                  <a:pt x="8932027" y="0"/>
                </a:lnTo>
                <a:lnTo>
                  <a:pt x="8932027" y="7908904"/>
                </a:lnTo>
                <a:lnTo>
                  <a:pt x="0" y="79089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144000" y="5167691"/>
            <a:ext cx="8409565" cy="4269721"/>
          </a:xfrm>
          <a:custGeom>
            <a:avLst/>
            <a:gdLst/>
            <a:ahLst/>
            <a:cxnLst/>
            <a:rect r="r" b="b" t="t" l="l"/>
            <a:pathLst>
              <a:path h="4269721" w="8409565">
                <a:moveTo>
                  <a:pt x="0" y="0"/>
                </a:moveTo>
                <a:lnTo>
                  <a:pt x="8409565" y="0"/>
                </a:lnTo>
                <a:lnTo>
                  <a:pt x="8409565" y="4269721"/>
                </a:lnTo>
                <a:lnTo>
                  <a:pt x="0" y="4269721"/>
                </a:lnTo>
                <a:lnTo>
                  <a:pt x="0" y="0"/>
                </a:lnTo>
                <a:close/>
              </a:path>
            </a:pathLst>
          </a:custGeom>
          <a:blipFill>
            <a:blip r:embed="rId8"/>
            <a:stretch>
              <a:fillRect l="0" t="0" r="0" b="0"/>
            </a:stretch>
          </a:blipFill>
        </p:spPr>
      </p:sp>
      <p:sp>
        <p:nvSpPr>
          <p:cNvPr name="Freeform 6" id="6"/>
          <p:cNvSpPr/>
          <p:nvPr/>
        </p:nvSpPr>
        <p:spPr>
          <a:xfrm flipH="false" flipV="false" rot="0">
            <a:off x="773403" y="2108371"/>
            <a:ext cx="8370597" cy="4352674"/>
          </a:xfrm>
          <a:custGeom>
            <a:avLst/>
            <a:gdLst/>
            <a:ahLst/>
            <a:cxnLst/>
            <a:rect r="r" b="b" t="t" l="l"/>
            <a:pathLst>
              <a:path h="4352674" w="8370597">
                <a:moveTo>
                  <a:pt x="0" y="0"/>
                </a:moveTo>
                <a:lnTo>
                  <a:pt x="8370597" y="0"/>
                </a:lnTo>
                <a:lnTo>
                  <a:pt x="8370597" y="4352674"/>
                </a:lnTo>
                <a:lnTo>
                  <a:pt x="0" y="4352674"/>
                </a:lnTo>
                <a:lnTo>
                  <a:pt x="0" y="0"/>
                </a:lnTo>
                <a:close/>
              </a:path>
            </a:pathLst>
          </a:custGeom>
          <a:blipFill>
            <a:blip r:embed="rId9"/>
            <a:stretch>
              <a:fillRect l="0" t="-330" r="0" b="-330"/>
            </a:stretch>
          </a:blipFill>
        </p:spPr>
      </p:sp>
      <p:sp>
        <p:nvSpPr>
          <p:cNvPr name="TextBox 7" id="7"/>
          <p:cNvSpPr txBox="true"/>
          <p:nvPr/>
        </p:nvSpPr>
        <p:spPr>
          <a:xfrm rot="0">
            <a:off x="4225616" y="620782"/>
            <a:ext cx="9836768" cy="115252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Times New Roman Condensed Bold"/>
              </a:rPr>
              <a:t>RESULT - INTERACTIVE GUI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74C7A"/>
        </a:solidFill>
      </p:bgPr>
    </p:bg>
    <p:spTree>
      <p:nvGrpSpPr>
        <p:cNvPr id="1" name=""/>
        <p:cNvGrpSpPr/>
        <p:nvPr/>
      </p:nvGrpSpPr>
      <p:grpSpPr>
        <a:xfrm>
          <a:off x="0" y="0"/>
          <a:ext cx="0" cy="0"/>
          <a:chOff x="0" y="0"/>
          <a:chExt cx="0" cy="0"/>
        </a:xfrm>
      </p:grpSpPr>
      <p:sp>
        <p:nvSpPr>
          <p:cNvPr name="Freeform 2" id="2"/>
          <p:cNvSpPr/>
          <p:nvPr/>
        </p:nvSpPr>
        <p:spPr>
          <a:xfrm flipH="false" flipV="false" rot="1682960">
            <a:off x="14555345" y="-2553239"/>
            <a:ext cx="5996440" cy="5882856"/>
          </a:xfrm>
          <a:custGeom>
            <a:avLst/>
            <a:gdLst/>
            <a:ahLst/>
            <a:cxnLst/>
            <a:rect r="r" b="b" t="t" l="l"/>
            <a:pathLst>
              <a:path h="5882856" w="5996440">
                <a:moveTo>
                  <a:pt x="0" y="0"/>
                </a:moveTo>
                <a:lnTo>
                  <a:pt x="5996440" y="0"/>
                </a:lnTo>
                <a:lnTo>
                  <a:pt x="5996440" y="5882856"/>
                </a:lnTo>
                <a:lnTo>
                  <a:pt x="0" y="5882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11013">
            <a:off x="-1546683" y="7668914"/>
            <a:ext cx="5971346" cy="4114800"/>
          </a:xfrm>
          <a:custGeom>
            <a:avLst/>
            <a:gdLst/>
            <a:ahLst/>
            <a:cxnLst/>
            <a:rect r="r" b="b" t="t" l="l"/>
            <a:pathLst>
              <a:path h="4114800" w="5971346">
                <a:moveTo>
                  <a:pt x="0" y="0"/>
                </a:moveTo>
                <a:lnTo>
                  <a:pt x="5971346" y="0"/>
                </a:lnTo>
                <a:lnTo>
                  <a:pt x="597134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661153">
            <a:off x="-5048252" y="-2246657"/>
            <a:ext cx="8932027" cy="7908904"/>
          </a:xfrm>
          <a:custGeom>
            <a:avLst/>
            <a:gdLst/>
            <a:ahLst/>
            <a:cxnLst/>
            <a:rect r="r" b="b" t="t" l="l"/>
            <a:pathLst>
              <a:path h="7908904" w="8932027">
                <a:moveTo>
                  <a:pt x="0" y="0"/>
                </a:moveTo>
                <a:lnTo>
                  <a:pt x="8932027" y="0"/>
                </a:lnTo>
                <a:lnTo>
                  <a:pt x="8932027" y="7908904"/>
                </a:lnTo>
                <a:lnTo>
                  <a:pt x="0" y="79089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144000" y="5143500"/>
            <a:ext cx="8409565" cy="4383364"/>
          </a:xfrm>
          <a:custGeom>
            <a:avLst/>
            <a:gdLst/>
            <a:ahLst/>
            <a:cxnLst/>
            <a:rect r="r" b="b" t="t" l="l"/>
            <a:pathLst>
              <a:path h="4383364" w="8409565">
                <a:moveTo>
                  <a:pt x="0" y="0"/>
                </a:moveTo>
                <a:lnTo>
                  <a:pt x="8409565" y="0"/>
                </a:lnTo>
                <a:lnTo>
                  <a:pt x="8409565" y="4383364"/>
                </a:lnTo>
                <a:lnTo>
                  <a:pt x="0" y="4383364"/>
                </a:lnTo>
                <a:lnTo>
                  <a:pt x="0" y="0"/>
                </a:lnTo>
                <a:close/>
              </a:path>
            </a:pathLst>
          </a:custGeom>
          <a:blipFill>
            <a:blip r:embed="rId8"/>
            <a:stretch>
              <a:fillRect l="0" t="0" r="0" b="0"/>
            </a:stretch>
          </a:blipFill>
        </p:spPr>
      </p:sp>
      <p:sp>
        <p:nvSpPr>
          <p:cNvPr name="Freeform 6" id="6"/>
          <p:cNvSpPr/>
          <p:nvPr/>
        </p:nvSpPr>
        <p:spPr>
          <a:xfrm flipH="false" flipV="false" rot="0">
            <a:off x="793507" y="2108371"/>
            <a:ext cx="8376845" cy="4352674"/>
          </a:xfrm>
          <a:custGeom>
            <a:avLst/>
            <a:gdLst/>
            <a:ahLst/>
            <a:cxnLst/>
            <a:rect r="r" b="b" t="t" l="l"/>
            <a:pathLst>
              <a:path h="4352674" w="8376845">
                <a:moveTo>
                  <a:pt x="0" y="0"/>
                </a:moveTo>
                <a:lnTo>
                  <a:pt x="8376845" y="0"/>
                </a:lnTo>
                <a:lnTo>
                  <a:pt x="8376845" y="4352674"/>
                </a:lnTo>
                <a:lnTo>
                  <a:pt x="0" y="4352674"/>
                </a:lnTo>
                <a:lnTo>
                  <a:pt x="0" y="0"/>
                </a:lnTo>
                <a:close/>
              </a:path>
            </a:pathLst>
          </a:custGeom>
          <a:blipFill>
            <a:blip r:embed="rId9"/>
            <a:stretch>
              <a:fillRect l="0" t="0" r="0" b="0"/>
            </a:stretch>
          </a:blipFill>
        </p:spPr>
      </p:sp>
      <p:sp>
        <p:nvSpPr>
          <p:cNvPr name="TextBox 7" id="7"/>
          <p:cNvSpPr txBox="true"/>
          <p:nvPr/>
        </p:nvSpPr>
        <p:spPr>
          <a:xfrm rot="0">
            <a:off x="4225616" y="620782"/>
            <a:ext cx="9836768" cy="115252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Times New Roman Condensed Bold"/>
              </a:rPr>
              <a:t>RESULT - INTERACTIVE GUI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74C7A"/>
        </a:solidFill>
      </p:bgPr>
    </p:bg>
    <p:spTree>
      <p:nvGrpSpPr>
        <p:cNvPr id="1" name=""/>
        <p:cNvGrpSpPr/>
        <p:nvPr/>
      </p:nvGrpSpPr>
      <p:grpSpPr>
        <a:xfrm>
          <a:off x="0" y="0"/>
          <a:ext cx="0" cy="0"/>
          <a:chOff x="0" y="0"/>
          <a:chExt cx="0" cy="0"/>
        </a:xfrm>
      </p:grpSpPr>
      <p:sp>
        <p:nvSpPr>
          <p:cNvPr name="Freeform 2" id="2"/>
          <p:cNvSpPr/>
          <p:nvPr/>
        </p:nvSpPr>
        <p:spPr>
          <a:xfrm flipH="false" flipV="false" rot="1682960">
            <a:off x="14555345" y="-2553239"/>
            <a:ext cx="5996440" cy="5882856"/>
          </a:xfrm>
          <a:custGeom>
            <a:avLst/>
            <a:gdLst/>
            <a:ahLst/>
            <a:cxnLst/>
            <a:rect r="r" b="b" t="t" l="l"/>
            <a:pathLst>
              <a:path h="5882856" w="5996440">
                <a:moveTo>
                  <a:pt x="0" y="0"/>
                </a:moveTo>
                <a:lnTo>
                  <a:pt x="5996440" y="0"/>
                </a:lnTo>
                <a:lnTo>
                  <a:pt x="5996440" y="5882856"/>
                </a:lnTo>
                <a:lnTo>
                  <a:pt x="0" y="5882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11013">
            <a:off x="-1546683" y="7668914"/>
            <a:ext cx="5971346" cy="4114800"/>
          </a:xfrm>
          <a:custGeom>
            <a:avLst/>
            <a:gdLst/>
            <a:ahLst/>
            <a:cxnLst/>
            <a:rect r="r" b="b" t="t" l="l"/>
            <a:pathLst>
              <a:path h="4114800" w="5971346">
                <a:moveTo>
                  <a:pt x="0" y="0"/>
                </a:moveTo>
                <a:lnTo>
                  <a:pt x="5971346" y="0"/>
                </a:lnTo>
                <a:lnTo>
                  <a:pt x="597134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661153">
            <a:off x="-5048252" y="-2246657"/>
            <a:ext cx="8932027" cy="7908904"/>
          </a:xfrm>
          <a:custGeom>
            <a:avLst/>
            <a:gdLst/>
            <a:ahLst/>
            <a:cxnLst/>
            <a:rect r="r" b="b" t="t" l="l"/>
            <a:pathLst>
              <a:path h="7908904" w="8932027">
                <a:moveTo>
                  <a:pt x="0" y="0"/>
                </a:moveTo>
                <a:lnTo>
                  <a:pt x="8932027" y="0"/>
                </a:lnTo>
                <a:lnTo>
                  <a:pt x="8932027" y="7908904"/>
                </a:lnTo>
                <a:lnTo>
                  <a:pt x="0" y="79089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93507" y="2108371"/>
            <a:ext cx="8350493" cy="4289414"/>
          </a:xfrm>
          <a:custGeom>
            <a:avLst/>
            <a:gdLst/>
            <a:ahLst/>
            <a:cxnLst/>
            <a:rect r="r" b="b" t="t" l="l"/>
            <a:pathLst>
              <a:path h="4289414" w="8350493">
                <a:moveTo>
                  <a:pt x="0" y="0"/>
                </a:moveTo>
                <a:lnTo>
                  <a:pt x="8350493" y="0"/>
                </a:lnTo>
                <a:lnTo>
                  <a:pt x="8350493" y="4289414"/>
                </a:lnTo>
                <a:lnTo>
                  <a:pt x="0" y="4289414"/>
                </a:lnTo>
                <a:lnTo>
                  <a:pt x="0" y="0"/>
                </a:lnTo>
                <a:close/>
              </a:path>
            </a:pathLst>
          </a:custGeom>
          <a:blipFill>
            <a:blip r:embed="rId8"/>
            <a:stretch>
              <a:fillRect l="0" t="0" r="0" b="0"/>
            </a:stretch>
          </a:blipFill>
        </p:spPr>
      </p:sp>
      <p:sp>
        <p:nvSpPr>
          <p:cNvPr name="Freeform 6" id="6"/>
          <p:cNvSpPr/>
          <p:nvPr/>
        </p:nvSpPr>
        <p:spPr>
          <a:xfrm flipH="false" flipV="false" rot="0">
            <a:off x="9144000" y="4872645"/>
            <a:ext cx="8409565" cy="4691447"/>
          </a:xfrm>
          <a:custGeom>
            <a:avLst/>
            <a:gdLst/>
            <a:ahLst/>
            <a:cxnLst/>
            <a:rect r="r" b="b" t="t" l="l"/>
            <a:pathLst>
              <a:path h="4691447" w="8409565">
                <a:moveTo>
                  <a:pt x="0" y="0"/>
                </a:moveTo>
                <a:lnTo>
                  <a:pt x="8409565" y="0"/>
                </a:lnTo>
                <a:lnTo>
                  <a:pt x="8409565" y="4691447"/>
                </a:lnTo>
                <a:lnTo>
                  <a:pt x="0" y="4691447"/>
                </a:lnTo>
                <a:lnTo>
                  <a:pt x="0" y="0"/>
                </a:lnTo>
                <a:close/>
              </a:path>
            </a:pathLst>
          </a:custGeom>
          <a:blipFill>
            <a:blip r:embed="rId9"/>
            <a:stretch>
              <a:fillRect l="0" t="0" r="0" b="0"/>
            </a:stretch>
          </a:blipFill>
        </p:spPr>
      </p:sp>
      <p:sp>
        <p:nvSpPr>
          <p:cNvPr name="TextBox 7" id="7"/>
          <p:cNvSpPr txBox="true"/>
          <p:nvPr/>
        </p:nvSpPr>
        <p:spPr>
          <a:xfrm rot="0">
            <a:off x="4225616" y="620782"/>
            <a:ext cx="9836768" cy="115252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Times New Roman Condensed Bold"/>
              </a:rPr>
              <a:t>RESULT - INTERACTIVE GUI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492131">
            <a:off x="13154672" y="5114805"/>
            <a:ext cx="7245955" cy="6415964"/>
          </a:xfrm>
          <a:custGeom>
            <a:avLst/>
            <a:gdLst/>
            <a:ahLst/>
            <a:cxnLst/>
            <a:rect r="r" b="b" t="t" l="l"/>
            <a:pathLst>
              <a:path h="6415964" w="7245955">
                <a:moveTo>
                  <a:pt x="0" y="0"/>
                </a:moveTo>
                <a:lnTo>
                  <a:pt x="7245956" y="0"/>
                </a:lnTo>
                <a:lnTo>
                  <a:pt x="7245956" y="6415965"/>
                </a:lnTo>
                <a:lnTo>
                  <a:pt x="0" y="6415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66924">
            <a:off x="3667411" y="-1352705"/>
            <a:ext cx="2588752" cy="4250190"/>
          </a:xfrm>
          <a:custGeom>
            <a:avLst/>
            <a:gdLst/>
            <a:ahLst/>
            <a:cxnLst/>
            <a:rect r="r" b="b" t="t" l="l"/>
            <a:pathLst>
              <a:path h="4250190" w="2588752">
                <a:moveTo>
                  <a:pt x="0" y="0"/>
                </a:moveTo>
                <a:lnTo>
                  <a:pt x="2588752" y="0"/>
                </a:lnTo>
                <a:lnTo>
                  <a:pt x="2588752" y="4250190"/>
                </a:lnTo>
                <a:lnTo>
                  <a:pt x="0" y="4250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3215" y="7200900"/>
            <a:ext cx="4125113" cy="4114800"/>
          </a:xfrm>
          <a:custGeom>
            <a:avLst/>
            <a:gdLst/>
            <a:ahLst/>
            <a:cxnLst/>
            <a:rect r="r" b="b" t="t" l="l"/>
            <a:pathLst>
              <a:path h="4114800" w="4125113">
                <a:moveTo>
                  <a:pt x="0" y="0"/>
                </a:moveTo>
                <a:lnTo>
                  <a:pt x="4125113" y="0"/>
                </a:lnTo>
                <a:lnTo>
                  <a:pt x="412511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7127392">
            <a:off x="-805652" y="-2590452"/>
            <a:ext cx="3109988" cy="6503778"/>
          </a:xfrm>
          <a:custGeom>
            <a:avLst/>
            <a:gdLst/>
            <a:ahLst/>
            <a:cxnLst/>
            <a:rect r="r" b="b" t="t" l="l"/>
            <a:pathLst>
              <a:path h="6503778" w="3109988">
                <a:moveTo>
                  <a:pt x="3109988" y="0"/>
                </a:moveTo>
                <a:lnTo>
                  <a:pt x="0" y="0"/>
                </a:lnTo>
                <a:lnTo>
                  <a:pt x="0" y="6503778"/>
                </a:lnTo>
                <a:lnTo>
                  <a:pt x="3109988" y="6503778"/>
                </a:lnTo>
                <a:lnTo>
                  <a:pt x="310998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66924">
            <a:off x="3667411" y="7932443"/>
            <a:ext cx="2588752" cy="4250190"/>
          </a:xfrm>
          <a:custGeom>
            <a:avLst/>
            <a:gdLst/>
            <a:ahLst/>
            <a:cxnLst/>
            <a:rect r="r" b="b" t="t" l="l"/>
            <a:pathLst>
              <a:path h="4250190" w="2588752">
                <a:moveTo>
                  <a:pt x="0" y="0"/>
                </a:moveTo>
                <a:lnTo>
                  <a:pt x="2588752" y="0"/>
                </a:lnTo>
                <a:lnTo>
                  <a:pt x="2588752" y="4250190"/>
                </a:lnTo>
                <a:lnTo>
                  <a:pt x="0" y="4250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141683" y="3050395"/>
            <a:ext cx="12451854" cy="5671644"/>
          </a:xfrm>
          <a:prstGeom prst="rect">
            <a:avLst/>
          </a:prstGeom>
        </p:spPr>
        <p:txBody>
          <a:bodyPr anchor="t" rtlCol="false" tIns="0" lIns="0" bIns="0" rIns="0">
            <a:spAutoFit/>
          </a:bodyPr>
          <a:lstStyle/>
          <a:p>
            <a:pPr algn="ctr">
              <a:lnSpc>
                <a:spcPts val="4985"/>
              </a:lnSpc>
              <a:spcBef>
                <a:spcPct val="0"/>
              </a:spcBef>
            </a:pPr>
            <a:r>
              <a:rPr lang="en-US" sz="3561">
                <a:solidFill>
                  <a:srgbClr val="000000"/>
                </a:solidFill>
                <a:latin typeface="Times New Roman Condensed Bold"/>
              </a:rPr>
              <a:t>This study presents an Arabic spell checker that integrates modern NLP models with traditional spell-checking methods. While the Levenshtein distance method effectively corrects basic typos, it lacks contextual awareness. The n-gram model improves accuracy by considering word sequence frequencies, offering contextually relevant corrections. Combining these approaches with advanced NLP strategies like BERT ensures that corrections are both contextually and phonetically accurate. Experimental results indicate that this hybrid approach creates a reliable and robust Arabic spell checker.</a:t>
            </a:r>
          </a:p>
        </p:txBody>
      </p:sp>
      <p:sp>
        <p:nvSpPr>
          <p:cNvPr name="TextBox 8" id="8"/>
          <p:cNvSpPr txBox="true"/>
          <p:nvPr/>
        </p:nvSpPr>
        <p:spPr>
          <a:xfrm rot="0">
            <a:off x="3995279" y="1444313"/>
            <a:ext cx="10297442" cy="1193800"/>
          </a:xfrm>
          <a:prstGeom prst="rect">
            <a:avLst/>
          </a:prstGeom>
        </p:spPr>
        <p:txBody>
          <a:bodyPr anchor="t" rtlCol="false" tIns="0" lIns="0" bIns="0" rIns="0">
            <a:spAutoFit/>
          </a:bodyPr>
          <a:lstStyle/>
          <a:p>
            <a:pPr algn="ctr">
              <a:lnSpc>
                <a:spcPts val="9799"/>
              </a:lnSpc>
              <a:spcBef>
                <a:spcPct val="0"/>
              </a:spcBef>
            </a:pPr>
            <a:r>
              <a:rPr lang="en-US" sz="6999">
                <a:solidFill>
                  <a:srgbClr val="000000"/>
                </a:solidFill>
                <a:latin typeface="Bosk"/>
              </a:rPr>
              <a:t>CONCLUSION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EFEFEF">
                <a:alpha val="100000"/>
              </a:srgbClr>
            </a:gs>
            <a:gs pos="100000">
              <a:srgbClr val="FFFFFF">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3149031">
            <a:off x="-5495873" y="6405568"/>
            <a:ext cx="7869849" cy="9508804"/>
          </a:xfrm>
          <a:custGeom>
            <a:avLst/>
            <a:gdLst/>
            <a:ahLst/>
            <a:cxnLst/>
            <a:rect r="r" b="b" t="t" l="l"/>
            <a:pathLst>
              <a:path h="9508804" w="7869849">
                <a:moveTo>
                  <a:pt x="0" y="0"/>
                </a:moveTo>
                <a:lnTo>
                  <a:pt x="7869849" y="0"/>
                </a:lnTo>
                <a:lnTo>
                  <a:pt x="7869849" y="9508804"/>
                </a:lnTo>
                <a:lnTo>
                  <a:pt x="0" y="95088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5963">
            <a:off x="-6302046" y="-4126461"/>
            <a:ext cx="7869849" cy="9508804"/>
          </a:xfrm>
          <a:custGeom>
            <a:avLst/>
            <a:gdLst/>
            <a:ahLst/>
            <a:cxnLst/>
            <a:rect r="r" b="b" t="t" l="l"/>
            <a:pathLst>
              <a:path h="9508804" w="7869849">
                <a:moveTo>
                  <a:pt x="0" y="0"/>
                </a:moveTo>
                <a:lnTo>
                  <a:pt x="7869849" y="0"/>
                </a:lnTo>
                <a:lnTo>
                  <a:pt x="7869849" y="9508804"/>
                </a:lnTo>
                <a:lnTo>
                  <a:pt x="0" y="95088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3149031">
            <a:off x="14903464" y="7132525"/>
            <a:ext cx="7869849" cy="9508804"/>
          </a:xfrm>
          <a:custGeom>
            <a:avLst/>
            <a:gdLst/>
            <a:ahLst/>
            <a:cxnLst/>
            <a:rect r="r" b="b" t="t" l="l"/>
            <a:pathLst>
              <a:path h="9508804" w="7869849">
                <a:moveTo>
                  <a:pt x="0" y="0"/>
                </a:moveTo>
                <a:lnTo>
                  <a:pt x="7869849" y="0"/>
                </a:lnTo>
                <a:lnTo>
                  <a:pt x="7869849" y="9508804"/>
                </a:lnTo>
                <a:lnTo>
                  <a:pt x="0" y="95088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465963">
            <a:off x="14588268" y="-6592603"/>
            <a:ext cx="7869849" cy="9508804"/>
          </a:xfrm>
          <a:custGeom>
            <a:avLst/>
            <a:gdLst/>
            <a:ahLst/>
            <a:cxnLst/>
            <a:rect r="r" b="b" t="t" l="l"/>
            <a:pathLst>
              <a:path h="9508804" w="7869849">
                <a:moveTo>
                  <a:pt x="0" y="0"/>
                </a:moveTo>
                <a:lnTo>
                  <a:pt x="7869849" y="0"/>
                </a:lnTo>
                <a:lnTo>
                  <a:pt x="7869849" y="9508804"/>
                </a:lnTo>
                <a:lnTo>
                  <a:pt x="0" y="95088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15174" y="7713087"/>
            <a:ext cx="3371931" cy="3090427"/>
          </a:xfrm>
          <a:custGeom>
            <a:avLst/>
            <a:gdLst/>
            <a:ahLst/>
            <a:cxnLst/>
            <a:rect r="r" b="b" t="t" l="l"/>
            <a:pathLst>
              <a:path h="3090427" w="3371931">
                <a:moveTo>
                  <a:pt x="0" y="0"/>
                </a:moveTo>
                <a:lnTo>
                  <a:pt x="3371932" y="0"/>
                </a:lnTo>
                <a:lnTo>
                  <a:pt x="3371932" y="3090426"/>
                </a:lnTo>
                <a:lnTo>
                  <a:pt x="0" y="30904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273771" y="1223378"/>
            <a:ext cx="7740458" cy="7840243"/>
          </a:xfrm>
          <a:custGeom>
            <a:avLst/>
            <a:gdLst/>
            <a:ahLst/>
            <a:cxnLst/>
            <a:rect r="r" b="b" t="t" l="l"/>
            <a:pathLst>
              <a:path h="7840243" w="7740458">
                <a:moveTo>
                  <a:pt x="0" y="0"/>
                </a:moveTo>
                <a:lnTo>
                  <a:pt x="7740458" y="0"/>
                </a:lnTo>
                <a:lnTo>
                  <a:pt x="7740458" y="7840244"/>
                </a:lnTo>
                <a:lnTo>
                  <a:pt x="0" y="78402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56222" y="7006222"/>
            <a:ext cx="3635893" cy="4114800"/>
          </a:xfrm>
          <a:custGeom>
            <a:avLst/>
            <a:gdLst/>
            <a:ahLst/>
            <a:cxnLst/>
            <a:rect r="r" b="b" t="t" l="l"/>
            <a:pathLst>
              <a:path h="4114800" w="3635893">
                <a:moveTo>
                  <a:pt x="0" y="0"/>
                </a:moveTo>
                <a:lnTo>
                  <a:pt x="3635892" y="0"/>
                </a:lnTo>
                <a:lnTo>
                  <a:pt x="363589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6083706" y="3771715"/>
            <a:ext cx="6414740" cy="2851215"/>
          </a:xfrm>
          <a:prstGeom prst="rect">
            <a:avLst/>
          </a:prstGeom>
        </p:spPr>
        <p:txBody>
          <a:bodyPr anchor="t" rtlCol="false" tIns="0" lIns="0" bIns="0" rIns="0">
            <a:spAutoFit/>
          </a:bodyPr>
          <a:lstStyle/>
          <a:p>
            <a:pPr algn="ctr">
              <a:lnSpc>
                <a:spcPts val="10846"/>
              </a:lnSpc>
            </a:pPr>
            <a:r>
              <a:rPr lang="en-US" sz="7747">
                <a:solidFill>
                  <a:srgbClr val="000000"/>
                </a:solidFill>
                <a:latin typeface="Gill Sans Display Ultra-Bold"/>
              </a:rPr>
              <a:t>Question &amp;</a:t>
            </a:r>
          </a:p>
          <a:p>
            <a:pPr algn="ctr">
              <a:lnSpc>
                <a:spcPts val="10846"/>
              </a:lnSpc>
            </a:pPr>
            <a:r>
              <a:rPr lang="en-US" sz="7747">
                <a:solidFill>
                  <a:srgbClr val="000000"/>
                </a:solidFill>
                <a:latin typeface="Gill Sans Display Ultra-Bold"/>
              </a:rPr>
              <a:t>Answer</a:t>
            </a:r>
          </a:p>
        </p:txBody>
      </p:sp>
      <p:sp>
        <p:nvSpPr>
          <p:cNvPr name="Freeform 10" id="10"/>
          <p:cNvSpPr/>
          <p:nvPr/>
        </p:nvSpPr>
        <p:spPr>
          <a:xfrm flipH="false" flipV="false" rot="0">
            <a:off x="13754178" y="48467"/>
            <a:ext cx="4769015" cy="2349824"/>
          </a:xfrm>
          <a:custGeom>
            <a:avLst/>
            <a:gdLst/>
            <a:ahLst/>
            <a:cxnLst/>
            <a:rect r="r" b="b" t="t" l="l"/>
            <a:pathLst>
              <a:path h="2349824" w="4769015">
                <a:moveTo>
                  <a:pt x="0" y="0"/>
                </a:moveTo>
                <a:lnTo>
                  <a:pt x="4769014" y="0"/>
                </a:lnTo>
                <a:lnTo>
                  <a:pt x="4769014" y="2349823"/>
                </a:lnTo>
                <a:lnTo>
                  <a:pt x="0" y="234982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961885" y="0"/>
            <a:ext cx="7315200" cy="2566970"/>
          </a:xfrm>
          <a:custGeom>
            <a:avLst/>
            <a:gdLst/>
            <a:ahLst/>
            <a:cxnLst/>
            <a:rect r="r" b="b" t="t" l="l"/>
            <a:pathLst>
              <a:path h="2566970" w="7315200">
                <a:moveTo>
                  <a:pt x="0" y="0"/>
                </a:moveTo>
                <a:lnTo>
                  <a:pt x="7315200" y="0"/>
                </a:lnTo>
                <a:lnTo>
                  <a:pt x="7315200" y="2566970"/>
                </a:lnTo>
                <a:lnTo>
                  <a:pt x="0" y="256697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DAGIqzp4azI</dc:identifier>
  <dcterms:modified xsi:type="dcterms:W3CDTF">2011-08-01T06:04:30Z</dcterms:modified>
  <cp:revision>1</cp:revision>
  <dc:title>group</dc:title>
</cp:coreProperties>
</file>