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1" r:id="rId4"/>
    <p:sldId id="274" r:id="rId5"/>
    <p:sldId id="259" r:id="rId6"/>
    <p:sldId id="271" r:id="rId7"/>
    <p:sldId id="265" r:id="rId8"/>
    <p:sldId id="261" r:id="rId9"/>
    <p:sldId id="283" r:id="rId10"/>
    <p:sldId id="290" r:id="rId11"/>
    <p:sldId id="291" r:id="rId12"/>
    <p:sldId id="284" r:id="rId13"/>
    <p:sldId id="285" r:id="rId14"/>
    <p:sldId id="287" r:id="rId15"/>
    <p:sldId id="288" r:id="rId16"/>
    <p:sldId id="289" r:id="rId17"/>
    <p:sldId id="277" r:id="rId18"/>
    <p:sldId id="279" r:id="rId19"/>
    <p:sldId id="292" r:id="rId20"/>
    <p:sldId id="293" r:id="rId21"/>
    <p:sldId id="294" r:id="rId22"/>
    <p:sldId id="295" r:id="rId23"/>
    <p:sldId id="276" r:id="rId24"/>
    <p:sldId id="296" r:id="rId25"/>
    <p:sldId id="282" r:id="rId26"/>
    <p:sldId id="278" r:id="rId27"/>
    <p:sldId id="297" r:id="rId28"/>
    <p:sldId id="280" r:id="rId29"/>
    <p:sldId id="298" r:id="rId30"/>
    <p:sldId id="286" r:id="rId31"/>
    <p:sldId id="299" r:id="rId32"/>
    <p:sldId id="300" r:id="rId33"/>
    <p:sldId id="301" r:id="rId34"/>
    <p:sldId id="302" r:id="rId35"/>
    <p:sldId id="303" r:id="rId36"/>
    <p:sldId id="304" r:id="rId37"/>
    <p:sldId id="275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童奇 夏" initials="童奇" lastIdx="1" clrIdx="0">
    <p:extLst>
      <p:ext uri="{19B8F6BF-5375-455C-9EA6-DF929625EA0E}">
        <p15:presenceInfo xmlns:p15="http://schemas.microsoft.com/office/powerpoint/2012/main" userId="9ade5446e7951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B2B2B2"/>
    <a:srgbClr val="403D3C"/>
    <a:srgbClr val="E2E2E2"/>
    <a:srgbClr val="F2F2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17" autoAdjust="0"/>
  </p:normalViewPr>
  <p:slideViewPr>
    <p:cSldViewPr>
      <p:cViewPr varScale="1">
        <p:scale>
          <a:sx n="130" d="100"/>
          <a:sy n="130" d="100"/>
        </p:scale>
        <p:origin x="66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20D0-2943-4D6B-A756-2603CE079B2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3F4A2-8F1B-432F-9B2E-5A1CB024B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4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3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在开发之前，我们先是把要用到的函数与类全部列举出来，再在总体布局之下进行开发，这样不仅加快了我们开发的速度，也让我们清楚地知道我们当下实现的东西与预期目标的差距。当然，在开发过程中，我们随着目标的推进，又往定义里面加入新的类和函数来方便我们开发。上面的一切都是在</a:t>
            </a:r>
            <a:r>
              <a:rPr lang="en-US" altLang="zh-CN" sz="1200" dirty="0">
                <a:latin typeface="+mn-ea"/>
              </a:rPr>
              <a:t>C++</a:t>
            </a:r>
            <a:r>
              <a:rPr lang="zh-CN" altLang="en-US" sz="1200" dirty="0">
                <a:latin typeface="+mn-ea"/>
              </a:rPr>
              <a:t>下定义的。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33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在开发之前，我们先是把要用到的函数与类全部列举出来，再在总体布局之下进行开发，这样不仅加快了我们开发的速度，也让我们清楚地知道我们当下实现的东西与预期目标的差距。当然，在开发过程中，我们随着目标的推进，又往定义里面加入新的类和函数来方便我们开发。上面的一切都是在</a:t>
            </a:r>
            <a:r>
              <a:rPr lang="en-US" altLang="zh-CN" sz="1200" dirty="0">
                <a:latin typeface="+mn-ea"/>
              </a:rPr>
              <a:t>C++</a:t>
            </a:r>
            <a:r>
              <a:rPr lang="zh-CN" altLang="en-US" sz="1200" dirty="0">
                <a:latin typeface="+mn-ea"/>
              </a:rPr>
              <a:t>下定义的。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33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在开发之前，我们先是把要用到的函数与类全部列举出来，再在总体布局之下进行开发，这样不仅加快了我们开发的速度，也让我们清楚地知道我们当下实现的东西与预期目标的差距。当然，在开发过程中，我们随着目标的推进，又往定义里面加入新的类和函数来方便我们开发。上面的一切都是在</a:t>
            </a:r>
            <a:r>
              <a:rPr lang="en-US" altLang="zh-CN" sz="1200" dirty="0">
                <a:latin typeface="+mn-ea"/>
              </a:rPr>
              <a:t>C++</a:t>
            </a:r>
            <a:r>
              <a:rPr lang="zh-CN" altLang="en-US" sz="1200" dirty="0">
                <a:latin typeface="+mn-ea"/>
              </a:rPr>
              <a:t>下定义的。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33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设置一个物体为主物体，用</a:t>
            </a:r>
            <a:r>
              <a:rPr lang="en-US" altLang="zh-CN" dirty="0"/>
              <a:t>case</a:t>
            </a:r>
            <a:r>
              <a:rPr lang="zh-CN" altLang="en-US" dirty="0"/>
              <a:t>函数来设置不同的从物体与主物体的碰撞，并且触发不同的效果，比如人与墙体碰撞，就会反弹；人与物品碰撞就会触发</a:t>
            </a:r>
            <a:r>
              <a:rPr lang="en-US" altLang="zh-CN" dirty="0"/>
              <a:t>buff</a:t>
            </a:r>
            <a:r>
              <a:rPr lang="zh-CN" altLang="en-US" dirty="0"/>
              <a:t>；人与子弹碰撞就会扣血；怪物与怪物碰撞，也会反弹；怪物与人碰撞，也会反弹；怪物与子弹碰撞，就会扣血；怪物与墙体碰撞，也会反弹等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3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工具是</a:t>
            </a:r>
            <a:r>
              <a:rPr lang="en-US" altLang="zh-CN" dirty="0"/>
              <a:t>directX9.0</a:t>
            </a:r>
            <a:r>
              <a:rPr lang="zh-CN" altLang="en-US" dirty="0"/>
              <a:t>，是一种图形应用程序接口。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78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工具是</a:t>
            </a:r>
            <a:r>
              <a:rPr lang="en-US" altLang="zh-CN" dirty="0"/>
              <a:t>directX9.0</a:t>
            </a:r>
            <a:r>
              <a:rPr lang="zh-CN" altLang="en-US" dirty="0"/>
              <a:t>，是一种图形应用程序接口。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78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工具是</a:t>
            </a:r>
            <a:r>
              <a:rPr lang="en-US" altLang="zh-CN" dirty="0"/>
              <a:t>directX9.0</a:t>
            </a:r>
            <a:r>
              <a:rPr lang="zh-CN" altLang="en-US" dirty="0"/>
              <a:t>，是一种图形应用程序接口。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78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工具是</a:t>
            </a:r>
            <a:r>
              <a:rPr lang="en-US" altLang="zh-CN" dirty="0"/>
              <a:t>directX9.0</a:t>
            </a:r>
            <a:r>
              <a:rPr lang="zh-CN" altLang="en-US" dirty="0"/>
              <a:t>，是一种图形应用程序接口。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78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工具是</a:t>
            </a:r>
            <a:r>
              <a:rPr lang="en-US" altLang="zh-CN" dirty="0"/>
              <a:t>directX9.0</a:t>
            </a:r>
            <a:r>
              <a:rPr lang="zh-CN" altLang="en-US" dirty="0"/>
              <a:t>，是一种图形应用程序接口。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78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9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本次拟开发的游戏为打怪通关的</a:t>
            </a:r>
            <a:r>
              <a:rPr lang="en-US" altLang="zh-CN" dirty="0"/>
              <a:t>2D</a:t>
            </a:r>
            <a:r>
              <a:rPr lang="zh-CN" altLang="en-US" dirty="0"/>
              <a:t>平面射击游戏</a:t>
            </a:r>
            <a:endParaRPr lang="en-US" altLang="zh-CN" dirty="0"/>
          </a:p>
          <a:p>
            <a:r>
              <a:rPr lang="zh-CN" altLang="en-US" dirty="0"/>
              <a:t>与市面上流传度盛广的</a:t>
            </a:r>
            <a:r>
              <a:rPr lang="en-US" altLang="zh-CN" dirty="0"/>
              <a:t>3A</a:t>
            </a:r>
            <a:r>
              <a:rPr lang="zh-CN" altLang="en-US" dirty="0"/>
              <a:t>级大作相比，本游戏有着极低的制作预算、超级不完备的武器系统、为数不多的怪物、一点都不精心设计的关卡、没有后续更新的官方支持、无任何高端渲染和特效的贴图游戏界面（我们在为玩家节约硬件成本！！无需昂贵的</a:t>
            </a:r>
            <a:r>
              <a:rPr lang="en-US" altLang="zh-CN" dirty="0"/>
              <a:t>GPU</a:t>
            </a:r>
            <a:r>
              <a:rPr lang="zh-CN" altLang="en-US" dirty="0"/>
              <a:t>即可完美支持最高画质）</a:t>
            </a:r>
            <a:r>
              <a:rPr lang="en-US" altLang="zh-CN" dirty="0"/>
              <a:t>……</a:t>
            </a:r>
            <a:r>
              <a:rPr lang="zh-CN" altLang="en-US" dirty="0"/>
              <a:t>让广大玩家对游戏的期望破灭，产生对游戏的厌烦，从而让其感受到极端无聊的情绪，从而迫使其戒掉网瘾，激发其主动学习的行为，为未来成为首富迎娶白富美走上人生之巅打好坚实基础。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5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碰撞检测我们采用的是</a:t>
            </a:r>
            <a:r>
              <a:rPr lang="en-US" altLang="zh-CN" dirty="0"/>
              <a:t>AABB</a:t>
            </a:r>
            <a:r>
              <a:rPr lang="zh-CN" altLang="en-US" dirty="0"/>
              <a:t>树的方法，</a:t>
            </a:r>
            <a:r>
              <a:rPr lang="en-US" altLang="zh-CN" dirty="0"/>
              <a:t>AABB Tree</a:t>
            </a:r>
            <a:r>
              <a:rPr lang="zh-CN" altLang="en-US" dirty="0"/>
              <a:t>是个二叉树，</a:t>
            </a:r>
            <a:r>
              <a:rPr lang="en-US" altLang="zh-CN" dirty="0"/>
              <a:t>AABB</a:t>
            </a:r>
            <a:r>
              <a:rPr lang="zh-CN" altLang="en-US" dirty="0"/>
              <a:t>的平衡不是基于数的深度的而是“面积“，下面是具体实现方法：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96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step-1: </a:t>
            </a:r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加入到树结构中</a:t>
            </a:r>
            <a:r>
              <a:rPr lang="en-US" altLang="zh-CN" dirty="0"/>
              <a:t>,</a:t>
            </a:r>
            <a:r>
              <a:rPr lang="zh-CN" altLang="en-US" dirty="0"/>
              <a:t>作为根节点</a:t>
            </a:r>
          </a:p>
          <a:p>
            <a:r>
              <a:rPr lang="en-US" altLang="zh-CN" dirty="0"/>
              <a:t>step-2: </a:t>
            </a:r>
            <a:r>
              <a:rPr lang="zh-CN" altLang="en-US" dirty="0"/>
              <a:t>把</a:t>
            </a:r>
            <a:r>
              <a:rPr lang="en-US" altLang="zh-CN" dirty="0"/>
              <a:t>B</a:t>
            </a:r>
            <a:r>
              <a:rPr lang="zh-CN" altLang="en-US" dirty="0"/>
              <a:t>加入到数结构中</a:t>
            </a:r>
            <a:r>
              <a:rPr lang="en-US" altLang="zh-CN" dirty="0"/>
              <a:t>,</a:t>
            </a:r>
            <a:r>
              <a:rPr lang="zh-CN" altLang="en-US" dirty="0"/>
              <a:t>这时需要和根节点做比较</a:t>
            </a:r>
            <a:r>
              <a:rPr lang="en-US" altLang="zh-CN" dirty="0"/>
              <a:t>,</a:t>
            </a:r>
            <a:r>
              <a:rPr lang="zh-CN" altLang="en-US" dirty="0"/>
              <a:t>判断根节点的区域是否跟</a:t>
            </a:r>
            <a:r>
              <a:rPr lang="en-US" altLang="zh-CN" dirty="0"/>
              <a:t>B</a:t>
            </a:r>
            <a:r>
              <a:rPr lang="zh-CN" altLang="en-US" dirty="0"/>
              <a:t>有交集</a:t>
            </a:r>
            <a:r>
              <a:rPr lang="en-US" altLang="zh-CN" dirty="0"/>
              <a:t>,</a:t>
            </a:r>
            <a:r>
              <a:rPr lang="zh-CN" altLang="en-US" dirty="0"/>
              <a:t>如果有的话就判断子节点是否跟</a:t>
            </a:r>
            <a:r>
              <a:rPr lang="en-US" altLang="zh-CN" dirty="0"/>
              <a:t>B</a:t>
            </a:r>
            <a:r>
              <a:rPr lang="zh-CN" altLang="en-US" dirty="0"/>
              <a:t>有交集</a:t>
            </a:r>
            <a:r>
              <a:rPr lang="en-US" altLang="zh-CN" dirty="0"/>
              <a:t>,</a:t>
            </a:r>
            <a:r>
              <a:rPr lang="zh-CN" altLang="en-US" dirty="0"/>
              <a:t>如果都没有就判断</a:t>
            </a:r>
            <a:r>
              <a:rPr lang="en-US" altLang="zh-CN" dirty="0"/>
              <a:t>B</a:t>
            </a:r>
            <a:r>
              <a:rPr lang="zh-CN" altLang="en-US" dirty="0"/>
              <a:t>分别加入子节点区域后的面积</a:t>
            </a:r>
            <a:r>
              <a:rPr lang="en-US" altLang="zh-CN" dirty="0"/>
              <a:t>,</a:t>
            </a:r>
            <a:r>
              <a:rPr lang="zh-CN" altLang="en-US" dirty="0"/>
              <a:t>找到面节差最小的</a:t>
            </a:r>
            <a:r>
              <a:rPr lang="en-US" altLang="zh-CN" dirty="0"/>
              <a:t>,</a:t>
            </a:r>
            <a:r>
              <a:rPr lang="zh-CN" altLang="en-US" dirty="0"/>
              <a:t>组合。如果</a:t>
            </a:r>
            <a:r>
              <a:rPr lang="en-US" altLang="zh-CN" dirty="0"/>
              <a:t>B</a:t>
            </a:r>
            <a:r>
              <a:rPr lang="zh-CN" altLang="en-US" dirty="0"/>
              <a:t>与根节点没有交集</a:t>
            </a:r>
            <a:r>
              <a:rPr lang="en-US" altLang="zh-CN" dirty="0"/>
              <a:t>,</a:t>
            </a:r>
            <a:r>
              <a:rPr lang="zh-CN" altLang="en-US" dirty="0"/>
              <a:t>就把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当作一个整体重新构建轮廓</a:t>
            </a:r>
            <a:r>
              <a:rPr lang="en-US" altLang="zh-CN" dirty="0"/>
              <a:t>(</a:t>
            </a:r>
            <a:r>
              <a:rPr lang="zh-CN" altLang="en-US" dirty="0"/>
              <a:t>橘黄色的矩形</a:t>
            </a:r>
            <a:r>
              <a:rPr lang="en-US" altLang="zh-CN" dirty="0"/>
              <a:t>),</a:t>
            </a:r>
            <a:r>
              <a:rPr lang="zh-CN" altLang="en-US" dirty="0"/>
              <a:t>并生成</a:t>
            </a:r>
            <a:r>
              <a:rPr lang="en-US" altLang="zh-CN" dirty="0"/>
              <a:t>A,B</a:t>
            </a:r>
            <a:r>
              <a:rPr lang="zh-CN" altLang="en-US" dirty="0"/>
              <a:t>的父节点</a:t>
            </a:r>
            <a:r>
              <a:rPr lang="en-US" altLang="zh-CN" dirty="0"/>
              <a:t>(</a:t>
            </a:r>
            <a:r>
              <a:rPr lang="zh-CN" altLang="en-US" dirty="0"/>
              <a:t>上图中橘黄色的圆圈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step-3: </a:t>
            </a:r>
            <a:r>
              <a:rPr lang="zh-CN" altLang="en-US" dirty="0"/>
              <a:t>把</a:t>
            </a:r>
            <a:r>
              <a:rPr lang="en-US" altLang="zh-CN" dirty="0"/>
              <a:t>C</a:t>
            </a:r>
            <a:r>
              <a:rPr lang="zh-CN" altLang="en-US" dirty="0"/>
              <a:t>加入到树中</a:t>
            </a:r>
            <a:r>
              <a:rPr lang="en-US" altLang="zh-CN" dirty="0"/>
              <a:t>,</a:t>
            </a:r>
            <a:r>
              <a:rPr lang="zh-CN" altLang="en-US" dirty="0"/>
              <a:t>判断是否有交集</a:t>
            </a:r>
            <a:r>
              <a:rPr lang="en-US" altLang="zh-CN" dirty="0"/>
              <a:t>,</a:t>
            </a:r>
            <a:r>
              <a:rPr lang="zh-CN" altLang="en-US" dirty="0"/>
              <a:t>方法与</a:t>
            </a:r>
            <a:r>
              <a:rPr lang="en-US" altLang="zh-CN" dirty="0"/>
              <a:t>step-2</a:t>
            </a:r>
            <a:r>
              <a:rPr lang="zh-CN" altLang="en-US" dirty="0"/>
              <a:t>中一样</a:t>
            </a:r>
            <a:r>
              <a:rPr lang="en-US" altLang="zh-CN" dirty="0"/>
              <a:t>,</a:t>
            </a:r>
            <a:r>
              <a:rPr lang="zh-CN" altLang="en-US" dirty="0"/>
              <a:t>最终得到上图中的树</a:t>
            </a:r>
          </a:p>
          <a:p>
            <a:endParaRPr lang="zh-CN" altLang="en-US" dirty="0"/>
          </a:p>
          <a:p>
            <a:r>
              <a:rPr lang="zh-CN" altLang="en-US" dirty="0"/>
              <a:t>最终所有的物体将会在树的叶节点上</a:t>
            </a:r>
          </a:p>
          <a:p>
            <a:endParaRPr lang="zh-CN" altLang="en-US" dirty="0"/>
          </a:p>
          <a:p>
            <a:r>
              <a:rPr lang="zh-CN" altLang="en-US" dirty="0"/>
              <a:t>树中除叶节点外</a:t>
            </a:r>
            <a:r>
              <a:rPr lang="en-US" altLang="zh-CN" dirty="0"/>
              <a:t>,</a:t>
            </a:r>
            <a:r>
              <a:rPr lang="zh-CN" altLang="en-US" dirty="0"/>
              <a:t>所有的节点存的都是自己的面积</a:t>
            </a:r>
            <a:r>
              <a:rPr lang="en-US" altLang="zh-CN" dirty="0"/>
              <a:t>,</a:t>
            </a:r>
            <a:r>
              <a:rPr lang="zh-CN" altLang="en-US" dirty="0"/>
              <a:t>或是说是自己的轮廓矩形的四个点的坐标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判断一个对象是否与树中物体碰撞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我们只需判断是否与物体所在区域有交集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如果有就说明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有可能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会碰撞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接着递归向下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直到找到与目标物体碰撞的叶节点。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三操作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96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先把我们用到的图片与属性数据存在一个文件里，在用到时就读取文件里的数据，实行资源的统一管理，具有高效、简洁、方便的优点。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15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先把我们用到的图片与属性数据存在一个文件里，在用到时就读取文件里的数据，实行资源的统一管理，具有高效、简洁、方便的优点。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15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为虚幻编辑器提供了关卡创建方面的核心功能。在这里，主要通过放置、变换及编辑 </a:t>
            </a:r>
            <a:r>
              <a:rPr lang="en-US" altLang="zh-CN" dirty="0"/>
              <a:t>Actors </a:t>
            </a:r>
            <a:r>
              <a:rPr lang="zh-CN" altLang="en-US" dirty="0"/>
              <a:t>的属性来创建、查看及修改关卡。</a:t>
            </a:r>
          </a:p>
          <a:p>
            <a:r>
              <a:rPr lang="zh-CN" altLang="en-US" dirty="0"/>
              <a:t>我们是预先设置每一关的怪物、墙体的位置，通过选择不同的关卡，带给玩家不同的游戏体验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0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程序生成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0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0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0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0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：提取现实世界中某事物的关键特性，为该事物构建模型的过程。对同一事物在不同的需求下，需要提取的特性可能不一样。得到的抽象模型中一般包含：属性（数据）和操作（行为）。这个抽象模型我们称之为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。对类进行实例化得到对象。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封装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：封装可以使类具有独立性和隔离性；保证类的高内聚。只暴露给类外部或者子类必须的属性和操作。类封装的实现依赖类的修饰符（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0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多态是在继承的基础上实现的。多态的三个要素：继承、重写和父类引用指向子类对象。父类引用指向不同的子类对象时，调用相同的方法，呈现出不同的行为；就是类多态特性。多态可以分成编译时多态和运行时多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0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：对现有类的一种复用机制。一个类如果继承现有的类，则这个类将拥有被继承类的所有非私有特性（属性和操作）。这里指的继承包含：类的继承和接口的实现。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在开发之前，我们先是把要用到的函数与类全部列举出来，再在总体布局之下进行开发，这样不仅加快了我们开发的速度，也让我们清楚地知道我们当下实现的东西与预期目标的差距。当然，在开发过程中，我们随着目标的推进，又往定义里面加入新的类和函数来方便我们开发。上面的一切都是在</a:t>
            </a:r>
            <a:r>
              <a:rPr lang="en-US" altLang="zh-CN" sz="1200" dirty="0">
                <a:latin typeface="+mn-ea"/>
              </a:rPr>
              <a:t>C++</a:t>
            </a:r>
            <a:r>
              <a:rPr lang="zh-CN" altLang="en-US" sz="1200" dirty="0">
                <a:latin typeface="+mn-ea"/>
              </a:rPr>
              <a:t>下定义的。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3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在开发之前，我们先是把要用到的函数与类全部列举出来，再在总体布局之下进行开发，这样不仅加快了我们开发的速度，也让我们清楚地知道我们当下实现的东西与预期目标的差距。当然，在开发过程中，我们随着目标的推进，又往定义里面加入新的类和函数来方便我们开发。上面的一切都是在</a:t>
            </a:r>
            <a:r>
              <a:rPr lang="en-US" altLang="zh-CN" sz="1200" dirty="0">
                <a:latin typeface="+mn-ea"/>
              </a:rPr>
              <a:t>C++</a:t>
            </a:r>
            <a:r>
              <a:rPr lang="zh-CN" altLang="en-US" sz="1200" dirty="0">
                <a:latin typeface="+mn-ea"/>
              </a:rPr>
              <a:t>下定义的。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3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在开发之前，我们先是把要用到的函数与类全部列举出来，再在总体布局之下进行开发，这样不仅加快了我们开发的速度，也让我们清楚地知道我们当下实现的东西与预期目标的差距。当然，在开发过程中，我们随着目标的推进，又往定义里面加入新的类和函数来方便我们开发。上面的一切都是在</a:t>
            </a:r>
            <a:r>
              <a:rPr lang="en-US" altLang="zh-CN" sz="1200" dirty="0">
                <a:latin typeface="+mn-ea"/>
              </a:rPr>
              <a:t>C++</a:t>
            </a:r>
            <a:r>
              <a:rPr lang="zh-CN" altLang="en-US" sz="1200" dirty="0">
                <a:latin typeface="+mn-ea"/>
              </a:rPr>
              <a:t>下定义的。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7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在开发之前，我们先是把要用到的函数与类全部列举出来，再在总体布局之下进行开发，这样不仅加快了我们开发的速度，也让我们清楚地知道我们当下实现的东西与预期目标的差距。当然，在开发过程中，我们随着目标的推进，又往定义里面加入新的类和函数来方便我们开发。上面的一切都是在</a:t>
            </a:r>
            <a:r>
              <a:rPr lang="en-US" altLang="zh-CN" sz="1200" dirty="0">
                <a:latin typeface="+mn-ea"/>
              </a:rPr>
              <a:t>C++</a:t>
            </a:r>
            <a:r>
              <a:rPr lang="zh-CN" altLang="en-US" sz="1200" dirty="0">
                <a:latin typeface="+mn-ea"/>
              </a:rPr>
              <a:t>下定义的。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9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在开发之前，我们先是把要用到的函数与类全部列举出来，再在总体布局之下进行开发，这样不仅加快了我们开发的速度，也让我们清楚地知道我们当下实现的东西与预期目标的差距。当然，在开发过程中，我们随着目标的推进，又往定义里面加入新的类和函数来方便我们开发。上面的一切都是在</a:t>
            </a:r>
            <a:r>
              <a:rPr lang="en-US" altLang="zh-CN" sz="1200" dirty="0">
                <a:latin typeface="+mn-ea"/>
              </a:rPr>
              <a:t>C++</a:t>
            </a:r>
            <a:r>
              <a:rPr lang="zh-CN" altLang="en-US" sz="1200" dirty="0">
                <a:latin typeface="+mn-ea"/>
              </a:rPr>
              <a:t>下定义的。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3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在开发之前，我们先是把要用到的函数与类全部列举出来，再在总体布局之下进行开发，这样不仅加快了我们开发的速度，也让我们清楚地知道我们当下实现的东西与预期目标的差距。当然，在开发过程中，我们随着目标的推进，又往定义里面加入新的类和函数来方便我们开发。上面的一切都是在</a:t>
            </a:r>
            <a:r>
              <a:rPr lang="en-US" altLang="zh-CN" sz="1200" dirty="0">
                <a:latin typeface="+mn-ea"/>
              </a:rPr>
              <a:t>C++</a:t>
            </a:r>
            <a:r>
              <a:rPr lang="zh-CN" altLang="en-US" sz="1200" dirty="0">
                <a:latin typeface="+mn-ea"/>
              </a:rPr>
              <a:t>下定义的。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F4A2-8F1B-432F-9B2E-5A1CB024B4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3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12160" y="429994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define_classes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define_classes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6164;&#26009;&#34920;.xls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104289" y="-102271"/>
            <a:ext cx="5143860" cy="5344510"/>
          </a:xfrm>
          <a:custGeom>
            <a:avLst/>
            <a:gdLst/>
            <a:ahLst/>
            <a:cxnLst/>
            <a:rect l="l" t="t" r="r" b="b"/>
            <a:pathLst>
              <a:path w="5143860" h="5344510">
                <a:moveTo>
                  <a:pt x="0" y="5344510"/>
                </a:moveTo>
                <a:lnTo>
                  <a:pt x="0" y="4865599"/>
                </a:lnTo>
                <a:lnTo>
                  <a:pt x="2571192" y="0"/>
                </a:lnTo>
                <a:lnTo>
                  <a:pt x="5143860" y="4868388"/>
                </a:lnTo>
                <a:lnTo>
                  <a:pt x="5143860" y="53445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46298" y="44352"/>
            <a:ext cx="1720347" cy="1627750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6200000">
            <a:off x="-46298" y="904526"/>
            <a:ext cx="1720347" cy="1627750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-46298" y="1764699"/>
            <a:ext cx="1720347" cy="1627750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1581452" y="904526"/>
            <a:ext cx="1720347" cy="1627750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-46298" y="3471398"/>
            <a:ext cx="1720347" cy="1627750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3199580" y="1763708"/>
            <a:ext cx="1720347" cy="1627750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-46164" y="2606926"/>
            <a:ext cx="1720347" cy="1627750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1574492" y="1749888"/>
            <a:ext cx="1720347" cy="1627750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574774" y="2613767"/>
            <a:ext cx="1720347" cy="1627750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37999" y="1812761"/>
            <a:ext cx="4561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cs typeface="Mangal" panose="02040503050203030202" pitchFamily="18" charset="0"/>
              </a:rPr>
              <a:t>Daybreak</a:t>
            </a:r>
            <a:endParaRPr lang="zh-CN" altLang="en-US" dirty="0">
              <a:solidFill>
                <a:schemeClr val="bg1"/>
              </a:solidFill>
              <a:cs typeface="Mangal" panose="02040503050203030202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0112" y="3131549"/>
            <a:ext cx="311086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Gabriola" panose="04040605051002020D02" pitchFamily="82" charset="0"/>
                <a:ea typeface="Segoe UI" panose="020B0502040204020203" pitchFamily="34" charset="0"/>
                <a:cs typeface="Mangal" panose="02040503050203030202" pitchFamily="18" charset="0"/>
              </a:rPr>
              <a:t>will never come</a:t>
            </a:r>
            <a:endParaRPr lang="zh-CN" altLang="en-US" sz="3200" dirty="0">
              <a:solidFill>
                <a:schemeClr val="bg1"/>
              </a:solidFill>
              <a:latin typeface="Gabriola" panose="04040605051002020D02" pitchFamily="82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8" grpId="0" uiExpand="1" build="allAtOnce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61E5AD-E103-4707-8171-EC01555169A4}"/>
              </a:ext>
            </a:extLst>
          </p:cNvPr>
          <p:cNvSpPr txBox="1"/>
          <p:nvPr/>
        </p:nvSpPr>
        <p:spPr>
          <a:xfrm>
            <a:off x="2359771" y="27947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类的设计及定义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32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61E5AD-E103-4707-8171-EC01555169A4}"/>
              </a:ext>
            </a:extLst>
          </p:cNvPr>
          <p:cNvSpPr txBox="1"/>
          <p:nvPr/>
        </p:nvSpPr>
        <p:spPr>
          <a:xfrm>
            <a:off x="2359771" y="27947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类的实现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83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椭圆 21">
            <a:extLst>
              <a:ext uri="{FF2B5EF4-FFF2-40B4-BE49-F238E27FC236}">
                <a16:creationId xmlns:a16="http://schemas.microsoft.com/office/drawing/2014/main" id="{0E385F44-2F77-4FFA-A02E-37702A028DC3}"/>
              </a:ext>
            </a:extLst>
          </p:cNvPr>
          <p:cNvSpPr/>
          <p:nvPr/>
        </p:nvSpPr>
        <p:spPr>
          <a:xfrm>
            <a:off x="1725792" y="2685072"/>
            <a:ext cx="557786" cy="557786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61E5AD-E103-4707-8171-EC01555169A4}"/>
              </a:ext>
            </a:extLst>
          </p:cNvPr>
          <p:cNvSpPr txBox="1"/>
          <p:nvPr/>
        </p:nvSpPr>
        <p:spPr>
          <a:xfrm>
            <a:off x="2359770" y="2794732"/>
            <a:ext cx="35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资源文件系统设计</a:t>
            </a:r>
          </a:p>
        </p:txBody>
      </p:sp>
    </p:spTree>
    <p:extLst>
      <p:ext uri="{BB962C8B-B14F-4D97-AF65-F5344CB8AC3E}">
        <p14:creationId xmlns:p14="http://schemas.microsoft.com/office/powerpoint/2010/main" val="2332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49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61E5AD-E103-4707-8171-EC01555169A4}"/>
              </a:ext>
            </a:extLst>
          </p:cNvPr>
          <p:cNvSpPr txBox="1"/>
          <p:nvPr/>
        </p:nvSpPr>
        <p:spPr>
          <a:xfrm>
            <a:off x="968052" y="2463381"/>
            <a:ext cx="2955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linkClick r:id="rId4" action="ppaction://hlinkfile"/>
              </a:rPr>
              <a:t>资料表</a:t>
            </a:r>
            <a:r>
              <a:rPr lang="en-US" altLang="zh-CN" sz="2400" b="1" dirty="0">
                <a:hlinkClick r:id="rId4" action="ppaction://hlinkfile"/>
              </a:rPr>
              <a:t>.</a:t>
            </a:r>
            <a:r>
              <a:rPr lang="en-US" altLang="zh-CN" sz="2400" b="1" dirty="0" err="1">
                <a:hlinkClick r:id="rId4" action="ppaction://hlinkfile"/>
              </a:rPr>
              <a:t>docx</a:t>
            </a:r>
            <a:r>
              <a:rPr lang="zh-CN" altLang="en-US" sz="2400" b="1" dirty="0">
                <a:hlinkClick r:id="rId4" action="ppaction://hlinkfile"/>
              </a:rPr>
              <a:t>！！！</a:t>
            </a:r>
            <a:r>
              <a:rPr lang="zh-CN" altLang="en-US" sz="2400" b="1" dirty="0"/>
              <a:t>倾注了我的所有心血</a:t>
            </a:r>
          </a:p>
        </p:txBody>
      </p:sp>
    </p:spTree>
    <p:extLst>
      <p:ext uri="{BB962C8B-B14F-4D97-AF65-F5344CB8AC3E}">
        <p14:creationId xmlns:p14="http://schemas.microsoft.com/office/powerpoint/2010/main" val="22906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3" y="71544"/>
            <a:ext cx="8117668" cy="50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3478"/>
            <a:ext cx="8301143" cy="500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6" y="137454"/>
            <a:ext cx="8229116" cy="500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椭圆 21">
            <a:extLst>
              <a:ext uri="{FF2B5EF4-FFF2-40B4-BE49-F238E27FC236}">
                <a16:creationId xmlns:a16="http://schemas.microsoft.com/office/drawing/2014/main" id="{0E385F44-2F77-4FFA-A02E-37702A028DC3}"/>
              </a:ext>
            </a:extLst>
          </p:cNvPr>
          <p:cNvSpPr/>
          <p:nvPr/>
        </p:nvSpPr>
        <p:spPr>
          <a:xfrm>
            <a:off x="4293107" y="143819"/>
            <a:ext cx="557786" cy="557786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AF118F-9065-42F8-9EFB-8EA17C9396AD}"/>
              </a:ext>
            </a:extLst>
          </p:cNvPr>
          <p:cNvSpPr txBox="1"/>
          <p:nvPr/>
        </p:nvSpPr>
        <p:spPr>
          <a:xfrm>
            <a:off x="3917480" y="697541"/>
            <a:ext cx="243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碰撞效果处理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B4D7F4D-A4D1-465D-B866-FD2D102D4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15" y="1073966"/>
            <a:ext cx="3006758" cy="349282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2074D34-FC78-4C55-B7F5-C28154E6E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4" y="-6798"/>
            <a:ext cx="7943850" cy="7905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22511BC-CABE-43E4-8C47-E3AF5DCFE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1" y="747948"/>
            <a:ext cx="7752183" cy="86677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D5EA4FC-945B-46CD-A82A-1DF1754008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49" y="1639467"/>
            <a:ext cx="2875730" cy="345170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A942D69-9188-46C7-AFF1-899C359B3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1" y="1636589"/>
            <a:ext cx="2343150" cy="56197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3739630B-07C0-4451-BDC8-CA1F67B4F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7" y="51434"/>
            <a:ext cx="31625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1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4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椭圆 21">
            <a:extLst>
              <a:ext uri="{FF2B5EF4-FFF2-40B4-BE49-F238E27FC236}">
                <a16:creationId xmlns:a16="http://schemas.microsoft.com/office/drawing/2014/main" id="{0E385F44-2F77-4FFA-A02E-37702A028DC3}"/>
              </a:ext>
            </a:extLst>
          </p:cNvPr>
          <p:cNvSpPr/>
          <p:nvPr/>
        </p:nvSpPr>
        <p:spPr>
          <a:xfrm>
            <a:off x="1816565" y="2513548"/>
            <a:ext cx="557786" cy="557786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7EDE31-A1B2-4787-84A9-1363C4AC4A41}"/>
              </a:ext>
            </a:extLst>
          </p:cNvPr>
          <p:cNvSpPr txBox="1"/>
          <p:nvPr/>
        </p:nvSpPr>
        <p:spPr>
          <a:xfrm>
            <a:off x="2503122" y="260777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41880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49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228" y="1092077"/>
            <a:ext cx="5542916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界面使用</a:t>
            </a:r>
            <a:r>
              <a:rPr lang="en-US" altLang="zh-CN" b="1" dirty="0"/>
              <a:t>DirectX 9.0c (2004 June)</a:t>
            </a:r>
          </a:p>
          <a:p>
            <a:r>
              <a:rPr lang="zh-CN" altLang="en-US" b="1" dirty="0"/>
              <a:t>实现介绍：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屏幕由“表面”绘制。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表面分为主表面，缓冲表面和离屏表面。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显示器显示主表面的内容。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缓冲表面可迅速切换为主表面，实现画面的流畅切换。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离屏表面不直接在显示器上显示，用于存储位图资源，离屏表面的内容可快速绘制到缓冲表面（也可以直接绘制到主表面，但画面流畅度会降低）</a:t>
            </a:r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游戏初始化时载入位图资源到离屏表面，开始后就以一定的频率将人物绘制缓冲表面，再将缓冲表面切换为主表面。</a:t>
            </a:r>
          </a:p>
        </p:txBody>
      </p:sp>
    </p:spTree>
    <p:extLst>
      <p:ext uri="{BB962C8B-B14F-4D97-AF65-F5344CB8AC3E}">
        <p14:creationId xmlns:p14="http://schemas.microsoft.com/office/powerpoint/2010/main" val="1787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PT素材包\60-79\62ZH.jpg"/>
          <p:cNvPicPr>
            <a:picLocks noChangeAspect="1" noChangeArrowheads="1"/>
          </p:cNvPicPr>
          <p:nvPr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4772"/>
            <a:ext cx="9155400" cy="321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等腰三角形 3"/>
          <p:cNvSpPr/>
          <p:nvPr/>
        </p:nvSpPr>
        <p:spPr>
          <a:xfrm rot="10800000">
            <a:off x="8764792" y="0"/>
            <a:ext cx="382624" cy="724060"/>
          </a:xfrm>
          <a:custGeom>
            <a:avLst/>
            <a:gdLst/>
            <a:ahLst/>
            <a:cxnLst/>
            <a:rect l="l" t="t" r="r" b="b"/>
            <a:pathLst>
              <a:path w="382624" h="724060">
                <a:moveTo>
                  <a:pt x="382624" y="724060"/>
                </a:moveTo>
                <a:lnTo>
                  <a:pt x="0" y="724060"/>
                </a:lnTo>
                <a:lnTo>
                  <a:pt x="0" y="0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8005615" y="0"/>
            <a:ext cx="765249" cy="724060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8765233" y="1443840"/>
            <a:ext cx="382182" cy="723223"/>
          </a:xfrm>
          <a:custGeom>
            <a:avLst/>
            <a:gdLst/>
            <a:ahLst/>
            <a:cxnLst/>
            <a:rect l="l" t="t" r="r" b="b"/>
            <a:pathLst>
              <a:path w="382182" h="723223">
                <a:moveTo>
                  <a:pt x="382182" y="723223"/>
                </a:moveTo>
                <a:lnTo>
                  <a:pt x="0" y="723223"/>
                </a:lnTo>
                <a:lnTo>
                  <a:pt x="0" y="0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8390151" y="59"/>
            <a:ext cx="765249" cy="724060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8771381" y="720964"/>
            <a:ext cx="399418" cy="724060"/>
          </a:xfrm>
          <a:custGeom>
            <a:avLst/>
            <a:gdLst/>
            <a:ahLst/>
            <a:cxnLst/>
            <a:rect l="l" t="t" r="r" b="b"/>
            <a:pathLst>
              <a:path w="399418" h="724060">
                <a:moveTo>
                  <a:pt x="382625" y="0"/>
                </a:moveTo>
                <a:lnTo>
                  <a:pt x="399418" y="31778"/>
                </a:lnTo>
                <a:lnTo>
                  <a:pt x="399418" y="724060"/>
                </a:lnTo>
                <a:lnTo>
                  <a:pt x="0" y="72406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8387108" y="721089"/>
            <a:ext cx="765249" cy="724060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7169184" y="-3096"/>
            <a:ext cx="765249" cy="724060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7551808" y="-3097"/>
            <a:ext cx="765249" cy="724060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7551808" y="712244"/>
            <a:ext cx="765249" cy="724060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2654523" y="2283970"/>
            <a:ext cx="1741900" cy="2351504"/>
            <a:chOff x="2654523" y="2283970"/>
            <a:chExt cx="1741900" cy="2351504"/>
          </a:xfrm>
        </p:grpSpPr>
        <p:sp>
          <p:nvSpPr>
            <p:cNvPr id="25" name="矩形 24"/>
            <p:cNvSpPr/>
            <p:nvPr/>
          </p:nvSpPr>
          <p:spPr>
            <a:xfrm>
              <a:off x="2654523" y="2283970"/>
              <a:ext cx="1741900" cy="235150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直角三角形 40"/>
            <p:cNvSpPr/>
            <p:nvPr/>
          </p:nvSpPr>
          <p:spPr>
            <a:xfrm flipH="1">
              <a:off x="3666423" y="3651870"/>
              <a:ext cx="720452" cy="983604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DA1F2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7852" y="2283970"/>
            <a:ext cx="1741900" cy="2351504"/>
            <a:chOff x="597852" y="2283970"/>
            <a:chExt cx="1741900" cy="2351504"/>
          </a:xfrm>
        </p:grpSpPr>
        <p:sp>
          <p:nvSpPr>
            <p:cNvPr id="23" name="矩形 22"/>
            <p:cNvSpPr/>
            <p:nvPr/>
          </p:nvSpPr>
          <p:spPr>
            <a:xfrm>
              <a:off x="597852" y="2283970"/>
              <a:ext cx="1741900" cy="235150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直角三角形 29"/>
            <p:cNvSpPr/>
            <p:nvPr/>
          </p:nvSpPr>
          <p:spPr>
            <a:xfrm flipH="1">
              <a:off x="1619300" y="3651870"/>
              <a:ext cx="720452" cy="983604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DA1F2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67626" y="2499742"/>
            <a:ext cx="1002352" cy="864096"/>
            <a:chOff x="967626" y="2499742"/>
            <a:chExt cx="1002352" cy="864096"/>
          </a:xfrm>
        </p:grpSpPr>
        <p:sp>
          <p:nvSpPr>
            <p:cNvPr id="24" name="等腰三角形 23"/>
            <p:cNvSpPr/>
            <p:nvPr/>
          </p:nvSpPr>
          <p:spPr>
            <a:xfrm>
              <a:off x="967626" y="2499742"/>
              <a:ext cx="1002352" cy="86409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7624" y="2763266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024297" y="2499742"/>
            <a:ext cx="1002352" cy="864096"/>
            <a:chOff x="967626" y="2499742"/>
            <a:chExt cx="1002352" cy="864096"/>
          </a:xfrm>
        </p:grpSpPr>
        <p:sp>
          <p:nvSpPr>
            <p:cNvPr id="32" name="等腰三角形 31"/>
            <p:cNvSpPr/>
            <p:nvPr/>
          </p:nvSpPr>
          <p:spPr>
            <a:xfrm>
              <a:off x="967626" y="2499742"/>
              <a:ext cx="1002352" cy="86409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87624" y="2763266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711194" y="2283970"/>
            <a:ext cx="1741900" cy="2351504"/>
            <a:chOff x="4711194" y="2283970"/>
            <a:chExt cx="1741900" cy="2351504"/>
          </a:xfrm>
        </p:grpSpPr>
        <p:sp>
          <p:nvSpPr>
            <p:cNvPr id="26" name="矩形 25"/>
            <p:cNvSpPr/>
            <p:nvPr/>
          </p:nvSpPr>
          <p:spPr>
            <a:xfrm>
              <a:off x="4711194" y="2283970"/>
              <a:ext cx="1741900" cy="235150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 flipH="1">
              <a:off x="5732642" y="3651870"/>
              <a:ext cx="720452" cy="983604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DA1F2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767865" y="2283970"/>
            <a:ext cx="1741900" cy="2351504"/>
            <a:chOff x="6767865" y="2283970"/>
            <a:chExt cx="1741900" cy="2351504"/>
          </a:xfrm>
        </p:grpSpPr>
        <p:sp>
          <p:nvSpPr>
            <p:cNvPr id="27" name="矩形 26"/>
            <p:cNvSpPr/>
            <p:nvPr/>
          </p:nvSpPr>
          <p:spPr>
            <a:xfrm>
              <a:off x="6767865" y="2283970"/>
              <a:ext cx="1741900" cy="235150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flipH="1">
              <a:off x="7779765" y="3651870"/>
              <a:ext cx="720452" cy="983604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DA1F2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80968" y="2499742"/>
            <a:ext cx="1002352" cy="864096"/>
            <a:chOff x="967626" y="2499742"/>
            <a:chExt cx="1002352" cy="864096"/>
          </a:xfrm>
        </p:grpSpPr>
        <p:sp>
          <p:nvSpPr>
            <p:cNvPr id="35" name="等腰三角形 34"/>
            <p:cNvSpPr/>
            <p:nvPr/>
          </p:nvSpPr>
          <p:spPr>
            <a:xfrm>
              <a:off x="967626" y="2499742"/>
              <a:ext cx="1002352" cy="86409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87624" y="2763266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37639" y="2499742"/>
            <a:ext cx="1002352" cy="864096"/>
            <a:chOff x="967626" y="2499742"/>
            <a:chExt cx="1002352" cy="864096"/>
          </a:xfrm>
        </p:grpSpPr>
        <p:sp>
          <p:nvSpPr>
            <p:cNvPr id="38" name="等腰三角形 37"/>
            <p:cNvSpPr/>
            <p:nvPr/>
          </p:nvSpPr>
          <p:spPr>
            <a:xfrm>
              <a:off x="967626" y="2499742"/>
              <a:ext cx="1002352" cy="86409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7624" y="2763266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2320" y="3498122"/>
            <a:ext cx="158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SHOW TIME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6541" y="3464738"/>
            <a:ext cx="15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THE DESIGN AND THE IMPLEMENT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96724" y="3498122"/>
            <a:ext cx="15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THE DATA STRUCTURE WE USE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0053" y="3498122"/>
            <a:ext cx="158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THE DIVISION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6427" y="1166244"/>
            <a:ext cx="293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DA1F28"/>
                </a:solidFill>
                <a:latin typeface="微软雅黑" panose="020B0503020204020204" pitchFamily="34" charset="-122"/>
                <a:cs typeface="Mangal" panose="02040503050203030202" pitchFamily="18" charset="0"/>
              </a:rPr>
              <a:t>content</a:t>
            </a:r>
            <a:endParaRPr lang="zh-CN" altLang="en-US" sz="4800" b="1" dirty="0">
              <a:solidFill>
                <a:srgbClr val="DA1F28"/>
              </a:solidFill>
              <a:latin typeface="微软雅黑" panose="020B0503020204020204" pitchFamily="34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522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6" grpId="0"/>
      <p:bldP spid="49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1525" y="1687340"/>
            <a:ext cx="567532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DirectX</a:t>
            </a:r>
            <a:r>
              <a:rPr lang="zh-CN" altLang="en-US" b="1" dirty="0"/>
              <a:t>的优点：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功能全面</a:t>
            </a:r>
          </a:p>
          <a:p>
            <a:r>
              <a:rPr lang="zh-CN" altLang="en-US" dirty="0"/>
              <a:t>	可以设定屏幕分辨率，色彩模式。</a:t>
            </a:r>
          </a:p>
          <a:p>
            <a:r>
              <a:rPr lang="zh-CN" altLang="en-US" dirty="0"/>
              <a:t>	可以直接对屏幕指定像素点绘制。</a:t>
            </a:r>
          </a:p>
          <a:p>
            <a:r>
              <a:rPr lang="zh-CN" altLang="en-US" dirty="0"/>
              <a:t>	可以设置多表面缓冲，画面流畅。</a:t>
            </a:r>
          </a:p>
          <a:p>
            <a:r>
              <a:rPr lang="zh-CN" altLang="en-US" dirty="0"/>
              <a:t>	支持鼠标，键盘，游戏杆的读取，绕过</a:t>
            </a:r>
            <a:r>
              <a:rPr lang="en-US" altLang="zh-CN" dirty="0"/>
              <a:t>	Windows</a:t>
            </a:r>
            <a:r>
              <a:rPr lang="zh-CN" altLang="en-US" dirty="0"/>
              <a:t>直接读取设备的原始数据，控制灵活。</a:t>
            </a:r>
          </a:p>
        </p:txBody>
      </p:sp>
    </p:spTree>
    <p:extLst>
      <p:ext uri="{BB962C8B-B14F-4D97-AF65-F5344CB8AC3E}">
        <p14:creationId xmlns:p14="http://schemas.microsoft.com/office/powerpoint/2010/main" val="3228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849" y="1470223"/>
            <a:ext cx="5675327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DirectX</a:t>
            </a:r>
            <a:r>
              <a:rPr lang="zh-CN" altLang="en-US" b="1" dirty="0"/>
              <a:t>的优点：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速度快，很快，非常快。</a:t>
            </a:r>
          </a:p>
          <a:p>
            <a:r>
              <a:rPr lang="en-US" altLang="zh-CN" dirty="0"/>
              <a:t>	DirectX</a:t>
            </a:r>
            <a:r>
              <a:rPr lang="zh-CN" altLang="en-US" dirty="0"/>
              <a:t>的大部分操作都是有硬件加速的。不管是表面间的绘制，还是图片的裁剪都充分利用了显卡资源进行加速。</a:t>
            </a:r>
          </a:p>
          <a:p>
            <a:r>
              <a:rPr lang="zh-CN" altLang="en-US" dirty="0"/>
              <a:t>	表面可以选择存储在内存或显存。本游戏规模较小，其表面资源全部存储在显存中。这意味着表面间互相绘制时不会影响</a:t>
            </a:r>
            <a:r>
              <a:rPr lang="en-US" altLang="zh-CN" dirty="0"/>
              <a:t>CPU</a:t>
            </a:r>
            <a:r>
              <a:rPr lang="zh-CN" altLang="en-US" dirty="0"/>
              <a:t>访问内存。</a:t>
            </a:r>
          </a:p>
        </p:txBody>
      </p:sp>
    </p:spTree>
    <p:extLst>
      <p:ext uri="{BB962C8B-B14F-4D97-AF65-F5344CB8AC3E}">
        <p14:creationId xmlns:p14="http://schemas.microsoft.com/office/powerpoint/2010/main" val="23064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849" y="1470223"/>
            <a:ext cx="5675327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DirectX</a:t>
            </a:r>
            <a:r>
              <a:rPr lang="zh-CN" altLang="en-US" b="1" dirty="0"/>
              <a:t>的不足：</a:t>
            </a:r>
          </a:p>
          <a:p>
            <a:r>
              <a:rPr lang="zh-CN" altLang="en-US" dirty="0"/>
              <a:t>	没有提供位图旋转函数，只能依靠硬件旋转，而大多数显卡并不支持位图旋转，自己实现旋转难度很大，现阶段无法实现，这也是为什么本游戏的子弹朝向不随速度方向变化。</a:t>
            </a:r>
          </a:p>
          <a:p>
            <a:r>
              <a:rPr lang="zh-CN" altLang="en-US" dirty="0"/>
              <a:t>	进年</a:t>
            </a:r>
            <a:r>
              <a:rPr lang="en-US" altLang="zh-CN" dirty="0"/>
              <a:t>DirectX</a:t>
            </a:r>
            <a:r>
              <a:rPr lang="zh-CN" altLang="en-US" dirty="0"/>
              <a:t>逐渐转向对</a:t>
            </a:r>
            <a:r>
              <a:rPr lang="en-US" altLang="zh-CN" dirty="0"/>
              <a:t>3D</a:t>
            </a:r>
            <a:r>
              <a:rPr lang="zh-CN" altLang="en-US" dirty="0"/>
              <a:t>，对</a:t>
            </a:r>
            <a:r>
              <a:rPr lang="en-US" altLang="zh-CN" dirty="0"/>
              <a:t>Window10</a:t>
            </a:r>
            <a:r>
              <a:rPr lang="zh-CN" altLang="en-US" dirty="0"/>
              <a:t>的支持，对</a:t>
            </a:r>
            <a:r>
              <a:rPr lang="en-US" altLang="zh-CN" dirty="0"/>
              <a:t>2D</a:t>
            </a:r>
            <a:r>
              <a:rPr lang="zh-CN" altLang="en-US" dirty="0"/>
              <a:t>游戏提供的支持相对较少，这也是为什么选用</a:t>
            </a:r>
            <a:r>
              <a:rPr lang="en-US" altLang="zh-CN" dirty="0"/>
              <a:t>2004</a:t>
            </a:r>
            <a:r>
              <a:rPr lang="zh-CN" altLang="en-US" dirty="0"/>
              <a:t>年的版本。</a:t>
            </a:r>
          </a:p>
          <a:p>
            <a:r>
              <a:rPr lang="zh-CN" altLang="en-US" dirty="0"/>
              <a:t>	因为比较底层，</a:t>
            </a:r>
            <a:r>
              <a:rPr lang="en-US" altLang="zh-CN" dirty="0"/>
              <a:t>DirectX</a:t>
            </a:r>
            <a:r>
              <a:rPr lang="zh-CN" altLang="en-US" dirty="0"/>
              <a:t>各种函数都十分复杂，实现本游戏的</a:t>
            </a:r>
            <a:r>
              <a:rPr lang="en-US" altLang="zh-CN" dirty="0"/>
              <a:t>UI</a:t>
            </a:r>
            <a:r>
              <a:rPr lang="zh-CN" altLang="en-US" dirty="0"/>
              <a:t>代码量进</a:t>
            </a:r>
            <a:r>
              <a:rPr lang="en-US" altLang="zh-CN" dirty="0"/>
              <a:t>2000</a:t>
            </a:r>
            <a:r>
              <a:rPr lang="zh-CN" altLang="en-US" dirty="0"/>
              <a:t>行，这其中还未包含错误处理。</a:t>
            </a:r>
          </a:p>
        </p:txBody>
      </p:sp>
    </p:spTree>
    <p:extLst>
      <p:ext uri="{BB962C8B-B14F-4D97-AF65-F5344CB8AC3E}">
        <p14:creationId xmlns:p14="http://schemas.microsoft.com/office/powerpoint/2010/main" val="113240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椭圆 21">
            <a:extLst>
              <a:ext uri="{FF2B5EF4-FFF2-40B4-BE49-F238E27FC236}">
                <a16:creationId xmlns:a16="http://schemas.microsoft.com/office/drawing/2014/main" id="{0E385F44-2F77-4FFA-A02E-37702A028DC3}"/>
              </a:ext>
            </a:extLst>
          </p:cNvPr>
          <p:cNvSpPr/>
          <p:nvPr/>
        </p:nvSpPr>
        <p:spPr>
          <a:xfrm>
            <a:off x="1461510" y="2499664"/>
            <a:ext cx="557786" cy="557786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433748-11FA-4511-9F41-6C945A6B4ED4}"/>
              </a:ext>
            </a:extLst>
          </p:cNvPr>
          <p:cNvSpPr txBox="1"/>
          <p:nvPr/>
        </p:nvSpPr>
        <p:spPr>
          <a:xfrm>
            <a:off x="2227522" y="2585812"/>
            <a:ext cx="20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碰撞检测</a:t>
            </a:r>
            <a:endParaRPr lang="en-US" altLang="zh-CN" sz="1050" b="1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555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49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38210"/>
            <a:ext cx="6627813" cy="192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å¾çæè¿°">
            <a:extLst>
              <a:ext uri="{FF2B5EF4-FFF2-40B4-BE49-F238E27FC236}">
                <a16:creationId xmlns:a16="http://schemas.microsoft.com/office/drawing/2014/main" id="{38BC4507-2A0C-4372-9DCD-B167EC19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29" y="3109808"/>
            <a:ext cx="2456381" cy="124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64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433748-11FA-4511-9F41-6C945A6B4ED4}"/>
              </a:ext>
            </a:extLst>
          </p:cNvPr>
          <p:cNvSpPr txBox="1"/>
          <p:nvPr/>
        </p:nvSpPr>
        <p:spPr>
          <a:xfrm>
            <a:off x="2772608" y="3611492"/>
            <a:ext cx="20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O(</a:t>
            </a:r>
            <a:r>
              <a:rPr lang="en-US" altLang="zh-CN" dirty="0" err="1">
                <a:solidFill>
                  <a:prstClr val="black"/>
                </a:solidFill>
              </a:rPr>
              <a:t>logN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endParaRPr lang="en-US" altLang="zh-CN" sz="1050" b="1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40" name="Picture 2" descr="å¾çæè¿°">
            <a:extLst>
              <a:ext uri="{FF2B5EF4-FFF2-40B4-BE49-F238E27FC236}">
                <a16:creationId xmlns:a16="http://schemas.microsoft.com/office/drawing/2014/main" id="{38BC4507-2A0C-4372-9DCD-B167EC19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25631"/>
            <a:ext cx="2456381" cy="124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082311" y="3106260"/>
            <a:ext cx="2426130" cy="37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</a:t>
            </a:r>
            <a:r>
              <a:rPr lang="en-US" altLang="zh-CN" dirty="0"/>
              <a:t>*</a:t>
            </a:r>
            <a:r>
              <a:rPr lang="zh-CN" altLang="en-US" dirty="0"/>
              <a:t>删除</a:t>
            </a:r>
            <a:r>
              <a:rPr lang="en-US" altLang="zh-CN" dirty="0"/>
              <a:t>*</a:t>
            </a:r>
            <a:r>
              <a:rPr lang="zh-CN" altLang="en-US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15823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19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椭圆 21">
            <a:extLst>
              <a:ext uri="{FF2B5EF4-FFF2-40B4-BE49-F238E27FC236}">
                <a16:creationId xmlns:a16="http://schemas.microsoft.com/office/drawing/2014/main" id="{0E385F44-2F77-4FFA-A02E-37702A028DC3}"/>
              </a:ext>
            </a:extLst>
          </p:cNvPr>
          <p:cNvSpPr/>
          <p:nvPr/>
        </p:nvSpPr>
        <p:spPr>
          <a:xfrm>
            <a:off x="1537672" y="2479465"/>
            <a:ext cx="557786" cy="557786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AF118F-9065-42F8-9EFB-8EA17C9396AD}"/>
              </a:ext>
            </a:extLst>
          </p:cNvPr>
          <p:cNvSpPr txBox="1"/>
          <p:nvPr/>
        </p:nvSpPr>
        <p:spPr>
          <a:xfrm>
            <a:off x="2234724" y="2589081"/>
            <a:ext cx="243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程序运行主逻辑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59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4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6" y="1094933"/>
            <a:ext cx="5731395" cy="294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14" y="2114636"/>
            <a:ext cx="39528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2" y="814797"/>
            <a:ext cx="7256463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92" y="681124"/>
            <a:ext cx="7456487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76" y="42863"/>
            <a:ext cx="565785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64" grpId="0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椭圆 21">
            <a:extLst>
              <a:ext uri="{FF2B5EF4-FFF2-40B4-BE49-F238E27FC236}">
                <a16:creationId xmlns:a16="http://schemas.microsoft.com/office/drawing/2014/main" id="{0E385F44-2F77-4FFA-A02E-37702A028DC3}"/>
              </a:ext>
            </a:extLst>
          </p:cNvPr>
          <p:cNvSpPr/>
          <p:nvPr/>
        </p:nvSpPr>
        <p:spPr>
          <a:xfrm>
            <a:off x="1701975" y="2559893"/>
            <a:ext cx="557786" cy="557786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AF118F-9065-42F8-9EFB-8EA17C9396AD}"/>
              </a:ext>
            </a:extLst>
          </p:cNvPr>
          <p:cNvSpPr txBox="1"/>
          <p:nvPr/>
        </p:nvSpPr>
        <p:spPr>
          <a:xfrm>
            <a:off x="2415453" y="2669509"/>
            <a:ext cx="243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属性编辑器</a:t>
            </a:r>
          </a:p>
        </p:txBody>
      </p:sp>
    </p:spTree>
    <p:extLst>
      <p:ext uri="{BB962C8B-B14F-4D97-AF65-F5344CB8AC3E}">
        <p14:creationId xmlns:p14="http://schemas.microsoft.com/office/powerpoint/2010/main" val="16685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49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0" y="918246"/>
            <a:ext cx="55816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53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64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PPT素材包\城市图片\63ZH.jpg"/>
          <p:cNvPicPr>
            <a:picLocks noChangeAspect="1" noChangeArrowheads="1"/>
          </p:cNvPicPr>
          <p:nvPr/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4647"/>
            <a:ext cx="9144000" cy="312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等腰三角形 2"/>
          <p:cNvSpPr/>
          <p:nvPr/>
        </p:nvSpPr>
        <p:spPr>
          <a:xfrm rot="7075057">
            <a:off x="8481351" y="356590"/>
            <a:ext cx="1194066" cy="498470"/>
          </a:xfrm>
          <a:custGeom>
            <a:avLst/>
            <a:gdLst/>
            <a:ahLst/>
            <a:cxnLst/>
            <a:rect l="l" t="t" r="r" b="b"/>
            <a:pathLst>
              <a:path w="1194066" h="498470">
                <a:moveTo>
                  <a:pt x="0" y="498469"/>
                </a:moveTo>
                <a:lnTo>
                  <a:pt x="3926" y="491042"/>
                </a:lnTo>
                <a:lnTo>
                  <a:pt x="930653" y="0"/>
                </a:lnTo>
                <a:lnTo>
                  <a:pt x="1194066" y="498470"/>
                </a:lnTo>
                <a:close/>
              </a:path>
            </a:pathLst>
          </a:cu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7875057">
            <a:off x="8556268" y="871163"/>
            <a:ext cx="733767" cy="888672"/>
          </a:xfrm>
          <a:custGeom>
            <a:avLst/>
            <a:gdLst/>
            <a:ahLst/>
            <a:cxnLst/>
            <a:rect l="l" t="t" r="r" b="b"/>
            <a:pathLst>
              <a:path w="733767" h="888672">
                <a:moveTo>
                  <a:pt x="469613" y="0"/>
                </a:moveTo>
                <a:lnTo>
                  <a:pt x="733767" y="499873"/>
                </a:lnTo>
                <a:lnTo>
                  <a:pt x="0" y="888672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7075057">
            <a:off x="8141292" y="1279887"/>
            <a:ext cx="1194066" cy="994165"/>
          </a:xfrm>
          <a:custGeom>
            <a:avLst/>
            <a:gdLst/>
            <a:ahLst/>
            <a:cxnLst/>
            <a:rect l="l" t="t" r="r" b="b"/>
            <a:pathLst>
              <a:path w="1194066" h="994165">
                <a:moveTo>
                  <a:pt x="0" y="994164"/>
                </a:moveTo>
                <a:lnTo>
                  <a:pt x="469613" y="105493"/>
                </a:lnTo>
                <a:lnTo>
                  <a:pt x="668707" y="0"/>
                </a:lnTo>
                <a:lnTo>
                  <a:pt x="1194066" y="994165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>
            <a:off x="1" y="2117"/>
            <a:ext cx="4427985" cy="3115229"/>
          </a:xfrm>
          <a:custGeom>
            <a:avLst/>
            <a:gdLst/>
            <a:ahLst/>
            <a:cxnLst/>
            <a:rect l="l" t="t" r="r" b="b"/>
            <a:pathLst>
              <a:path w="4427985" h="3090188">
                <a:moveTo>
                  <a:pt x="0" y="0"/>
                </a:moveTo>
                <a:lnTo>
                  <a:pt x="4427985" y="0"/>
                </a:lnTo>
                <a:lnTo>
                  <a:pt x="3655438" y="3090188"/>
                </a:lnTo>
                <a:lnTo>
                  <a:pt x="0" y="3090188"/>
                </a:lnTo>
                <a:close/>
              </a:path>
            </a:pathLst>
          </a:custGeom>
          <a:solidFill>
            <a:srgbClr val="F8F8F8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075057">
            <a:off x="7646588" y="2290556"/>
            <a:ext cx="1194065" cy="1129795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7875057">
            <a:off x="7947390" y="1793299"/>
            <a:ext cx="1119628" cy="1129796"/>
          </a:xfrm>
          <a:custGeom>
            <a:avLst/>
            <a:gdLst/>
            <a:ahLst/>
            <a:cxnLst/>
            <a:rect l="l" t="t" r="r" b="b"/>
            <a:pathLst>
              <a:path w="1119628" h="1129796">
                <a:moveTo>
                  <a:pt x="597033" y="0"/>
                </a:moveTo>
                <a:lnTo>
                  <a:pt x="1119628" y="988935"/>
                </a:lnTo>
                <a:lnTo>
                  <a:pt x="853786" y="1129796"/>
                </a:lnTo>
                <a:lnTo>
                  <a:pt x="0" y="1129796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7075057">
            <a:off x="8663456" y="2624694"/>
            <a:ext cx="896267" cy="371016"/>
          </a:xfrm>
          <a:custGeom>
            <a:avLst/>
            <a:gdLst/>
            <a:ahLst/>
            <a:cxnLst/>
            <a:rect l="l" t="t" r="r" b="b"/>
            <a:pathLst>
              <a:path w="896267" h="371016">
                <a:moveTo>
                  <a:pt x="0" y="371016"/>
                </a:moveTo>
                <a:lnTo>
                  <a:pt x="700206" y="0"/>
                </a:lnTo>
                <a:lnTo>
                  <a:pt x="896267" y="371016"/>
                </a:lnTo>
                <a:close/>
              </a:path>
            </a:pathLst>
          </a:cu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rot="10800000">
            <a:off x="28774" y="-336639"/>
            <a:ext cx="2407638" cy="2250587"/>
            <a:chOff x="-3478417" y="453980"/>
            <a:chExt cx="2407638" cy="2250587"/>
          </a:xfrm>
        </p:grpSpPr>
        <p:sp>
          <p:nvSpPr>
            <p:cNvPr id="14" name="等腰三角形 13"/>
            <p:cNvSpPr/>
            <p:nvPr/>
          </p:nvSpPr>
          <p:spPr>
            <a:xfrm rot="7075057">
              <a:off x="-2951489" y="486115"/>
              <a:ext cx="1194065" cy="1129795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7875057">
              <a:off x="-3231021" y="1013666"/>
              <a:ext cx="1194065" cy="1129795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075057">
              <a:off x="-3510552" y="1541216"/>
              <a:ext cx="1194065" cy="1129795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7075057">
              <a:off x="-2232709" y="1542637"/>
              <a:ext cx="1194065" cy="1129795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平行四边形 32"/>
          <p:cNvSpPr/>
          <p:nvPr/>
        </p:nvSpPr>
        <p:spPr>
          <a:xfrm>
            <a:off x="4427985" y="2117"/>
            <a:ext cx="1266333" cy="3115229"/>
          </a:xfrm>
          <a:custGeom>
            <a:avLst/>
            <a:gdLst/>
            <a:ahLst/>
            <a:cxnLst/>
            <a:rect l="l" t="t" r="r" b="b"/>
            <a:pathLst>
              <a:path w="1266333" h="3090188">
                <a:moveTo>
                  <a:pt x="772547" y="0"/>
                </a:moveTo>
                <a:lnTo>
                  <a:pt x="1266333" y="0"/>
                </a:lnTo>
                <a:lnTo>
                  <a:pt x="493786" y="3090188"/>
                </a:lnTo>
                <a:lnTo>
                  <a:pt x="0" y="3090188"/>
                </a:lnTo>
                <a:close/>
              </a:path>
            </a:pathLst>
          </a:custGeom>
          <a:solidFill>
            <a:srgbClr val="F8F8F8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-31532" y="-54185"/>
            <a:ext cx="3172155" cy="2433781"/>
          </a:xfrm>
          <a:custGeom>
            <a:avLst/>
            <a:gdLst/>
            <a:ahLst/>
            <a:cxnLst/>
            <a:rect l="l" t="t" r="r" b="b"/>
            <a:pathLst>
              <a:path w="3172155" h="2433781">
                <a:moveTo>
                  <a:pt x="3172155" y="2433781"/>
                </a:moveTo>
                <a:lnTo>
                  <a:pt x="0" y="2433781"/>
                </a:lnTo>
                <a:lnTo>
                  <a:pt x="1697452" y="0"/>
                </a:lnTo>
                <a:lnTo>
                  <a:pt x="3172155" y="1889319"/>
                </a:lnTo>
                <a:close/>
              </a:path>
            </a:pathLst>
          </a:custGeom>
          <a:noFill/>
          <a:ln w="12700"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flipV="1">
            <a:off x="105035" y="1669428"/>
            <a:ext cx="1112820" cy="752922"/>
          </a:xfrm>
          <a:prstGeom prst="triangle">
            <a:avLst>
              <a:gd name="adj" fmla="val 47189"/>
            </a:avLst>
          </a:prstGeom>
          <a:noFill/>
          <a:ln w="12700"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56647" y="3867894"/>
            <a:ext cx="244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cs typeface="Mangal" panose="02040503050203030202" pitchFamily="18" charset="0"/>
              </a:rPr>
              <a:t>应用意义</a:t>
            </a:r>
          </a:p>
        </p:txBody>
      </p:sp>
    </p:spTree>
    <p:extLst>
      <p:ext uri="{BB962C8B-B14F-4D97-AF65-F5344CB8AC3E}">
        <p14:creationId xmlns:p14="http://schemas.microsoft.com/office/powerpoint/2010/main" val="15737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椭圆 21">
            <a:extLst>
              <a:ext uri="{FF2B5EF4-FFF2-40B4-BE49-F238E27FC236}">
                <a16:creationId xmlns:a16="http://schemas.microsoft.com/office/drawing/2014/main" id="{0E385F44-2F77-4FFA-A02E-37702A028DC3}"/>
              </a:ext>
            </a:extLst>
          </p:cNvPr>
          <p:cNvSpPr/>
          <p:nvPr/>
        </p:nvSpPr>
        <p:spPr>
          <a:xfrm>
            <a:off x="1500051" y="2088832"/>
            <a:ext cx="557786" cy="557786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AF118F-9065-42F8-9EFB-8EA17C9396AD}"/>
              </a:ext>
            </a:extLst>
          </p:cNvPr>
          <p:cNvSpPr txBox="1"/>
          <p:nvPr/>
        </p:nvSpPr>
        <p:spPr>
          <a:xfrm>
            <a:off x="2415453" y="2198448"/>
            <a:ext cx="243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设计模式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31445" y="2917839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代码规范</a:t>
            </a:r>
            <a:endParaRPr lang="en-US" altLang="zh-CN" dirty="0"/>
          </a:p>
          <a:p>
            <a:r>
              <a:rPr lang="zh-CN" altLang="en-US" dirty="0"/>
              <a:t>单例设计</a:t>
            </a:r>
            <a:endParaRPr lang="en-US" altLang="zh-CN" dirty="0"/>
          </a:p>
          <a:p>
            <a:r>
              <a:rPr lang="en-US" altLang="zh-CN" dirty="0"/>
              <a:t>OOP</a:t>
            </a:r>
            <a:r>
              <a:rPr lang="zh-CN" altLang="en-US" dirty="0"/>
              <a:t>设计模式</a:t>
            </a:r>
          </a:p>
        </p:txBody>
      </p:sp>
    </p:spTree>
    <p:extLst>
      <p:ext uri="{BB962C8B-B14F-4D97-AF65-F5344CB8AC3E}">
        <p14:creationId xmlns:p14="http://schemas.microsoft.com/office/powerpoint/2010/main" val="25033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49" grpId="0" animBg="1"/>
      <p:bldP spid="20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代码规范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4" y="2110064"/>
            <a:ext cx="8856663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7" y="724219"/>
            <a:ext cx="9149409" cy="343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84" y="1149378"/>
            <a:ext cx="765651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7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单例模式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37"/>
          <a:stretch/>
        </p:blipFill>
        <p:spPr bwMode="auto">
          <a:xfrm>
            <a:off x="337017" y="1584182"/>
            <a:ext cx="7640579" cy="241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6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OOP</a:t>
            </a:r>
            <a:r>
              <a:rPr lang="zh-CN" altLang="en-US" sz="2000" dirty="0">
                <a:solidFill>
                  <a:srgbClr val="FF0000"/>
                </a:solidFill>
              </a:rPr>
              <a:t>设计模式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1330844"/>
            <a:ext cx="171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抽象性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79" y="523274"/>
            <a:ext cx="57245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OO</a:t>
            </a:r>
            <a:r>
              <a:rPr lang="zh-CN" altLang="en-US" sz="2000" dirty="0">
                <a:solidFill>
                  <a:srgbClr val="FF0000"/>
                </a:solidFill>
              </a:rPr>
              <a:t>设计模式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1330844"/>
            <a:ext cx="171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封装性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 b="5877"/>
          <a:stretch/>
        </p:blipFill>
        <p:spPr bwMode="auto">
          <a:xfrm>
            <a:off x="867892" y="214536"/>
            <a:ext cx="6046812" cy="492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OO</a:t>
            </a:r>
            <a:r>
              <a:rPr lang="zh-CN" altLang="en-US" sz="2000" dirty="0">
                <a:solidFill>
                  <a:srgbClr val="FF0000"/>
                </a:solidFill>
              </a:rPr>
              <a:t>设计模式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1330844"/>
            <a:ext cx="171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多态性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9" y="2020555"/>
            <a:ext cx="7827963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8" y="1822648"/>
            <a:ext cx="7627937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9" y="287176"/>
            <a:ext cx="63341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96" y="1051560"/>
            <a:ext cx="758983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6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OOP</a:t>
            </a:r>
            <a:r>
              <a:rPr lang="zh-CN" altLang="en-US" sz="2000" dirty="0">
                <a:solidFill>
                  <a:srgbClr val="FF0000"/>
                </a:solidFill>
              </a:rPr>
              <a:t>设计模式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1330844"/>
            <a:ext cx="171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继承性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0" y="1053501"/>
            <a:ext cx="6923087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60" y="3295154"/>
            <a:ext cx="59340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1" y="1809254"/>
            <a:ext cx="52292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59" y="2744262"/>
            <a:ext cx="58197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1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104289" y="-102271"/>
            <a:ext cx="5143860" cy="5344510"/>
          </a:xfrm>
          <a:custGeom>
            <a:avLst/>
            <a:gdLst/>
            <a:ahLst/>
            <a:cxnLst/>
            <a:rect l="l" t="t" r="r" b="b"/>
            <a:pathLst>
              <a:path w="5143860" h="5344510">
                <a:moveTo>
                  <a:pt x="0" y="5344510"/>
                </a:moveTo>
                <a:lnTo>
                  <a:pt x="0" y="4865599"/>
                </a:lnTo>
                <a:lnTo>
                  <a:pt x="2571192" y="0"/>
                </a:lnTo>
                <a:lnTo>
                  <a:pt x="5143860" y="4868388"/>
                </a:lnTo>
                <a:lnTo>
                  <a:pt x="5143860" y="53445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46298" y="44352"/>
            <a:ext cx="1720347" cy="1627750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-46298" y="904526"/>
            <a:ext cx="1720347" cy="1627750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46298" y="1764699"/>
            <a:ext cx="1720347" cy="1627750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581452" y="904526"/>
            <a:ext cx="1720347" cy="1627750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-46298" y="3471398"/>
            <a:ext cx="1720347" cy="1627750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3199580" y="1763708"/>
            <a:ext cx="1720347" cy="1627750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-46164" y="2606926"/>
            <a:ext cx="1720347" cy="1627750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574492" y="1749888"/>
            <a:ext cx="1720347" cy="1627750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574774" y="2613767"/>
            <a:ext cx="1720347" cy="1627750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07330" y="1812761"/>
            <a:ext cx="4561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017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43350" y="770823"/>
            <a:ext cx="434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Mangal" panose="02040503050203030202" pitchFamily="18" charset="0"/>
                <a:cs typeface="Mangal" panose="02040503050203030202" pitchFamily="18" charset="0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lorem ispum dolor sit adipiscing elit, sed diam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1691680" y="339502"/>
            <a:ext cx="55133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8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SHOW TIME</a:t>
            </a:r>
            <a:endParaRPr lang="zh-CN" altLang="en-US" sz="8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408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-13648"/>
            <a:ext cx="4216031" cy="5155561"/>
          </a:xfrm>
          <a:custGeom>
            <a:avLst/>
            <a:gdLst>
              <a:gd name="connsiteX0" fmla="*/ 0 w 4216031"/>
              <a:gd name="connsiteY0" fmla="*/ 0 h 5141913"/>
              <a:gd name="connsiteX1" fmla="*/ 1505295 w 4216031"/>
              <a:gd name="connsiteY1" fmla="*/ 13648 h 5141913"/>
              <a:gd name="connsiteX2" fmla="*/ 4216031 w 4216031"/>
              <a:gd name="connsiteY2" fmla="*/ 5141913 h 5141913"/>
              <a:gd name="connsiteX3" fmla="*/ 0 w 4216031"/>
              <a:gd name="connsiteY3" fmla="*/ 5141913 h 5141913"/>
              <a:gd name="connsiteX4" fmla="*/ 0 w 4216031"/>
              <a:gd name="connsiteY4" fmla="*/ 0 h 5141913"/>
              <a:gd name="connsiteX0" fmla="*/ 0 w 4216031"/>
              <a:gd name="connsiteY0" fmla="*/ 13648 h 5155561"/>
              <a:gd name="connsiteX1" fmla="*/ 1505295 w 4216031"/>
              <a:gd name="connsiteY1" fmla="*/ 0 h 5155561"/>
              <a:gd name="connsiteX2" fmla="*/ 4216031 w 4216031"/>
              <a:gd name="connsiteY2" fmla="*/ 5155561 h 5155561"/>
              <a:gd name="connsiteX3" fmla="*/ 0 w 4216031"/>
              <a:gd name="connsiteY3" fmla="*/ 5155561 h 5155561"/>
              <a:gd name="connsiteX4" fmla="*/ 0 w 4216031"/>
              <a:gd name="connsiteY4" fmla="*/ 13648 h 515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031" h="5155561">
                <a:moveTo>
                  <a:pt x="0" y="13648"/>
                </a:moveTo>
                <a:lnTo>
                  <a:pt x="1505295" y="0"/>
                </a:lnTo>
                <a:lnTo>
                  <a:pt x="4216031" y="5155561"/>
                </a:lnTo>
                <a:lnTo>
                  <a:pt x="0" y="5155561"/>
                </a:lnTo>
                <a:lnTo>
                  <a:pt x="0" y="13648"/>
                </a:lnTo>
                <a:close/>
              </a:path>
            </a:pathLst>
          </a:cu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905000" ty="-38100" sx="60000" sy="6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3606628" y="-8663"/>
            <a:ext cx="955707" cy="90426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3128774" y="-8663"/>
            <a:ext cx="955707" cy="904266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2650921" y="-8663"/>
            <a:ext cx="955707" cy="904266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3128774" y="895603"/>
            <a:ext cx="955707" cy="904266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1702797" y="-8663"/>
            <a:ext cx="955707" cy="90426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2651472" y="1794524"/>
            <a:ext cx="955707" cy="904266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2183038" y="-8589"/>
            <a:ext cx="955707" cy="904266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659149" y="891737"/>
            <a:ext cx="955707" cy="904266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179238" y="891893"/>
            <a:ext cx="955707" cy="90426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>
            <a:off x="0" y="2931790"/>
            <a:ext cx="1187624" cy="2211710"/>
          </a:xfrm>
          <a:prstGeom prst="rtTriangle">
            <a:avLst/>
          </a:prstGeom>
          <a:solidFill>
            <a:srgbClr val="DA1F28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15" name="矩形 14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00392" y="163221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90654" y="3315359"/>
            <a:ext cx="997779" cy="1836452"/>
            <a:chOff x="8190654" y="3315359"/>
            <a:chExt cx="997779" cy="1836452"/>
          </a:xfrm>
        </p:grpSpPr>
        <p:sp>
          <p:nvSpPr>
            <p:cNvPr id="21" name="等腰三角形 4"/>
            <p:cNvSpPr/>
            <p:nvPr/>
          </p:nvSpPr>
          <p:spPr>
            <a:xfrm rot="10800000" flipV="1">
              <a:off x="8833761" y="4538452"/>
              <a:ext cx="354672" cy="613359"/>
            </a:xfrm>
            <a:custGeom>
              <a:avLst/>
              <a:gdLst/>
              <a:ahLst/>
              <a:cxnLst/>
              <a:rect l="l" t="t" r="r" b="b"/>
              <a:pathLst>
                <a:path w="354672" h="613359">
                  <a:moveTo>
                    <a:pt x="30547" y="0"/>
                  </a:moveTo>
                  <a:lnTo>
                    <a:pt x="0" y="57806"/>
                  </a:lnTo>
                  <a:lnTo>
                    <a:pt x="0" y="613359"/>
                  </a:lnTo>
                  <a:lnTo>
                    <a:pt x="354672" y="613359"/>
                  </a:lnTo>
                  <a:close/>
                </a:path>
              </a:pathLst>
            </a:cu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0800000" flipV="1">
              <a:off x="8190654" y="4538452"/>
              <a:ext cx="648251" cy="613359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7"/>
            <p:cNvSpPr/>
            <p:nvPr/>
          </p:nvSpPr>
          <p:spPr>
            <a:xfrm rot="10800000" flipV="1">
              <a:off x="8834135" y="3315359"/>
              <a:ext cx="330515" cy="613359"/>
            </a:xfrm>
            <a:custGeom>
              <a:avLst/>
              <a:gdLst/>
              <a:ahLst/>
              <a:cxnLst/>
              <a:rect l="l" t="t" r="r" b="b"/>
              <a:pathLst>
                <a:path w="330515" h="613359">
                  <a:moveTo>
                    <a:pt x="6390" y="0"/>
                  </a:moveTo>
                  <a:lnTo>
                    <a:pt x="0" y="12092"/>
                  </a:lnTo>
                  <a:lnTo>
                    <a:pt x="0" y="613359"/>
                  </a:lnTo>
                  <a:lnTo>
                    <a:pt x="330515" y="613359"/>
                  </a:lnTo>
                  <a:close/>
                </a:path>
              </a:pathLst>
            </a:cu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flipV="1">
              <a:off x="8516399" y="4538401"/>
              <a:ext cx="648251" cy="613359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9"/>
            <p:cNvSpPr/>
            <p:nvPr/>
          </p:nvSpPr>
          <p:spPr>
            <a:xfrm flipV="1">
              <a:off x="8839343" y="3927715"/>
              <a:ext cx="325307" cy="613359"/>
            </a:xfrm>
            <a:custGeom>
              <a:avLst/>
              <a:gdLst/>
              <a:ahLst/>
              <a:cxnLst/>
              <a:rect l="l" t="t" r="r" b="b"/>
              <a:pathLst>
                <a:path w="325307" h="613359">
                  <a:moveTo>
                    <a:pt x="0" y="613359"/>
                  </a:moveTo>
                  <a:lnTo>
                    <a:pt x="325307" y="613359"/>
                  </a:lnTo>
                  <a:lnTo>
                    <a:pt x="325307" y="2235"/>
                  </a:lnTo>
                  <a:lnTo>
                    <a:pt x="324126" y="0"/>
                  </a:ln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0800000" flipV="1">
              <a:off x="8513821" y="3927609"/>
              <a:ext cx="648251" cy="613359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75727" y="789067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BRIEF INTRODUCTION OF THE CONTENT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椭圆 21">
            <a:extLst>
              <a:ext uri="{FF2B5EF4-FFF2-40B4-BE49-F238E27FC236}">
                <a16:creationId xmlns:a16="http://schemas.microsoft.com/office/drawing/2014/main" id="{88084717-06CB-46A0-9A36-3F9403A7C273}"/>
              </a:ext>
            </a:extLst>
          </p:cNvPr>
          <p:cNvSpPr/>
          <p:nvPr/>
        </p:nvSpPr>
        <p:spPr>
          <a:xfrm>
            <a:off x="4124987" y="1908363"/>
            <a:ext cx="332526" cy="348324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B110F1-965B-4621-9820-3B5418B19CA7}"/>
              </a:ext>
            </a:extLst>
          </p:cNvPr>
          <p:cNvSpPr txBox="1"/>
          <p:nvPr/>
        </p:nvSpPr>
        <p:spPr>
          <a:xfrm>
            <a:off x="4618479" y="1897859"/>
            <a:ext cx="314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类的设计及定义（亚梦溪）</a:t>
            </a:r>
          </a:p>
        </p:txBody>
      </p:sp>
      <p:sp>
        <p:nvSpPr>
          <p:cNvPr id="38" name="椭圆 21">
            <a:extLst>
              <a:ext uri="{FF2B5EF4-FFF2-40B4-BE49-F238E27FC236}">
                <a16:creationId xmlns:a16="http://schemas.microsoft.com/office/drawing/2014/main" id="{F418E21B-ACF2-45DC-8CFB-405949CE4409}"/>
              </a:ext>
            </a:extLst>
          </p:cNvPr>
          <p:cNvSpPr/>
          <p:nvPr/>
        </p:nvSpPr>
        <p:spPr>
          <a:xfrm>
            <a:off x="4124987" y="2368670"/>
            <a:ext cx="332526" cy="348324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98DCA72-CAFF-4121-8519-28E261E8882E}"/>
              </a:ext>
            </a:extLst>
          </p:cNvPr>
          <p:cNvSpPr txBox="1"/>
          <p:nvPr/>
        </p:nvSpPr>
        <p:spPr>
          <a:xfrm>
            <a:off x="4618479" y="2358166"/>
            <a:ext cx="321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资源文件系统设计（亚梦溪）</a:t>
            </a:r>
          </a:p>
        </p:txBody>
      </p:sp>
      <p:sp>
        <p:nvSpPr>
          <p:cNvPr id="39" name="椭圆 21">
            <a:extLst>
              <a:ext uri="{FF2B5EF4-FFF2-40B4-BE49-F238E27FC236}">
                <a16:creationId xmlns:a16="http://schemas.microsoft.com/office/drawing/2014/main" id="{3EE48B8D-B259-4D2C-9161-739AE01AA94D}"/>
              </a:ext>
            </a:extLst>
          </p:cNvPr>
          <p:cNvSpPr/>
          <p:nvPr/>
        </p:nvSpPr>
        <p:spPr>
          <a:xfrm>
            <a:off x="4124987" y="2820804"/>
            <a:ext cx="332526" cy="348324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CB25D0-A4B5-426E-8AE8-4F81DC4DA336}"/>
              </a:ext>
            </a:extLst>
          </p:cNvPr>
          <p:cNvSpPr txBox="1"/>
          <p:nvPr/>
        </p:nvSpPr>
        <p:spPr>
          <a:xfrm>
            <a:off x="4618479" y="2810300"/>
            <a:ext cx="22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碰撞检测（王荐宁）</a:t>
            </a:r>
          </a:p>
        </p:txBody>
      </p:sp>
      <p:sp>
        <p:nvSpPr>
          <p:cNvPr id="41" name="椭圆 21">
            <a:extLst>
              <a:ext uri="{FF2B5EF4-FFF2-40B4-BE49-F238E27FC236}">
                <a16:creationId xmlns:a16="http://schemas.microsoft.com/office/drawing/2014/main" id="{FC4538AD-3255-400D-8B33-D11B4B6C4E1E}"/>
              </a:ext>
            </a:extLst>
          </p:cNvPr>
          <p:cNvSpPr/>
          <p:nvPr/>
        </p:nvSpPr>
        <p:spPr>
          <a:xfrm>
            <a:off x="4124987" y="3263210"/>
            <a:ext cx="332526" cy="348324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D8CD26-3FDB-4F79-B26D-8C59E628F1D5}"/>
              </a:ext>
            </a:extLst>
          </p:cNvPr>
          <p:cNvSpPr txBox="1"/>
          <p:nvPr/>
        </p:nvSpPr>
        <p:spPr>
          <a:xfrm>
            <a:off x="4627649" y="3252706"/>
            <a:ext cx="291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碰撞效果处理（夏童奇）</a:t>
            </a:r>
          </a:p>
        </p:txBody>
      </p:sp>
      <p:sp>
        <p:nvSpPr>
          <p:cNvPr id="43" name="椭圆 21">
            <a:extLst>
              <a:ext uri="{FF2B5EF4-FFF2-40B4-BE49-F238E27FC236}">
                <a16:creationId xmlns:a16="http://schemas.microsoft.com/office/drawing/2014/main" id="{E37E782A-8FA9-462E-8411-A13AECEB0436}"/>
              </a:ext>
            </a:extLst>
          </p:cNvPr>
          <p:cNvSpPr/>
          <p:nvPr/>
        </p:nvSpPr>
        <p:spPr>
          <a:xfrm>
            <a:off x="4124987" y="3744051"/>
            <a:ext cx="332526" cy="348324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E0B542E-552D-408A-85EB-F27120D2C758}"/>
              </a:ext>
            </a:extLst>
          </p:cNvPr>
          <p:cNvSpPr txBox="1"/>
          <p:nvPr/>
        </p:nvSpPr>
        <p:spPr>
          <a:xfrm>
            <a:off x="4618479" y="3733547"/>
            <a:ext cx="18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界面（施杨）</a:t>
            </a:r>
          </a:p>
        </p:txBody>
      </p:sp>
      <p:sp>
        <p:nvSpPr>
          <p:cNvPr id="46" name="椭圆 21">
            <a:extLst>
              <a:ext uri="{FF2B5EF4-FFF2-40B4-BE49-F238E27FC236}">
                <a16:creationId xmlns:a16="http://schemas.microsoft.com/office/drawing/2014/main" id="{E37E782A-8FA9-462E-8411-A13AECEB0436}"/>
              </a:ext>
            </a:extLst>
          </p:cNvPr>
          <p:cNvSpPr/>
          <p:nvPr/>
        </p:nvSpPr>
        <p:spPr>
          <a:xfrm>
            <a:off x="4116851" y="4211942"/>
            <a:ext cx="332526" cy="348324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文本框 43">
            <a:extLst>
              <a:ext uri="{FF2B5EF4-FFF2-40B4-BE49-F238E27FC236}">
                <a16:creationId xmlns:a16="http://schemas.microsoft.com/office/drawing/2014/main" id="{6E0B542E-552D-408A-85EB-F27120D2C758}"/>
              </a:ext>
            </a:extLst>
          </p:cNvPr>
          <p:cNvSpPr txBox="1"/>
          <p:nvPr/>
        </p:nvSpPr>
        <p:spPr>
          <a:xfrm>
            <a:off x="4610343" y="4201438"/>
            <a:ext cx="272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程序运行主逻辑（王荐宁）</a:t>
            </a:r>
          </a:p>
        </p:txBody>
      </p:sp>
      <p:sp>
        <p:nvSpPr>
          <p:cNvPr id="48" name="椭圆 21">
            <a:extLst>
              <a:ext uri="{FF2B5EF4-FFF2-40B4-BE49-F238E27FC236}">
                <a16:creationId xmlns:a16="http://schemas.microsoft.com/office/drawing/2014/main" id="{E37E782A-8FA9-462E-8411-A13AECEB0436}"/>
              </a:ext>
            </a:extLst>
          </p:cNvPr>
          <p:cNvSpPr/>
          <p:nvPr/>
        </p:nvSpPr>
        <p:spPr>
          <a:xfrm>
            <a:off x="4124986" y="4663087"/>
            <a:ext cx="332526" cy="348324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文本框 43">
            <a:extLst>
              <a:ext uri="{FF2B5EF4-FFF2-40B4-BE49-F238E27FC236}">
                <a16:creationId xmlns:a16="http://schemas.microsoft.com/office/drawing/2014/main" id="{6E0B542E-552D-408A-85EB-F27120D2C758}"/>
              </a:ext>
            </a:extLst>
          </p:cNvPr>
          <p:cNvSpPr txBox="1"/>
          <p:nvPr/>
        </p:nvSpPr>
        <p:spPr>
          <a:xfrm>
            <a:off x="4618478" y="4652583"/>
            <a:ext cx="300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关卡编辑器（王荐宁）</a:t>
            </a:r>
          </a:p>
        </p:txBody>
      </p:sp>
      <p:sp>
        <p:nvSpPr>
          <p:cNvPr id="50" name="椭圆 21">
            <a:extLst>
              <a:ext uri="{FF2B5EF4-FFF2-40B4-BE49-F238E27FC236}">
                <a16:creationId xmlns:a16="http://schemas.microsoft.com/office/drawing/2014/main" id="{88084717-06CB-46A0-9A36-3F9403A7C273}"/>
              </a:ext>
            </a:extLst>
          </p:cNvPr>
          <p:cNvSpPr/>
          <p:nvPr/>
        </p:nvSpPr>
        <p:spPr>
          <a:xfrm>
            <a:off x="4124987" y="1496953"/>
            <a:ext cx="332526" cy="348324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12">
            <a:extLst>
              <a:ext uri="{FF2B5EF4-FFF2-40B4-BE49-F238E27FC236}">
                <a16:creationId xmlns:a16="http://schemas.microsoft.com/office/drawing/2014/main" id="{7BB110F1-965B-4621-9820-3B5418B19CA7}"/>
              </a:ext>
            </a:extLst>
          </p:cNvPr>
          <p:cNvSpPr txBox="1"/>
          <p:nvPr/>
        </p:nvSpPr>
        <p:spPr>
          <a:xfrm>
            <a:off x="4618479" y="1486449"/>
            <a:ext cx="314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375464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1" presetClass="entr" presetSubtype="0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1" presetClass="entr" presetSubtype="0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1" presetClass="entr" presetSubtype="0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1" presetClass="entr" presetSubtype="0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1" presetClass="entr" presetSubtype="0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1" presetClass="entr" presetSubtype="0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1" presetClass="entr" presetSubtype="0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7" grpId="0"/>
      <p:bldP spid="37" grpId="0" animBg="1"/>
      <p:bldP spid="13" grpId="0"/>
      <p:bldP spid="38" grpId="0" animBg="1"/>
      <p:bldP spid="2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6" grpId="0" animBg="1"/>
      <p:bldP spid="47" grpId="0"/>
      <p:bldP spid="48" grpId="0" animBg="1"/>
      <p:bldP spid="49" grpId="0"/>
      <p:bldP spid="50" grpId="0" animBg="1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3" name="等腰三角形 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6869" y="386507"/>
            <a:ext cx="292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DA1F28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THE DIVISION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9" name="矩形 8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flipV="1">
            <a:off x="0" y="2747852"/>
            <a:ext cx="2530218" cy="2395648"/>
            <a:chOff x="97469" y="0"/>
            <a:chExt cx="2530218" cy="2395648"/>
          </a:xfrm>
        </p:grpSpPr>
        <p:sp>
          <p:nvSpPr>
            <p:cNvPr id="15" name="等腰三角形 14"/>
            <p:cNvSpPr/>
            <p:nvPr/>
          </p:nvSpPr>
          <p:spPr>
            <a:xfrm flipH="1" flipV="1">
              <a:off x="1782045" y="0"/>
              <a:ext cx="845642" cy="800126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0800000" flipH="1" flipV="1">
              <a:off x="1359223" y="0"/>
              <a:ext cx="845642" cy="800126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flipH="1" flipV="1">
              <a:off x="936402" y="0"/>
              <a:ext cx="845642" cy="800126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flipH="1" flipV="1">
              <a:off x="1359223" y="800126"/>
              <a:ext cx="845642" cy="800126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flipH="1" flipV="1">
              <a:off x="97469" y="0"/>
              <a:ext cx="845642" cy="800126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flipH="1" flipV="1">
              <a:off x="936889" y="1595522"/>
              <a:ext cx="845642" cy="800126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0800000" flipH="1" flipV="1">
              <a:off x="522403" y="66"/>
              <a:ext cx="845642" cy="800126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0800000" flipH="1" flipV="1">
              <a:off x="943683" y="796704"/>
              <a:ext cx="845642" cy="800126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flipH="1" flipV="1">
              <a:off x="519040" y="796843"/>
              <a:ext cx="845642" cy="800126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等腰三角形 23"/>
          <p:cNvSpPr/>
          <p:nvPr/>
        </p:nvSpPr>
        <p:spPr>
          <a:xfrm rot="10800000" flipH="1" flipV="1">
            <a:off x="2578413" y="4585669"/>
            <a:ext cx="597918" cy="5657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 flipH="1" flipV="1">
            <a:off x="3129785" y="4775818"/>
            <a:ext cx="401148" cy="379557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595966" y="1162926"/>
            <a:ext cx="472696" cy="414924"/>
            <a:chOff x="2976992" y="1287047"/>
            <a:chExt cx="652823" cy="573038"/>
          </a:xfrm>
        </p:grpSpPr>
        <p:sp>
          <p:nvSpPr>
            <p:cNvPr id="28" name="Freeform 139"/>
            <p:cNvSpPr>
              <a:spLocks/>
            </p:cNvSpPr>
            <p:nvPr/>
          </p:nvSpPr>
          <p:spPr bwMode="auto">
            <a:xfrm>
              <a:off x="3147451" y="1559058"/>
              <a:ext cx="301024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solidFill>
              <a:srgbClr val="DA1F2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40"/>
            <p:cNvSpPr>
              <a:spLocks/>
            </p:cNvSpPr>
            <p:nvPr/>
          </p:nvSpPr>
          <p:spPr bwMode="auto">
            <a:xfrm>
              <a:off x="3216360" y="1696878"/>
              <a:ext cx="163206" cy="163207"/>
            </a:xfrm>
            <a:custGeom>
              <a:avLst/>
              <a:gdLst>
                <a:gd name="T0" fmla="*/ 3 w 19"/>
                <a:gd name="T1" fmla="*/ 16 h 19"/>
                <a:gd name="T2" fmla="*/ 3 w 19"/>
                <a:gd name="T3" fmla="*/ 3 h 19"/>
                <a:gd name="T4" fmla="*/ 16 w 19"/>
                <a:gd name="T5" fmla="*/ 3 h 19"/>
                <a:gd name="T6" fmla="*/ 16 w 19"/>
                <a:gd name="T7" fmla="*/ 16 h 19"/>
                <a:gd name="T8" fmla="*/ 3 w 19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3" y="16"/>
                  </a:moveTo>
                  <a:cubicBezTo>
                    <a:pt x="0" y="12"/>
                    <a:pt x="0" y="7"/>
                    <a:pt x="3" y="3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19" y="7"/>
                    <a:pt x="19" y="12"/>
                    <a:pt x="16" y="16"/>
                  </a:cubicBezTo>
                  <a:cubicBezTo>
                    <a:pt x="12" y="19"/>
                    <a:pt x="7" y="19"/>
                    <a:pt x="3" y="16"/>
                  </a:cubicBezTo>
                  <a:close/>
                </a:path>
              </a:pathLst>
            </a:custGeom>
            <a:solidFill>
              <a:srgbClr val="DA1F2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1"/>
            <p:cNvSpPr>
              <a:spLocks/>
            </p:cNvSpPr>
            <p:nvPr/>
          </p:nvSpPr>
          <p:spPr bwMode="auto">
            <a:xfrm>
              <a:off x="3064035" y="1432120"/>
              <a:ext cx="471484" cy="170461"/>
            </a:xfrm>
            <a:custGeom>
              <a:avLst/>
              <a:gdLst>
                <a:gd name="T0" fmla="*/ 49 w 55"/>
                <a:gd name="T1" fmla="*/ 18 h 20"/>
                <a:gd name="T2" fmla="*/ 5 w 55"/>
                <a:gd name="T3" fmla="*/ 18 h 20"/>
                <a:gd name="T4" fmla="*/ 5 w 55"/>
                <a:gd name="T5" fmla="*/ 18 h 20"/>
                <a:gd name="T6" fmla="*/ 1 w 55"/>
                <a:gd name="T7" fmla="*/ 18 h 20"/>
                <a:gd name="T8" fmla="*/ 1 w 55"/>
                <a:gd name="T9" fmla="*/ 18 h 20"/>
                <a:gd name="T10" fmla="*/ 1 w 55"/>
                <a:gd name="T11" fmla="*/ 14 h 20"/>
                <a:gd name="T12" fmla="*/ 1 w 55"/>
                <a:gd name="T13" fmla="*/ 14 h 20"/>
                <a:gd name="T14" fmla="*/ 54 w 55"/>
                <a:gd name="T15" fmla="*/ 14 h 20"/>
                <a:gd name="T16" fmla="*/ 54 w 55"/>
                <a:gd name="T17" fmla="*/ 14 h 20"/>
                <a:gd name="T18" fmla="*/ 54 w 55"/>
                <a:gd name="T19" fmla="*/ 18 h 20"/>
                <a:gd name="T20" fmla="*/ 54 w 55"/>
                <a:gd name="T21" fmla="*/ 18 h 20"/>
                <a:gd name="T22" fmla="*/ 49 w 55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49" y="18"/>
                  </a:moveTo>
                  <a:cubicBezTo>
                    <a:pt x="37" y="6"/>
                    <a:pt x="18" y="6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20"/>
                    <a:pt x="2" y="20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6" y="0"/>
                    <a:pt x="39" y="0"/>
                    <a:pt x="5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5"/>
                    <a:pt x="55" y="17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3" y="20"/>
                    <a:pt x="51" y="20"/>
                    <a:pt x="49" y="18"/>
                  </a:cubicBezTo>
                  <a:close/>
                </a:path>
              </a:pathLst>
            </a:custGeom>
            <a:solidFill>
              <a:srgbClr val="DA1F2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2"/>
            <p:cNvSpPr>
              <a:spLocks/>
            </p:cNvSpPr>
            <p:nvPr/>
          </p:nvSpPr>
          <p:spPr bwMode="auto">
            <a:xfrm>
              <a:off x="2976992" y="1294301"/>
              <a:ext cx="641943" cy="224863"/>
            </a:xfrm>
            <a:custGeom>
              <a:avLst/>
              <a:gdLst>
                <a:gd name="T0" fmla="*/ 69 w 75"/>
                <a:gd name="T1" fmla="*/ 25 h 26"/>
                <a:gd name="T2" fmla="*/ 6 w 75"/>
                <a:gd name="T3" fmla="*/ 25 h 26"/>
                <a:gd name="T4" fmla="*/ 6 w 75"/>
                <a:gd name="T5" fmla="*/ 25 h 26"/>
                <a:gd name="T6" fmla="*/ 1 w 75"/>
                <a:gd name="T7" fmla="*/ 25 h 26"/>
                <a:gd name="T8" fmla="*/ 1 w 75"/>
                <a:gd name="T9" fmla="*/ 25 h 26"/>
                <a:gd name="T10" fmla="*/ 1 w 75"/>
                <a:gd name="T11" fmla="*/ 20 h 26"/>
                <a:gd name="T12" fmla="*/ 1 w 75"/>
                <a:gd name="T13" fmla="*/ 20 h 26"/>
                <a:gd name="T14" fmla="*/ 74 w 75"/>
                <a:gd name="T15" fmla="*/ 20 h 26"/>
                <a:gd name="T16" fmla="*/ 74 w 75"/>
                <a:gd name="T17" fmla="*/ 20 h 26"/>
                <a:gd name="T18" fmla="*/ 74 w 75"/>
                <a:gd name="T19" fmla="*/ 25 h 26"/>
                <a:gd name="T20" fmla="*/ 74 w 75"/>
                <a:gd name="T21" fmla="*/ 25 h 26"/>
                <a:gd name="T22" fmla="*/ 69 w 75"/>
                <a:gd name="T2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6">
                  <a:moveTo>
                    <a:pt x="69" y="25"/>
                  </a:moveTo>
                  <a:cubicBezTo>
                    <a:pt x="52" y="7"/>
                    <a:pt x="23" y="7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2" y="26"/>
                    <a:pt x="70" y="26"/>
                    <a:pt x="69" y="25"/>
                  </a:cubicBezTo>
                  <a:close/>
                </a:path>
              </a:pathLst>
            </a:custGeom>
            <a:solidFill>
              <a:srgbClr val="DA1F2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3"/>
            <p:cNvSpPr>
              <a:spLocks/>
            </p:cNvSpPr>
            <p:nvPr/>
          </p:nvSpPr>
          <p:spPr bwMode="auto">
            <a:xfrm>
              <a:off x="3158332" y="1551805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4"/>
            <p:cNvSpPr>
              <a:spLocks/>
            </p:cNvSpPr>
            <p:nvPr/>
          </p:nvSpPr>
          <p:spPr bwMode="auto">
            <a:xfrm>
              <a:off x="3223614" y="1678744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5"/>
            <p:cNvSpPr>
              <a:spLocks/>
            </p:cNvSpPr>
            <p:nvPr/>
          </p:nvSpPr>
          <p:spPr bwMode="auto">
            <a:xfrm>
              <a:off x="3071288" y="1413986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6"/>
            <p:cNvSpPr>
              <a:spLocks/>
            </p:cNvSpPr>
            <p:nvPr/>
          </p:nvSpPr>
          <p:spPr bwMode="auto">
            <a:xfrm>
              <a:off x="2984245" y="1287047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85510" y="2844550"/>
            <a:ext cx="341392" cy="435934"/>
            <a:chOff x="9651764" y="3537806"/>
            <a:chExt cx="471484" cy="602052"/>
          </a:xfrm>
        </p:grpSpPr>
        <p:sp>
          <p:nvSpPr>
            <p:cNvPr id="37" name="Freeform 195"/>
            <p:cNvSpPr>
              <a:spLocks noEditPoints="1"/>
            </p:cNvSpPr>
            <p:nvPr/>
          </p:nvSpPr>
          <p:spPr bwMode="auto">
            <a:xfrm>
              <a:off x="9858492" y="3744535"/>
              <a:ext cx="246622" cy="395323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2 h 46"/>
                <a:gd name="T12" fmla="*/ 15 w 29"/>
                <a:gd name="T13" fmla="*/ 46 h 46"/>
                <a:gd name="T14" fmla="*/ 29 w 29"/>
                <a:gd name="T15" fmla="*/ 32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2 h 46"/>
                <a:gd name="T22" fmla="*/ 16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6 w 29"/>
                <a:gd name="T29" fmla="*/ 13 h 46"/>
                <a:gd name="T30" fmla="*/ 16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2"/>
                  </a:moveTo>
                  <a:cubicBezTo>
                    <a:pt x="0" y="40"/>
                    <a:pt x="7" y="46"/>
                    <a:pt x="15" y="46"/>
                  </a:cubicBezTo>
                  <a:cubicBezTo>
                    <a:pt x="23" y="46"/>
                    <a:pt x="29" y="40"/>
                    <a:pt x="29" y="3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2"/>
                  </a:lnTo>
                  <a:close/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6" y="13"/>
                    <a:pt x="16" y="13"/>
                    <a:pt x="16" y="1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DA1F2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96"/>
            <p:cNvSpPr>
              <a:spLocks/>
            </p:cNvSpPr>
            <p:nvPr/>
          </p:nvSpPr>
          <p:spPr bwMode="auto">
            <a:xfrm>
              <a:off x="9651764" y="3555940"/>
              <a:ext cx="344546" cy="290146"/>
            </a:xfrm>
            <a:custGeom>
              <a:avLst/>
              <a:gdLst>
                <a:gd name="T0" fmla="*/ 0 w 40"/>
                <a:gd name="T1" fmla="*/ 19 h 34"/>
                <a:gd name="T2" fmla="*/ 20 w 40"/>
                <a:gd name="T3" fmla="*/ 0 h 34"/>
                <a:gd name="T4" fmla="*/ 20 w 40"/>
                <a:gd name="T5" fmla="*/ 0 h 34"/>
                <a:gd name="T6" fmla="*/ 40 w 40"/>
                <a:gd name="T7" fmla="*/ 19 h 34"/>
                <a:gd name="T8" fmla="*/ 40 w 40"/>
                <a:gd name="T9" fmla="*/ 19 h 34"/>
                <a:gd name="T10" fmla="*/ 37 w 40"/>
                <a:gd name="T11" fmla="*/ 19 h 34"/>
                <a:gd name="T12" fmla="*/ 32 w 40"/>
                <a:gd name="T13" fmla="*/ 8 h 34"/>
                <a:gd name="T14" fmla="*/ 32 w 40"/>
                <a:gd name="T15" fmla="*/ 8 h 34"/>
                <a:gd name="T16" fmla="*/ 20 w 40"/>
                <a:gd name="T17" fmla="*/ 3 h 34"/>
                <a:gd name="T18" fmla="*/ 20 w 40"/>
                <a:gd name="T19" fmla="*/ 3 h 34"/>
                <a:gd name="T20" fmla="*/ 8 w 40"/>
                <a:gd name="T21" fmla="*/ 8 h 34"/>
                <a:gd name="T22" fmla="*/ 8 w 40"/>
                <a:gd name="T23" fmla="*/ 8 h 34"/>
                <a:gd name="T24" fmla="*/ 3 w 40"/>
                <a:gd name="T25" fmla="*/ 19 h 34"/>
                <a:gd name="T26" fmla="*/ 3 w 40"/>
                <a:gd name="T27" fmla="*/ 19 h 34"/>
                <a:gd name="T28" fmla="*/ 9 w 40"/>
                <a:gd name="T29" fmla="*/ 32 h 34"/>
                <a:gd name="T30" fmla="*/ 9 w 40"/>
                <a:gd name="T31" fmla="*/ 32 h 34"/>
                <a:gd name="T32" fmla="*/ 7 w 40"/>
                <a:gd name="T33" fmla="*/ 34 h 34"/>
                <a:gd name="T34" fmla="*/ 0 w 4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4">
                  <a:moveTo>
                    <a:pt x="0" y="19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5"/>
                    <a:pt x="35" y="11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5"/>
                    <a:pt x="25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5" y="3"/>
                    <a:pt x="11" y="5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11"/>
                    <a:pt x="3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4"/>
                    <a:pt x="5" y="29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" y="30"/>
                    <a:pt x="0" y="25"/>
                    <a:pt x="0" y="19"/>
                  </a:cubicBezTo>
                  <a:close/>
                </a:path>
              </a:pathLst>
            </a:custGeom>
            <a:solidFill>
              <a:srgbClr val="DA1F2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97"/>
            <p:cNvSpPr>
              <a:spLocks noEditPoints="1"/>
            </p:cNvSpPr>
            <p:nvPr/>
          </p:nvSpPr>
          <p:spPr bwMode="auto">
            <a:xfrm>
              <a:off x="9872999" y="3737281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98"/>
            <p:cNvSpPr>
              <a:spLocks/>
            </p:cNvSpPr>
            <p:nvPr/>
          </p:nvSpPr>
          <p:spPr bwMode="auto">
            <a:xfrm>
              <a:off x="9669898" y="3537806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Freeform 191"/>
          <p:cNvSpPr>
            <a:spLocks noEditPoints="1"/>
          </p:cNvSpPr>
          <p:nvPr/>
        </p:nvSpPr>
        <p:spPr bwMode="auto">
          <a:xfrm>
            <a:off x="5430172" y="839790"/>
            <a:ext cx="417548" cy="417550"/>
          </a:xfrm>
          <a:custGeom>
            <a:avLst/>
            <a:gdLst>
              <a:gd name="T0" fmla="*/ 67 w 67"/>
              <a:gd name="T1" fmla="*/ 31 h 67"/>
              <a:gd name="T2" fmla="*/ 52 w 67"/>
              <a:gd name="T3" fmla="*/ 14 h 67"/>
              <a:gd name="T4" fmla="*/ 35 w 67"/>
              <a:gd name="T5" fmla="*/ 50 h 67"/>
              <a:gd name="T6" fmla="*/ 53 w 67"/>
              <a:gd name="T7" fmla="*/ 35 h 67"/>
              <a:gd name="T8" fmla="*/ 35 w 67"/>
              <a:gd name="T9" fmla="*/ 50 h 67"/>
              <a:gd name="T10" fmla="*/ 35 w 67"/>
              <a:gd name="T11" fmla="*/ 0 h 67"/>
              <a:gd name="T12" fmla="*/ 47 w 67"/>
              <a:gd name="T13" fmla="*/ 12 h 67"/>
              <a:gd name="T14" fmla="*/ 47 w 67"/>
              <a:gd name="T15" fmla="*/ 55 h 67"/>
              <a:gd name="T16" fmla="*/ 35 w 67"/>
              <a:gd name="T17" fmla="*/ 67 h 67"/>
              <a:gd name="T18" fmla="*/ 47 w 67"/>
              <a:gd name="T19" fmla="*/ 55 h 67"/>
              <a:gd name="T20" fmla="*/ 52 w 67"/>
              <a:gd name="T21" fmla="*/ 53 h 67"/>
              <a:gd name="T22" fmla="*/ 67 w 67"/>
              <a:gd name="T23" fmla="*/ 35 h 67"/>
              <a:gd name="T24" fmla="*/ 46 w 67"/>
              <a:gd name="T25" fmla="*/ 62 h 67"/>
              <a:gd name="T26" fmla="*/ 42 w 67"/>
              <a:gd name="T27" fmla="*/ 66 h 67"/>
              <a:gd name="T28" fmla="*/ 51 w 67"/>
              <a:gd name="T29" fmla="*/ 56 h 67"/>
              <a:gd name="T30" fmla="*/ 46 w 67"/>
              <a:gd name="T31" fmla="*/ 5 h 67"/>
              <a:gd name="T32" fmla="*/ 51 w 67"/>
              <a:gd name="T33" fmla="*/ 11 h 67"/>
              <a:gd name="T34" fmla="*/ 42 w 67"/>
              <a:gd name="T35" fmla="*/ 1 h 67"/>
              <a:gd name="T36" fmla="*/ 49 w 67"/>
              <a:gd name="T37" fmla="*/ 15 h 67"/>
              <a:gd name="T38" fmla="*/ 35 w 67"/>
              <a:gd name="T39" fmla="*/ 31 h 67"/>
              <a:gd name="T40" fmla="*/ 49 w 67"/>
              <a:gd name="T41" fmla="*/ 15 h 67"/>
              <a:gd name="T42" fmla="*/ 20 w 67"/>
              <a:gd name="T43" fmla="*/ 12 h 67"/>
              <a:gd name="T44" fmla="*/ 32 w 67"/>
              <a:gd name="T45" fmla="*/ 0 h 67"/>
              <a:gd name="T46" fmla="*/ 14 w 67"/>
              <a:gd name="T47" fmla="*/ 31 h 67"/>
              <a:gd name="T48" fmla="*/ 32 w 67"/>
              <a:gd name="T49" fmla="*/ 17 h 67"/>
              <a:gd name="T50" fmla="*/ 14 w 67"/>
              <a:gd name="T51" fmla="*/ 31 h 67"/>
              <a:gd name="T52" fmla="*/ 8 w 67"/>
              <a:gd name="T53" fmla="*/ 12 h 67"/>
              <a:gd name="T54" fmla="*/ 11 w 67"/>
              <a:gd name="T55" fmla="*/ 31 h 67"/>
              <a:gd name="T56" fmla="*/ 21 w 67"/>
              <a:gd name="T57" fmla="*/ 5 h 67"/>
              <a:gd name="T58" fmla="*/ 10 w 67"/>
              <a:gd name="T59" fmla="*/ 9 h 67"/>
              <a:gd name="T60" fmla="*/ 21 w 67"/>
              <a:gd name="T61" fmla="*/ 5 h 67"/>
              <a:gd name="T62" fmla="*/ 0 w 67"/>
              <a:gd name="T63" fmla="*/ 35 h 67"/>
              <a:gd name="T64" fmla="*/ 15 w 67"/>
              <a:gd name="T65" fmla="*/ 53 h 67"/>
              <a:gd name="T66" fmla="*/ 21 w 67"/>
              <a:gd name="T67" fmla="*/ 62 h 67"/>
              <a:gd name="T68" fmla="*/ 10 w 67"/>
              <a:gd name="T69" fmla="*/ 58 h 67"/>
              <a:gd name="T70" fmla="*/ 21 w 67"/>
              <a:gd name="T71" fmla="*/ 62 h 67"/>
              <a:gd name="T72" fmla="*/ 32 w 67"/>
              <a:gd name="T73" fmla="*/ 50 h 67"/>
              <a:gd name="T74" fmla="*/ 14 w 67"/>
              <a:gd name="T75" fmla="*/ 35 h 67"/>
              <a:gd name="T76" fmla="*/ 23 w 67"/>
              <a:gd name="T77" fmla="*/ 60 h 67"/>
              <a:gd name="T78" fmla="*/ 32 w 67"/>
              <a:gd name="T79" fmla="*/ 53 h 67"/>
              <a:gd name="T80" fmla="*/ 23 w 67"/>
              <a:gd name="T81" fmla="*/ 6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" h="67">
                <a:moveTo>
                  <a:pt x="57" y="31"/>
                </a:moveTo>
                <a:cubicBezTo>
                  <a:pt x="67" y="31"/>
                  <a:pt x="67" y="31"/>
                  <a:pt x="67" y="31"/>
                </a:cubicBezTo>
                <a:cubicBezTo>
                  <a:pt x="67" y="24"/>
                  <a:pt x="64" y="17"/>
                  <a:pt x="59" y="12"/>
                </a:cubicBezTo>
                <a:cubicBezTo>
                  <a:pt x="57" y="13"/>
                  <a:pt x="55" y="13"/>
                  <a:pt x="52" y="14"/>
                </a:cubicBezTo>
                <a:cubicBezTo>
                  <a:pt x="55" y="19"/>
                  <a:pt x="56" y="25"/>
                  <a:pt x="57" y="31"/>
                </a:cubicBezTo>
                <a:close/>
                <a:moveTo>
                  <a:pt x="35" y="50"/>
                </a:moveTo>
                <a:cubicBezTo>
                  <a:pt x="40" y="50"/>
                  <a:pt x="45" y="51"/>
                  <a:pt x="49" y="52"/>
                </a:cubicBezTo>
                <a:cubicBezTo>
                  <a:pt x="52" y="47"/>
                  <a:pt x="53" y="41"/>
                  <a:pt x="53" y="35"/>
                </a:cubicBezTo>
                <a:cubicBezTo>
                  <a:pt x="35" y="35"/>
                  <a:pt x="35" y="35"/>
                  <a:pt x="35" y="35"/>
                </a:cubicBezTo>
                <a:lnTo>
                  <a:pt x="35" y="50"/>
                </a:lnTo>
                <a:close/>
                <a:moveTo>
                  <a:pt x="44" y="7"/>
                </a:moveTo>
                <a:cubicBezTo>
                  <a:pt x="41" y="4"/>
                  <a:pt x="38" y="2"/>
                  <a:pt x="35" y="0"/>
                </a:cubicBezTo>
                <a:cubicBezTo>
                  <a:pt x="35" y="13"/>
                  <a:pt x="35" y="13"/>
                  <a:pt x="35" y="13"/>
                </a:cubicBezTo>
                <a:cubicBezTo>
                  <a:pt x="39" y="13"/>
                  <a:pt x="43" y="13"/>
                  <a:pt x="47" y="12"/>
                </a:cubicBezTo>
                <a:cubicBezTo>
                  <a:pt x="46" y="10"/>
                  <a:pt x="45" y="9"/>
                  <a:pt x="44" y="7"/>
                </a:cubicBezTo>
                <a:close/>
                <a:moveTo>
                  <a:pt x="47" y="55"/>
                </a:moveTo>
                <a:cubicBezTo>
                  <a:pt x="43" y="54"/>
                  <a:pt x="39" y="53"/>
                  <a:pt x="35" y="53"/>
                </a:cubicBezTo>
                <a:cubicBezTo>
                  <a:pt x="35" y="67"/>
                  <a:pt x="35" y="67"/>
                  <a:pt x="35" y="67"/>
                </a:cubicBezTo>
                <a:cubicBezTo>
                  <a:pt x="38" y="65"/>
                  <a:pt x="41" y="63"/>
                  <a:pt x="44" y="60"/>
                </a:cubicBezTo>
                <a:cubicBezTo>
                  <a:pt x="45" y="58"/>
                  <a:pt x="46" y="57"/>
                  <a:pt x="47" y="55"/>
                </a:cubicBezTo>
                <a:close/>
                <a:moveTo>
                  <a:pt x="57" y="35"/>
                </a:moveTo>
                <a:cubicBezTo>
                  <a:pt x="56" y="41"/>
                  <a:pt x="55" y="47"/>
                  <a:pt x="52" y="53"/>
                </a:cubicBezTo>
                <a:cubicBezTo>
                  <a:pt x="55" y="53"/>
                  <a:pt x="57" y="54"/>
                  <a:pt x="59" y="55"/>
                </a:cubicBezTo>
                <a:cubicBezTo>
                  <a:pt x="64" y="50"/>
                  <a:pt x="67" y="42"/>
                  <a:pt x="67" y="35"/>
                </a:cubicBezTo>
                <a:lnTo>
                  <a:pt x="57" y="35"/>
                </a:lnTo>
                <a:close/>
                <a:moveTo>
                  <a:pt x="46" y="62"/>
                </a:moveTo>
                <a:cubicBezTo>
                  <a:pt x="46" y="62"/>
                  <a:pt x="46" y="62"/>
                  <a:pt x="46" y="62"/>
                </a:cubicBezTo>
                <a:cubicBezTo>
                  <a:pt x="45" y="63"/>
                  <a:pt x="44" y="65"/>
                  <a:pt x="42" y="66"/>
                </a:cubicBezTo>
                <a:cubicBezTo>
                  <a:pt x="48" y="64"/>
                  <a:pt x="53" y="62"/>
                  <a:pt x="57" y="58"/>
                </a:cubicBezTo>
                <a:cubicBezTo>
                  <a:pt x="55" y="57"/>
                  <a:pt x="53" y="56"/>
                  <a:pt x="51" y="56"/>
                </a:cubicBezTo>
                <a:cubicBezTo>
                  <a:pt x="49" y="58"/>
                  <a:pt x="48" y="60"/>
                  <a:pt x="46" y="62"/>
                </a:cubicBezTo>
                <a:close/>
                <a:moveTo>
                  <a:pt x="46" y="5"/>
                </a:move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49" y="9"/>
                  <a:pt x="51" y="11"/>
                </a:cubicBezTo>
                <a:cubicBezTo>
                  <a:pt x="53" y="11"/>
                  <a:pt x="55" y="10"/>
                  <a:pt x="57" y="9"/>
                </a:cubicBezTo>
                <a:cubicBezTo>
                  <a:pt x="53" y="5"/>
                  <a:pt x="48" y="2"/>
                  <a:pt x="42" y="1"/>
                </a:cubicBezTo>
                <a:cubicBezTo>
                  <a:pt x="44" y="2"/>
                  <a:pt x="45" y="3"/>
                  <a:pt x="46" y="5"/>
                </a:cubicBezTo>
                <a:close/>
                <a:moveTo>
                  <a:pt x="49" y="15"/>
                </a:moveTo>
                <a:cubicBezTo>
                  <a:pt x="45" y="16"/>
                  <a:pt x="40" y="17"/>
                  <a:pt x="35" y="17"/>
                </a:cubicBezTo>
                <a:cubicBezTo>
                  <a:pt x="35" y="31"/>
                  <a:pt x="35" y="31"/>
                  <a:pt x="35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25"/>
                  <a:pt x="51" y="20"/>
                  <a:pt x="49" y="15"/>
                </a:cubicBezTo>
                <a:close/>
                <a:moveTo>
                  <a:pt x="23" y="7"/>
                </a:moveTo>
                <a:cubicBezTo>
                  <a:pt x="22" y="9"/>
                  <a:pt x="21" y="10"/>
                  <a:pt x="20" y="12"/>
                </a:cubicBezTo>
                <a:cubicBezTo>
                  <a:pt x="24" y="13"/>
                  <a:pt x="28" y="13"/>
                  <a:pt x="32" y="13"/>
                </a:cubicBezTo>
                <a:cubicBezTo>
                  <a:pt x="32" y="0"/>
                  <a:pt x="32" y="0"/>
                  <a:pt x="32" y="0"/>
                </a:cubicBezTo>
                <a:cubicBezTo>
                  <a:pt x="29" y="2"/>
                  <a:pt x="26" y="4"/>
                  <a:pt x="23" y="7"/>
                </a:cubicBezTo>
                <a:close/>
                <a:moveTo>
                  <a:pt x="14" y="31"/>
                </a:moveTo>
                <a:cubicBezTo>
                  <a:pt x="32" y="31"/>
                  <a:pt x="32" y="31"/>
                  <a:pt x="32" y="31"/>
                </a:cubicBezTo>
                <a:cubicBezTo>
                  <a:pt x="32" y="17"/>
                  <a:pt x="32" y="17"/>
                  <a:pt x="32" y="17"/>
                </a:cubicBezTo>
                <a:cubicBezTo>
                  <a:pt x="27" y="17"/>
                  <a:pt x="23" y="16"/>
                  <a:pt x="18" y="15"/>
                </a:cubicBezTo>
                <a:cubicBezTo>
                  <a:pt x="16" y="20"/>
                  <a:pt x="14" y="25"/>
                  <a:pt x="14" y="31"/>
                </a:cubicBezTo>
                <a:close/>
                <a:moveTo>
                  <a:pt x="15" y="14"/>
                </a:moveTo>
                <a:cubicBezTo>
                  <a:pt x="12" y="13"/>
                  <a:pt x="10" y="13"/>
                  <a:pt x="8" y="12"/>
                </a:cubicBezTo>
                <a:cubicBezTo>
                  <a:pt x="3" y="17"/>
                  <a:pt x="0" y="24"/>
                  <a:pt x="0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25"/>
                  <a:pt x="12" y="19"/>
                  <a:pt x="15" y="14"/>
                </a:cubicBezTo>
                <a:close/>
                <a:moveTo>
                  <a:pt x="21" y="5"/>
                </a:moveTo>
                <a:cubicBezTo>
                  <a:pt x="22" y="3"/>
                  <a:pt x="24" y="2"/>
                  <a:pt x="25" y="1"/>
                </a:cubicBezTo>
                <a:cubicBezTo>
                  <a:pt x="19" y="2"/>
                  <a:pt x="14" y="5"/>
                  <a:pt x="10" y="9"/>
                </a:cubicBezTo>
                <a:cubicBezTo>
                  <a:pt x="12" y="10"/>
                  <a:pt x="14" y="11"/>
                  <a:pt x="16" y="11"/>
                </a:cubicBezTo>
                <a:cubicBezTo>
                  <a:pt x="18" y="9"/>
                  <a:pt x="19" y="7"/>
                  <a:pt x="21" y="5"/>
                </a:cubicBezTo>
                <a:close/>
                <a:moveTo>
                  <a:pt x="10" y="35"/>
                </a:moveTo>
                <a:cubicBezTo>
                  <a:pt x="0" y="35"/>
                  <a:pt x="0" y="35"/>
                  <a:pt x="0" y="35"/>
                </a:cubicBezTo>
                <a:cubicBezTo>
                  <a:pt x="0" y="42"/>
                  <a:pt x="3" y="50"/>
                  <a:pt x="8" y="55"/>
                </a:cubicBezTo>
                <a:cubicBezTo>
                  <a:pt x="10" y="54"/>
                  <a:pt x="12" y="53"/>
                  <a:pt x="15" y="53"/>
                </a:cubicBezTo>
                <a:cubicBezTo>
                  <a:pt x="12" y="47"/>
                  <a:pt x="11" y="41"/>
                  <a:pt x="10" y="35"/>
                </a:cubicBezTo>
                <a:close/>
                <a:moveTo>
                  <a:pt x="21" y="62"/>
                </a:moveTo>
                <a:cubicBezTo>
                  <a:pt x="19" y="60"/>
                  <a:pt x="18" y="58"/>
                  <a:pt x="16" y="56"/>
                </a:cubicBezTo>
                <a:cubicBezTo>
                  <a:pt x="14" y="56"/>
                  <a:pt x="12" y="57"/>
                  <a:pt x="10" y="58"/>
                </a:cubicBezTo>
                <a:cubicBezTo>
                  <a:pt x="14" y="62"/>
                  <a:pt x="19" y="64"/>
                  <a:pt x="25" y="66"/>
                </a:cubicBezTo>
                <a:cubicBezTo>
                  <a:pt x="24" y="65"/>
                  <a:pt x="22" y="63"/>
                  <a:pt x="21" y="62"/>
                </a:cubicBezTo>
                <a:close/>
                <a:moveTo>
                  <a:pt x="18" y="52"/>
                </a:moveTo>
                <a:cubicBezTo>
                  <a:pt x="23" y="51"/>
                  <a:pt x="27" y="50"/>
                  <a:pt x="32" y="50"/>
                </a:cubicBezTo>
                <a:cubicBezTo>
                  <a:pt x="32" y="35"/>
                  <a:pt x="32" y="35"/>
                  <a:pt x="32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41"/>
                  <a:pt x="16" y="47"/>
                  <a:pt x="18" y="52"/>
                </a:cubicBezTo>
                <a:close/>
                <a:moveTo>
                  <a:pt x="23" y="60"/>
                </a:moveTo>
                <a:cubicBezTo>
                  <a:pt x="26" y="63"/>
                  <a:pt x="29" y="65"/>
                  <a:pt x="32" y="67"/>
                </a:cubicBezTo>
                <a:cubicBezTo>
                  <a:pt x="32" y="53"/>
                  <a:pt x="32" y="53"/>
                  <a:pt x="32" y="53"/>
                </a:cubicBezTo>
                <a:cubicBezTo>
                  <a:pt x="28" y="53"/>
                  <a:pt x="24" y="54"/>
                  <a:pt x="20" y="55"/>
                </a:cubicBezTo>
                <a:cubicBezTo>
                  <a:pt x="21" y="57"/>
                  <a:pt x="22" y="58"/>
                  <a:pt x="23" y="60"/>
                </a:cubicBezTo>
                <a:close/>
              </a:path>
            </a:pathLst>
          </a:custGeom>
          <a:solidFill>
            <a:srgbClr val="DA1F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498112" y="3054748"/>
            <a:ext cx="323010" cy="472700"/>
            <a:chOff x="4353659" y="1243525"/>
            <a:chExt cx="446097" cy="652828"/>
          </a:xfrm>
        </p:grpSpPr>
        <p:sp>
          <p:nvSpPr>
            <p:cNvPr id="43" name="Freeform 150"/>
            <p:cNvSpPr>
              <a:spLocks noEditPoints="1"/>
            </p:cNvSpPr>
            <p:nvPr/>
          </p:nvSpPr>
          <p:spPr bwMode="auto">
            <a:xfrm>
              <a:off x="4447956" y="1250779"/>
              <a:ext cx="246622" cy="413458"/>
            </a:xfrm>
            <a:custGeom>
              <a:avLst/>
              <a:gdLst>
                <a:gd name="T0" fmla="*/ 13 w 29"/>
                <a:gd name="T1" fmla="*/ 48 h 48"/>
                <a:gd name="T2" fmla="*/ 16 w 29"/>
                <a:gd name="T3" fmla="*/ 48 h 48"/>
                <a:gd name="T4" fmla="*/ 29 w 29"/>
                <a:gd name="T5" fmla="*/ 37 h 48"/>
                <a:gd name="T6" fmla="*/ 29 w 29"/>
                <a:gd name="T7" fmla="*/ 24 h 48"/>
                <a:gd name="T8" fmla="*/ 29 w 29"/>
                <a:gd name="T9" fmla="*/ 22 h 48"/>
                <a:gd name="T10" fmla="*/ 29 w 29"/>
                <a:gd name="T11" fmla="*/ 12 h 48"/>
                <a:gd name="T12" fmla="*/ 16 w 29"/>
                <a:gd name="T13" fmla="*/ 0 h 48"/>
                <a:gd name="T14" fmla="*/ 13 w 29"/>
                <a:gd name="T15" fmla="*/ 0 h 48"/>
                <a:gd name="T16" fmla="*/ 0 w 29"/>
                <a:gd name="T17" fmla="*/ 12 h 48"/>
                <a:gd name="T18" fmla="*/ 0 w 29"/>
                <a:gd name="T19" fmla="*/ 22 h 48"/>
                <a:gd name="T20" fmla="*/ 0 w 29"/>
                <a:gd name="T21" fmla="*/ 24 h 48"/>
                <a:gd name="T22" fmla="*/ 0 w 29"/>
                <a:gd name="T23" fmla="*/ 37 h 48"/>
                <a:gd name="T24" fmla="*/ 13 w 29"/>
                <a:gd name="T25" fmla="*/ 48 h 48"/>
                <a:gd name="T26" fmla="*/ 27 w 29"/>
                <a:gd name="T27" fmla="*/ 37 h 48"/>
                <a:gd name="T28" fmla="*/ 16 w 29"/>
                <a:gd name="T29" fmla="*/ 46 h 48"/>
                <a:gd name="T30" fmla="*/ 13 w 29"/>
                <a:gd name="T31" fmla="*/ 46 h 48"/>
                <a:gd name="T32" fmla="*/ 2 w 29"/>
                <a:gd name="T33" fmla="*/ 37 h 48"/>
                <a:gd name="T34" fmla="*/ 2 w 29"/>
                <a:gd name="T35" fmla="*/ 25 h 48"/>
                <a:gd name="T36" fmla="*/ 27 w 29"/>
                <a:gd name="T37" fmla="*/ 25 h 48"/>
                <a:gd name="T38" fmla="*/ 27 w 29"/>
                <a:gd name="T39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48">
                  <a:moveTo>
                    <a:pt x="13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29" y="43"/>
                    <a:pt x="29" y="37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5" y="48"/>
                    <a:pt x="13" y="48"/>
                  </a:cubicBezTo>
                  <a:close/>
                  <a:moveTo>
                    <a:pt x="27" y="37"/>
                  </a:moveTo>
                  <a:cubicBezTo>
                    <a:pt x="27" y="42"/>
                    <a:pt x="22" y="46"/>
                    <a:pt x="16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7" y="46"/>
                    <a:pt x="2" y="42"/>
                    <a:pt x="2" y="37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7" y="25"/>
                    <a:pt x="27" y="25"/>
                    <a:pt x="27" y="25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rgbClr val="DA1F2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51"/>
            <p:cNvSpPr>
              <a:spLocks/>
            </p:cNvSpPr>
            <p:nvPr/>
          </p:nvSpPr>
          <p:spPr bwMode="auto">
            <a:xfrm>
              <a:off x="4353659" y="1551805"/>
              <a:ext cx="435216" cy="344548"/>
            </a:xfrm>
            <a:custGeom>
              <a:avLst/>
              <a:gdLst>
                <a:gd name="T0" fmla="*/ 51 w 51"/>
                <a:gd name="T1" fmla="*/ 2 h 40"/>
                <a:gd name="T2" fmla="*/ 48 w 51"/>
                <a:gd name="T3" fmla="*/ 0 h 40"/>
                <a:gd name="T4" fmla="*/ 45 w 51"/>
                <a:gd name="T5" fmla="*/ 2 h 40"/>
                <a:gd name="T6" fmla="*/ 25 w 51"/>
                <a:gd name="T7" fmla="*/ 22 h 40"/>
                <a:gd name="T8" fmla="*/ 5 w 51"/>
                <a:gd name="T9" fmla="*/ 2 h 40"/>
                <a:gd name="T10" fmla="*/ 3 w 51"/>
                <a:gd name="T11" fmla="*/ 0 h 40"/>
                <a:gd name="T12" fmla="*/ 0 w 51"/>
                <a:gd name="T13" fmla="*/ 2 h 40"/>
                <a:gd name="T14" fmla="*/ 23 w 51"/>
                <a:gd name="T15" fmla="*/ 27 h 40"/>
                <a:gd name="T16" fmla="*/ 23 w 51"/>
                <a:gd name="T17" fmla="*/ 35 h 40"/>
                <a:gd name="T18" fmla="*/ 10 w 51"/>
                <a:gd name="T19" fmla="*/ 35 h 40"/>
                <a:gd name="T20" fmla="*/ 7 w 51"/>
                <a:gd name="T21" fmla="*/ 38 h 40"/>
                <a:gd name="T22" fmla="*/ 10 w 51"/>
                <a:gd name="T23" fmla="*/ 40 h 40"/>
                <a:gd name="T24" fmla="*/ 41 w 51"/>
                <a:gd name="T25" fmla="*/ 40 h 40"/>
                <a:gd name="T26" fmla="*/ 43 w 51"/>
                <a:gd name="T27" fmla="*/ 38 h 40"/>
                <a:gd name="T28" fmla="*/ 41 w 51"/>
                <a:gd name="T29" fmla="*/ 35 h 40"/>
                <a:gd name="T30" fmla="*/ 28 w 51"/>
                <a:gd name="T31" fmla="*/ 35 h 40"/>
                <a:gd name="T32" fmla="*/ 28 w 51"/>
                <a:gd name="T33" fmla="*/ 27 h 40"/>
                <a:gd name="T34" fmla="*/ 51 w 51"/>
                <a:gd name="T35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40">
                  <a:moveTo>
                    <a:pt x="51" y="2"/>
                  </a:moveTo>
                  <a:cubicBezTo>
                    <a:pt x="51" y="1"/>
                    <a:pt x="49" y="0"/>
                    <a:pt x="48" y="0"/>
                  </a:cubicBezTo>
                  <a:cubicBezTo>
                    <a:pt x="47" y="0"/>
                    <a:pt x="45" y="1"/>
                    <a:pt x="45" y="2"/>
                  </a:cubicBezTo>
                  <a:cubicBezTo>
                    <a:pt x="45" y="13"/>
                    <a:pt x="36" y="22"/>
                    <a:pt x="25" y="22"/>
                  </a:cubicBezTo>
                  <a:cubicBezTo>
                    <a:pt x="14" y="22"/>
                    <a:pt x="5" y="13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5"/>
                    <a:pt x="10" y="26"/>
                    <a:pt x="23" y="2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7" y="36"/>
                    <a:pt x="7" y="38"/>
                  </a:cubicBezTo>
                  <a:cubicBezTo>
                    <a:pt x="7" y="39"/>
                    <a:pt x="9" y="40"/>
                    <a:pt x="1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40"/>
                    <a:pt x="43" y="39"/>
                    <a:pt x="43" y="38"/>
                  </a:cubicBezTo>
                  <a:cubicBezTo>
                    <a:pt x="43" y="36"/>
                    <a:pt x="42" y="35"/>
                    <a:pt x="41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41" y="26"/>
                    <a:pt x="51" y="15"/>
                    <a:pt x="51" y="2"/>
                  </a:cubicBezTo>
                  <a:close/>
                </a:path>
              </a:pathLst>
            </a:custGeom>
            <a:solidFill>
              <a:srgbClr val="DA1F28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52"/>
            <p:cNvSpPr>
              <a:spLocks noEditPoints="1"/>
            </p:cNvSpPr>
            <p:nvPr/>
          </p:nvSpPr>
          <p:spPr bwMode="auto">
            <a:xfrm>
              <a:off x="4455210" y="1243525"/>
              <a:ext cx="250249" cy="409831"/>
            </a:xfrm>
            <a:custGeom>
              <a:avLst/>
              <a:gdLst>
                <a:gd name="T0" fmla="*/ 13 w 29"/>
                <a:gd name="T1" fmla="*/ 48 h 48"/>
                <a:gd name="T2" fmla="*/ 16 w 29"/>
                <a:gd name="T3" fmla="*/ 48 h 48"/>
                <a:gd name="T4" fmla="*/ 29 w 29"/>
                <a:gd name="T5" fmla="*/ 36 h 48"/>
                <a:gd name="T6" fmla="*/ 29 w 29"/>
                <a:gd name="T7" fmla="*/ 24 h 48"/>
                <a:gd name="T8" fmla="*/ 29 w 29"/>
                <a:gd name="T9" fmla="*/ 22 h 48"/>
                <a:gd name="T10" fmla="*/ 29 w 29"/>
                <a:gd name="T11" fmla="*/ 12 h 48"/>
                <a:gd name="T12" fmla="*/ 16 w 29"/>
                <a:gd name="T13" fmla="*/ 0 h 48"/>
                <a:gd name="T14" fmla="*/ 13 w 29"/>
                <a:gd name="T15" fmla="*/ 0 h 48"/>
                <a:gd name="T16" fmla="*/ 0 w 29"/>
                <a:gd name="T17" fmla="*/ 12 h 48"/>
                <a:gd name="T18" fmla="*/ 0 w 29"/>
                <a:gd name="T19" fmla="*/ 22 h 48"/>
                <a:gd name="T20" fmla="*/ 0 w 29"/>
                <a:gd name="T21" fmla="*/ 24 h 48"/>
                <a:gd name="T22" fmla="*/ 0 w 29"/>
                <a:gd name="T23" fmla="*/ 36 h 48"/>
                <a:gd name="T24" fmla="*/ 13 w 29"/>
                <a:gd name="T25" fmla="*/ 48 h 48"/>
                <a:gd name="T26" fmla="*/ 27 w 29"/>
                <a:gd name="T27" fmla="*/ 36 h 48"/>
                <a:gd name="T28" fmla="*/ 16 w 29"/>
                <a:gd name="T29" fmla="*/ 46 h 48"/>
                <a:gd name="T30" fmla="*/ 13 w 29"/>
                <a:gd name="T31" fmla="*/ 46 h 48"/>
                <a:gd name="T32" fmla="*/ 2 w 29"/>
                <a:gd name="T33" fmla="*/ 36 h 48"/>
                <a:gd name="T34" fmla="*/ 2 w 29"/>
                <a:gd name="T35" fmla="*/ 25 h 48"/>
                <a:gd name="T36" fmla="*/ 27 w 29"/>
                <a:gd name="T37" fmla="*/ 25 h 48"/>
                <a:gd name="T38" fmla="*/ 27 w 29"/>
                <a:gd name="T3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48">
                  <a:moveTo>
                    <a:pt x="13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29" y="43"/>
                    <a:pt x="29" y="36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8"/>
                    <a:pt x="13" y="48"/>
                  </a:cubicBezTo>
                  <a:close/>
                  <a:moveTo>
                    <a:pt x="27" y="36"/>
                  </a:moveTo>
                  <a:cubicBezTo>
                    <a:pt x="27" y="42"/>
                    <a:pt x="22" y="46"/>
                    <a:pt x="16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7" y="46"/>
                    <a:pt x="2" y="42"/>
                    <a:pt x="2" y="3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7" y="25"/>
                    <a:pt x="27" y="25"/>
                    <a:pt x="27" y="25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53"/>
            <p:cNvSpPr>
              <a:spLocks/>
            </p:cNvSpPr>
            <p:nvPr/>
          </p:nvSpPr>
          <p:spPr bwMode="auto">
            <a:xfrm>
              <a:off x="4360913" y="1533671"/>
              <a:ext cx="438843" cy="351802"/>
            </a:xfrm>
            <a:custGeom>
              <a:avLst/>
              <a:gdLst>
                <a:gd name="T0" fmla="*/ 51 w 51"/>
                <a:gd name="T1" fmla="*/ 3 h 41"/>
                <a:gd name="T2" fmla="*/ 48 w 51"/>
                <a:gd name="T3" fmla="*/ 0 h 41"/>
                <a:gd name="T4" fmla="*/ 46 w 51"/>
                <a:gd name="T5" fmla="*/ 3 h 41"/>
                <a:gd name="T6" fmla="*/ 26 w 51"/>
                <a:gd name="T7" fmla="*/ 23 h 41"/>
                <a:gd name="T8" fmla="*/ 6 w 51"/>
                <a:gd name="T9" fmla="*/ 3 h 41"/>
                <a:gd name="T10" fmla="*/ 3 w 51"/>
                <a:gd name="T11" fmla="*/ 0 h 41"/>
                <a:gd name="T12" fmla="*/ 0 w 51"/>
                <a:gd name="T13" fmla="*/ 3 h 41"/>
                <a:gd name="T14" fmla="*/ 23 w 51"/>
                <a:gd name="T15" fmla="*/ 28 h 41"/>
                <a:gd name="T16" fmla="*/ 23 w 51"/>
                <a:gd name="T17" fmla="*/ 36 h 41"/>
                <a:gd name="T18" fmla="*/ 10 w 51"/>
                <a:gd name="T19" fmla="*/ 36 h 41"/>
                <a:gd name="T20" fmla="*/ 8 w 51"/>
                <a:gd name="T21" fmla="*/ 39 h 41"/>
                <a:gd name="T22" fmla="*/ 10 w 51"/>
                <a:gd name="T23" fmla="*/ 41 h 41"/>
                <a:gd name="T24" fmla="*/ 41 w 51"/>
                <a:gd name="T25" fmla="*/ 41 h 41"/>
                <a:gd name="T26" fmla="*/ 43 w 51"/>
                <a:gd name="T27" fmla="*/ 39 h 41"/>
                <a:gd name="T28" fmla="*/ 41 w 51"/>
                <a:gd name="T29" fmla="*/ 36 h 41"/>
                <a:gd name="T30" fmla="*/ 28 w 51"/>
                <a:gd name="T31" fmla="*/ 36 h 41"/>
                <a:gd name="T32" fmla="*/ 28 w 51"/>
                <a:gd name="T33" fmla="*/ 28 h 41"/>
                <a:gd name="T34" fmla="*/ 51 w 51"/>
                <a:gd name="T35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41">
                  <a:moveTo>
                    <a:pt x="51" y="3"/>
                  </a:moveTo>
                  <a:cubicBezTo>
                    <a:pt x="51" y="1"/>
                    <a:pt x="50" y="0"/>
                    <a:pt x="48" y="0"/>
                  </a:cubicBezTo>
                  <a:cubicBezTo>
                    <a:pt x="47" y="0"/>
                    <a:pt x="46" y="1"/>
                    <a:pt x="46" y="3"/>
                  </a:cubicBezTo>
                  <a:cubicBezTo>
                    <a:pt x="46" y="14"/>
                    <a:pt x="37" y="23"/>
                    <a:pt x="26" y="23"/>
                  </a:cubicBezTo>
                  <a:cubicBezTo>
                    <a:pt x="14" y="23"/>
                    <a:pt x="6" y="14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10" y="27"/>
                    <a:pt x="23" y="2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7"/>
                    <a:pt x="8" y="39"/>
                  </a:cubicBezTo>
                  <a:cubicBezTo>
                    <a:pt x="8" y="40"/>
                    <a:pt x="9" y="41"/>
                    <a:pt x="10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3" y="40"/>
                    <a:pt x="43" y="39"/>
                  </a:cubicBezTo>
                  <a:cubicBezTo>
                    <a:pt x="43" y="37"/>
                    <a:pt x="42" y="36"/>
                    <a:pt x="41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41" y="27"/>
                    <a:pt x="51" y="16"/>
                    <a:pt x="51" y="3"/>
                  </a:cubicBez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任意多边形 51"/>
          <p:cNvSpPr/>
          <p:nvPr/>
        </p:nvSpPr>
        <p:spPr>
          <a:xfrm>
            <a:off x="-56338" y="1446029"/>
            <a:ext cx="2884599" cy="3742660"/>
          </a:xfrm>
          <a:custGeom>
            <a:avLst/>
            <a:gdLst/>
            <a:ahLst/>
            <a:cxnLst/>
            <a:rect l="l" t="t" r="r" b="b"/>
            <a:pathLst>
              <a:path w="2884599" h="3742660">
                <a:moveTo>
                  <a:pt x="970739" y="0"/>
                </a:moveTo>
                <a:lnTo>
                  <a:pt x="2884599" y="3742660"/>
                </a:lnTo>
                <a:lnTo>
                  <a:pt x="0" y="3734714"/>
                </a:lnTo>
                <a:lnTo>
                  <a:pt x="0" y="1861910"/>
                </a:lnTo>
                <a:close/>
              </a:path>
            </a:pathLst>
          </a:custGeom>
          <a:noFill/>
          <a:ln w="9525"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-56339" y="2169043"/>
            <a:ext cx="3022820" cy="3029718"/>
          </a:xfrm>
          <a:custGeom>
            <a:avLst/>
            <a:gdLst/>
            <a:ahLst/>
            <a:cxnLst/>
            <a:rect l="l" t="t" r="r" b="b"/>
            <a:pathLst>
              <a:path w="3022820" h="3029718">
                <a:moveTo>
                  <a:pt x="1534262" y="0"/>
                </a:moveTo>
                <a:lnTo>
                  <a:pt x="3022820" y="3009014"/>
                </a:lnTo>
                <a:lnTo>
                  <a:pt x="0" y="3029718"/>
                </a:lnTo>
                <a:lnTo>
                  <a:pt x="0" y="2876741"/>
                </a:lnTo>
                <a:close/>
              </a:path>
            </a:pathLst>
          </a:custGeom>
          <a:noFill/>
          <a:ln w="9525"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-56339" y="1"/>
            <a:ext cx="3554451" cy="5198760"/>
          </a:xfrm>
          <a:custGeom>
            <a:avLst/>
            <a:gdLst/>
            <a:ahLst/>
            <a:cxnLst/>
            <a:rect l="l" t="t" r="r" b="b"/>
            <a:pathLst>
              <a:path w="3554451" h="5198760">
                <a:moveTo>
                  <a:pt x="981372" y="0"/>
                </a:moveTo>
                <a:lnTo>
                  <a:pt x="3554451" y="5180782"/>
                </a:lnTo>
                <a:lnTo>
                  <a:pt x="3050604" y="5198760"/>
                </a:lnTo>
                <a:lnTo>
                  <a:pt x="0" y="5198760"/>
                </a:lnTo>
                <a:lnTo>
                  <a:pt x="0" y="1642429"/>
                </a:lnTo>
                <a:close/>
              </a:path>
            </a:pathLst>
          </a:custGeom>
          <a:noFill/>
          <a:ln w="9525"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129784" y="1228684"/>
            <a:ext cx="189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kern="100" dirty="0">
                <a:latin typeface="Times New Roman"/>
                <a:cs typeface="Times New Roman"/>
              </a:rPr>
              <a:t>王荐宁</a:t>
            </a:r>
            <a:r>
              <a:rPr lang="en-US" altLang="zh-CN" sz="1600" b="1" kern="100" dirty="0">
                <a:latin typeface="Times New Roman"/>
                <a:cs typeface="Times New Roman"/>
              </a:rPr>
              <a:t>  number3</a:t>
            </a:r>
            <a:endParaRPr lang="zh-CN" altLang="en-US" sz="1600" b="1" dirty="0">
              <a:latin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1048" y="1691989"/>
            <a:ext cx="1899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碰撞检测算法（</a:t>
            </a:r>
            <a:r>
              <a:rPr lang="en-US" altLang="zh-CN" sz="1400" dirty="0"/>
              <a:t>AABB</a:t>
            </a:r>
            <a:r>
              <a:rPr lang="zh-CN" altLang="en-US" sz="1400" dirty="0"/>
              <a:t>树）</a:t>
            </a:r>
            <a:r>
              <a:rPr lang="en-US" altLang="zh-CN" sz="1400" dirty="0"/>
              <a:t>+</a:t>
            </a:r>
            <a:r>
              <a:rPr lang="zh-CN" altLang="en-US" sz="1400" dirty="0"/>
              <a:t>程序主逻辑和主模块的实现</a:t>
            </a:r>
            <a:endParaRPr lang="en-US" altLang="zh-CN" sz="1400" dirty="0"/>
          </a:p>
          <a:p>
            <a:r>
              <a:rPr lang="zh-CN" altLang="en-US" sz="1400" dirty="0"/>
              <a:t>代码量：</a:t>
            </a:r>
            <a:r>
              <a:rPr lang="en-US" altLang="zh-CN" sz="1400" dirty="0"/>
              <a:t>1.5k</a:t>
            </a:r>
            <a:endParaRPr lang="zh-CN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840576" y="875223"/>
            <a:ext cx="153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kern="100" dirty="0">
                <a:latin typeface="Times New Roman"/>
                <a:cs typeface="Times New Roman"/>
              </a:rPr>
              <a:t>施杨</a:t>
            </a:r>
            <a:r>
              <a:rPr lang="en-US" altLang="zh-CN" sz="1600" b="1" kern="100" dirty="0">
                <a:latin typeface="Times New Roman"/>
                <a:cs typeface="Times New Roman"/>
              </a:rPr>
              <a:t>  number1</a:t>
            </a:r>
            <a:endParaRPr lang="zh-CN" altLang="en-US" sz="1600" b="1" dirty="0">
              <a:latin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89190" y="1364418"/>
            <a:ext cx="1899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界面管理，</a:t>
            </a:r>
            <a:r>
              <a:rPr lang="en-US" altLang="zh-CN" sz="1400" dirty="0"/>
              <a:t>GUI</a:t>
            </a:r>
            <a:r>
              <a:rPr lang="zh-CN" altLang="en-US" sz="1400" dirty="0"/>
              <a:t>及贴图显示</a:t>
            </a:r>
            <a:r>
              <a:rPr lang="en-US" altLang="zh-CN" sz="1400" dirty="0"/>
              <a:t>+</a:t>
            </a:r>
            <a:r>
              <a:rPr lang="zh-CN" altLang="en-US" sz="1400" dirty="0"/>
              <a:t>美工设计</a:t>
            </a:r>
            <a:endParaRPr lang="en-US" altLang="zh-CN" sz="1400" dirty="0"/>
          </a:p>
          <a:p>
            <a:r>
              <a:rPr lang="zh-CN" altLang="en-US" sz="1400" dirty="0"/>
              <a:t>代码量：</a:t>
            </a:r>
            <a:r>
              <a:rPr lang="en-US" altLang="zh-CN" sz="1400" dirty="0"/>
              <a:t>1.5k</a:t>
            </a:r>
            <a:endParaRPr lang="zh-CN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901972" y="3148082"/>
            <a:ext cx="174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kern="100" dirty="0">
                <a:latin typeface="Times New Roman"/>
                <a:cs typeface="Times New Roman"/>
              </a:rPr>
              <a:t>亚梦溪</a:t>
            </a:r>
            <a:r>
              <a:rPr lang="en-US" altLang="zh-CN" sz="1600" b="1" kern="100" dirty="0">
                <a:latin typeface="Times New Roman"/>
                <a:cs typeface="Times New Roman"/>
              </a:rPr>
              <a:t>  numbe2  </a:t>
            </a:r>
            <a:endParaRPr lang="zh-CN" altLang="en-US" sz="1600" b="1" dirty="0">
              <a:latin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67184" y="3591826"/>
            <a:ext cx="1899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杂七杂八</a:t>
            </a:r>
            <a:r>
              <a:rPr lang="en-US" altLang="zh-CN" sz="1400" dirty="0"/>
              <a:t>+</a:t>
            </a:r>
            <a:r>
              <a:rPr lang="zh-CN" altLang="en-US" sz="1400" dirty="0"/>
              <a:t>类的设计与定义</a:t>
            </a:r>
            <a:r>
              <a:rPr lang="en-US" altLang="zh-CN" sz="1400" dirty="0"/>
              <a:t>+</a:t>
            </a:r>
            <a:r>
              <a:rPr lang="zh-CN" altLang="en-US" sz="1400" dirty="0"/>
              <a:t>资源文件系统设计</a:t>
            </a:r>
            <a:r>
              <a:rPr lang="en-US" altLang="zh-CN" sz="1400" dirty="0"/>
              <a:t>+</a:t>
            </a:r>
            <a:r>
              <a:rPr lang="zh-CN" altLang="en-US" sz="1400" dirty="0"/>
              <a:t>游戏关卡设计</a:t>
            </a:r>
            <a:endParaRPr lang="en-US" altLang="zh-CN" sz="1400" dirty="0"/>
          </a:p>
          <a:p>
            <a:r>
              <a:rPr lang="zh-CN" altLang="en-US" sz="1400" dirty="0"/>
              <a:t>代码量：</a:t>
            </a:r>
            <a:r>
              <a:rPr lang="en-US" altLang="zh-CN" sz="1400" dirty="0"/>
              <a:t>1k</a:t>
            </a:r>
            <a:endParaRPr lang="zh-CN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359134" y="2807428"/>
            <a:ext cx="1523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kern="100" dirty="0">
                <a:latin typeface="Times New Roman"/>
                <a:cs typeface="Times New Roman"/>
              </a:rPr>
              <a:t>夏童奇</a:t>
            </a:r>
            <a:r>
              <a:rPr lang="zh-CN" altLang="en-US" sz="1600" b="1" kern="100" dirty="0">
                <a:latin typeface="Times New Roman"/>
                <a:cs typeface="Times New Roman"/>
              </a:rPr>
              <a:t>（转专业） </a:t>
            </a:r>
            <a:r>
              <a:rPr lang="en-US" altLang="zh-CN" sz="1600" b="1" kern="100" dirty="0">
                <a:latin typeface="Times New Roman"/>
                <a:cs typeface="Times New Roman"/>
              </a:rPr>
              <a:t>number4</a:t>
            </a:r>
            <a:endParaRPr lang="zh-CN" altLang="en-US" sz="1600" b="1" dirty="0">
              <a:latin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90585" y="3351499"/>
            <a:ext cx="1899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碰撞效果处理</a:t>
            </a:r>
            <a:r>
              <a:rPr lang="en-US" altLang="zh-CN" sz="1400" dirty="0"/>
              <a:t>+</a:t>
            </a:r>
            <a:r>
              <a:rPr lang="zh-CN" altLang="en-US" sz="1400" dirty="0"/>
              <a:t>图像处理  </a:t>
            </a:r>
            <a:endParaRPr lang="en-US" altLang="zh-CN" sz="1400" dirty="0"/>
          </a:p>
          <a:p>
            <a:r>
              <a:rPr lang="zh-CN" altLang="en-US" sz="1400" dirty="0"/>
              <a:t>代码量：</a:t>
            </a:r>
            <a:r>
              <a:rPr lang="en-US" altLang="zh-CN" sz="1400" dirty="0"/>
              <a:t>500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51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1" grpId="0" animBg="1"/>
      <p:bldP spid="61" grpId="0"/>
      <p:bldP spid="62" grpId="0"/>
      <p:bldP spid="63" grpId="0"/>
      <p:bldP spid="64" grpId="0"/>
      <p:bldP spid="65" grpId="0"/>
      <p:bldP spid="66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/>
          <p:cNvSpPr/>
          <p:nvPr/>
        </p:nvSpPr>
        <p:spPr>
          <a:xfrm>
            <a:off x="2195736" y="2899881"/>
            <a:ext cx="5867609" cy="307466"/>
          </a:xfrm>
          <a:prstGeom prst="rightArrow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1599365" y="2649154"/>
            <a:ext cx="5496354" cy="176169"/>
          </a:xfrm>
          <a:custGeom>
            <a:avLst/>
            <a:gdLst>
              <a:gd name="connsiteX0" fmla="*/ 0 w 5420459"/>
              <a:gd name="connsiteY0" fmla="*/ 0 h 153733"/>
              <a:gd name="connsiteX1" fmla="*/ 5348898 w 5420459"/>
              <a:gd name="connsiteY1" fmla="*/ 0 h 153733"/>
              <a:gd name="connsiteX2" fmla="*/ 5420459 w 5420459"/>
              <a:gd name="connsiteY2" fmla="*/ 153733 h 153733"/>
              <a:gd name="connsiteX3" fmla="*/ 0 w 5420459"/>
              <a:gd name="connsiteY3" fmla="*/ 153733 h 153733"/>
              <a:gd name="connsiteX4" fmla="*/ 0 w 5420459"/>
              <a:gd name="connsiteY4" fmla="*/ 0 h 153733"/>
              <a:gd name="connsiteX0" fmla="*/ 0 w 5429815"/>
              <a:gd name="connsiteY0" fmla="*/ 3955 h 157688"/>
              <a:gd name="connsiteX1" fmla="*/ 5348898 w 5429815"/>
              <a:gd name="connsiteY1" fmla="*/ 3955 h 157688"/>
              <a:gd name="connsiteX2" fmla="*/ 5420459 w 5429815"/>
              <a:gd name="connsiteY2" fmla="*/ 157688 h 157688"/>
              <a:gd name="connsiteX3" fmla="*/ 0 w 5429815"/>
              <a:gd name="connsiteY3" fmla="*/ 157688 h 157688"/>
              <a:gd name="connsiteX4" fmla="*/ 0 w 5429815"/>
              <a:gd name="connsiteY4" fmla="*/ 3955 h 157688"/>
              <a:gd name="connsiteX0" fmla="*/ 0 w 5501956"/>
              <a:gd name="connsiteY0" fmla="*/ 4928 h 158661"/>
              <a:gd name="connsiteX1" fmla="*/ 5348898 w 5501956"/>
              <a:gd name="connsiteY1" fmla="*/ 4928 h 158661"/>
              <a:gd name="connsiteX2" fmla="*/ 5420459 w 5501956"/>
              <a:gd name="connsiteY2" fmla="*/ 158661 h 158661"/>
              <a:gd name="connsiteX3" fmla="*/ 0 w 5501956"/>
              <a:gd name="connsiteY3" fmla="*/ 158661 h 158661"/>
              <a:gd name="connsiteX4" fmla="*/ 0 w 5501956"/>
              <a:gd name="connsiteY4" fmla="*/ 4928 h 158661"/>
              <a:gd name="connsiteX0" fmla="*/ 0 w 5498474"/>
              <a:gd name="connsiteY0" fmla="*/ 3437 h 157170"/>
              <a:gd name="connsiteX1" fmla="*/ 5348898 w 5498474"/>
              <a:gd name="connsiteY1" fmla="*/ 3437 h 157170"/>
              <a:gd name="connsiteX2" fmla="*/ 5420459 w 5498474"/>
              <a:gd name="connsiteY2" fmla="*/ 157170 h 157170"/>
              <a:gd name="connsiteX3" fmla="*/ 0 w 5498474"/>
              <a:gd name="connsiteY3" fmla="*/ 157170 h 157170"/>
              <a:gd name="connsiteX4" fmla="*/ 0 w 5498474"/>
              <a:gd name="connsiteY4" fmla="*/ 3437 h 157170"/>
              <a:gd name="connsiteX0" fmla="*/ 0 w 5496354"/>
              <a:gd name="connsiteY0" fmla="*/ 22436 h 176169"/>
              <a:gd name="connsiteX1" fmla="*/ 5348898 w 5496354"/>
              <a:gd name="connsiteY1" fmla="*/ 22436 h 176169"/>
              <a:gd name="connsiteX2" fmla="*/ 5420459 w 5496354"/>
              <a:gd name="connsiteY2" fmla="*/ 176169 h 176169"/>
              <a:gd name="connsiteX3" fmla="*/ 0 w 5496354"/>
              <a:gd name="connsiteY3" fmla="*/ 176169 h 176169"/>
              <a:gd name="connsiteX4" fmla="*/ 0 w 5496354"/>
              <a:gd name="connsiteY4" fmla="*/ 22436 h 17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6354" h="176169">
                <a:moveTo>
                  <a:pt x="0" y="22436"/>
                </a:moveTo>
                <a:lnTo>
                  <a:pt x="5348898" y="22436"/>
                </a:lnTo>
                <a:cubicBezTo>
                  <a:pt x="5484071" y="-69443"/>
                  <a:pt x="5563583" y="148779"/>
                  <a:pt x="5420459" y="176169"/>
                </a:cubicBezTo>
                <a:lnTo>
                  <a:pt x="0" y="176169"/>
                </a:lnTo>
                <a:lnTo>
                  <a:pt x="0" y="22436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1599364" y="3247151"/>
            <a:ext cx="4709012" cy="176619"/>
          </a:xfrm>
          <a:custGeom>
            <a:avLst/>
            <a:gdLst>
              <a:gd name="connsiteX0" fmla="*/ 0 w 4627490"/>
              <a:gd name="connsiteY0" fmla="*/ 0 h 153733"/>
              <a:gd name="connsiteX1" fmla="*/ 4556812 w 4627490"/>
              <a:gd name="connsiteY1" fmla="*/ 0 h 153733"/>
              <a:gd name="connsiteX2" fmla="*/ 4556812 w 4627490"/>
              <a:gd name="connsiteY2" fmla="*/ 153733 h 153733"/>
              <a:gd name="connsiteX3" fmla="*/ 0 w 4627490"/>
              <a:gd name="connsiteY3" fmla="*/ 153733 h 153733"/>
              <a:gd name="connsiteX4" fmla="*/ 0 w 4627490"/>
              <a:gd name="connsiteY4" fmla="*/ 0 h 153733"/>
              <a:gd name="connsiteX0" fmla="*/ 0 w 4697722"/>
              <a:gd name="connsiteY0" fmla="*/ 0 h 179656"/>
              <a:gd name="connsiteX1" fmla="*/ 4556812 w 4697722"/>
              <a:gd name="connsiteY1" fmla="*/ 0 h 179656"/>
              <a:gd name="connsiteX2" fmla="*/ 4556812 w 4697722"/>
              <a:gd name="connsiteY2" fmla="*/ 153733 h 179656"/>
              <a:gd name="connsiteX3" fmla="*/ 0 w 4697722"/>
              <a:gd name="connsiteY3" fmla="*/ 153733 h 179656"/>
              <a:gd name="connsiteX4" fmla="*/ 0 w 4697722"/>
              <a:gd name="connsiteY4" fmla="*/ 0 h 179656"/>
              <a:gd name="connsiteX0" fmla="*/ 0 w 4709012"/>
              <a:gd name="connsiteY0" fmla="*/ 419 h 176619"/>
              <a:gd name="connsiteX1" fmla="*/ 4556812 w 4709012"/>
              <a:gd name="connsiteY1" fmla="*/ 419 h 176619"/>
              <a:gd name="connsiteX2" fmla="*/ 4556812 w 4709012"/>
              <a:gd name="connsiteY2" fmla="*/ 154152 h 176619"/>
              <a:gd name="connsiteX3" fmla="*/ 0 w 4709012"/>
              <a:gd name="connsiteY3" fmla="*/ 154152 h 176619"/>
              <a:gd name="connsiteX4" fmla="*/ 0 w 4709012"/>
              <a:gd name="connsiteY4" fmla="*/ 419 h 1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9012" h="176619">
                <a:moveTo>
                  <a:pt x="0" y="419"/>
                </a:moveTo>
                <a:lnTo>
                  <a:pt x="4556812" y="419"/>
                </a:lnTo>
                <a:cubicBezTo>
                  <a:pt x="4747643" y="-11948"/>
                  <a:pt x="4771498" y="253983"/>
                  <a:pt x="4556812" y="154152"/>
                </a:cubicBezTo>
                <a:lnTo>
                  <a:pt x="0" y="154152"/>
                </a:lnTo>
                <a:lnTo>
                  <a:pt x="0" y="419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8" name="等腰三角形 7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 flipH="1" flipV="1">
            <a:off x="-887" y="1788505"/>
            <a:ext cx="2395648" cy="2530218"/>
            <a:chOff x="1" y="-1947"/>
            <a:chExt cx="4873628" cy="5147393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右箭头 22"/>
          <p:cNvSpPr/>
          <p:nvPr/>
        </p:nvSpPr>
        <p:spPr>
          <a:xfrm rot="5400000">
            <a:off x="2903008" y="3454142"/>
            <a:ext cx="539017" cy="307466"/>
          </a:xfrm>
          <a:custGeom>
            <a:avLst/>
            <a:gdLst/>
            <a:ahLst/>
            <a:cxnLst/>
            <a:rect l="l" t="t" r="r" b="b"/>
            <a:pathLst>
              <a:path w="539017" h="307466">
                <a:moveTo>
                  <a:pt x="385284" y="0"/>
                </a:moveTo>
                <a:lnTo>
                  <a:pt x="539017" y="153733"/>
                </a:lnTo>
                <a:lnTo>
                  <a:pt x="385284" y="307466"/>
                </a:lnTo>
                <a:lnTo>
                  <a:pt x="385284" y="230600"/>
                </a:lnTo>
                <a:lnTo>
                  <a:pt x="0" y="230600"/>
                </a:lnTo>
                <a:lnTo>
                  <a:pt x="0" y="76867"/>
                </a:lnTo>
                <a:lnTo>
                  <a:pt x="385284" y="76867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2"/>
          <p:cNvSpPr/>
          <p:nvPr/>
        </p:nvSpPr>
        <p:spPr>
          <a:xfrm rot="5400000">
            <a:off x="4715578" y="3454143"/>
            <a:ext cx="539017" cy="307466"/>
          </a:xfrm>
          <a:custGeom>
            <a:avLst/>
            <a:gdLst/>
            <a:ahLst/>
            <a:cxnLst/>
            <a:rect l="l" t="t" r="r" b="b"/>
            <a:pathLst>
              <a:path w="539017" h="307466">
                <a:moveTo>
                  <a:pt x="385284" y="0"/>
                </a:moveTo>
                <a:lnTo>
                  <a:pt x="539017" y="153733"/>
                </a:lnTo>
                <a:lnTo>
                  <a:pt x="385284" y="307466"/>
                </a:lnTo>
                <a:lnTo>
                  <a:pt x="385284" y="230600"/>
                </a:lnTo>
                <a:lnTo>
                  <a:pt x="0" y="230600"/>
                </a:lnTo>
                <a:lnTo>
                  <a:pt x="0" y="76867"/>
                </a:lnTo>
                <a:lnTo>
                  <a:pt x="385284" y="76867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2"/>
          <p:cNvSpPr/>
          <p:nvPr/>
        </p:nvSpPr>
        <p:spPr>
          <a:xfrm rot="16200000" flipV="1">
            <a:off x="3304096" y="2325214"/>
            <a:ext cx="539017" cy="307466"/>
          </a:xfrm>
          <a:custGeom>
            <a:avLst/>
            <a:gdLst/>
            <a:ahLst/>
            <a:cxnLst/>
            <a:rect l="l" t="t" r="r" b="b"/>
            <a:pathLst>
              <a:path w="539017" h="307466">
                <a:moveTo>
                  <a:pt x="385284" y="0"/>
                </a:moveTo>
                <a:lnTo>
                  <a:pt x="539017" y="153733"/>
                </a:lnTo>
                <a:lnTo>
                  <a:pt x="385284" y="307466"/>
                </a:lnTo>
                <a:lnTo>
                  <a:pt x="385284" y="230600"/>
                </a:lnTo>
                <a:lnTo>
                  <a:pt x="0" y="230600"/>
                </a:lnTo>
                <a:lnTo>
                  <a:pt x="0" y="76867"/>
                </a:lnTo>
                <a:lnTo>
                  <a:pt x="385284" y="76867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2"/>
          <p:cNvSpPr/>
          <p:nvPr/>
        </p:nvSpPr>
        <p:spPr>
          <a:xfrm rot="16200000" flipV="1">
            <a:off x="5608353" y="2325215"/>
            <a:ext cx="539017" cy="307466"/>
          </a:xfrm>
          <a:custGeom>
            <a:avLst/>
            <a:gdLst/>
            <a:ahLst/>
            <a:cxnLst/>
            <a:rect l="l" t="t" r="r" b="b"/>
            <a:pathLst>
              <a:path w="539017" h="307466">
                <a:moveTo>
                  <a:pt x="385284" y="0"/>
                </a:moveTo>
                <a:lnTo>
                  <a:pt x="539017" y="153733"/>
                </a:lnTo>
                <a:lnTo>
                  <a:pt x="385284" y="307466"/>
                </a:lnTo>
                <a:lnTo>
                  <a:pt x="385284" y="230600"/>
                </a:lnTo>
                <a:lnTo>
                  <a:pt x="0" y="230600"/>
                </a:lnTo>
                <a:lnTo>
                  <a:pt x="0" y="76867"/>
                </a:lnTo>
                <a:lnTo>
                  <a:pt x="385284" y="76867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22"/>
          <p:cNvSpPr/>
          <p:nvPr/>
        </p:nvSpPr>
        <p:spPr>
          <a:xfrm rot="16200000" flipV="1">
            <a:off x="6752529" y="2325215"/>
            <a:ext cx="539017" cy="307466"/>
          </a:xfrm>
          <a:custGeom>
            <a:avLst/>
            <a:gdLst/>
            <a:ahLst/>
            <a:cxnLst/>
            <a:rect l="l" t="t" r="r" b="b"/>
            <a:pathLst>
              <a:path w="539017" h="307466">
                <a:moveTo>
                  <a:pt x="385284" y="0"/>
                </a:moveTo>
                <a:lnTo>
                  <a:pt x="539017" y="153733"/>
                </a:lnTo>
                <a:lnTo>
                  <a:pt x="385284" y="307466"/>
                </a:lnTo>
                <a:lnTo>
                  <a:pt x="385284" y="230600"/>
                </a:lnTo>
                <a:lnTo>
                  <a:pt x="0" y="230600"/>
                </a:lnTo>
                <a:lnTo>
                  <a:pt x="0" y="76867"/>
                </a:lnTo>
                <a:lnTo>
                  <a:pt x="385284" y="76867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22"/>
          <p:cNvSpPr/>
          <p:nvPr/>
        </p:nvSpPr>
        <p:spPr>
          <a:xfrm rot="5400000">
            <a:off x="5957358" y="3454144"/>
            <a:ext cx="539017" cy="307466"/>
          </a:xfrm>
          <a:custGeom>
            <a:avLst/>
            <a:gdLst/>
            <a:ahLst/>
            <a:cxnLst/>
            <a:rect l="l" t="t" r="r" b="b"/>
            <a:pathLst>
              <a:path w="539017" h="307466">
                <a:moveTo>
                  <a:pt x="385284" y="0"/>
                </a:moveTo>
                <a:lnTo>
                  <a:pt x="539017" y="153733"/>
                </a:lnTo>
                <a:lnTo>
                  <a:pt x="385284" y="307466"/>
                </a:lnTo>
                <a:lnTo>
                  <a:pt x="385284" y="230600"/>
                </a:lnTo>
                <a:lnTo>
                  <a:pt x="0" y="230600"/>
                </a:lnTo>
                <a:lnTo>
                  <a:pt x="0" y="76867"/>
                </a:lnTo>
                <a:lnTo>
                  <a:pt x="385284" y="76867"/>
                </a:lnTo>
                <a:close/>
              </a:path>
            </a:pathLst>
          </a:cu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936814" y="3944912"/>
            <a:ext cx="471404" cy="375968"/>
            <a:chOff x="2411211" y="3196218"/>
            <a:chExt cx="591168" cy="471487"/>
          </a:xfrm>
        </p:grpSpPr>
        <p:sp>
          <p:nvSpPr>
            <p:cNvPr id="37" name="Oval 214"/>
            <p:cNvSpPr>
              <a:spLocks noChangeArrowheads="1"/>
            </p:cNvSpPr>
            <p:nvPr/>
          </p:nvSpPr>
          <p:spPr bwMode="auto">
            <a:xfrm>
              <a:off x="2636072" y="3573408"/>
              <a:ext cx="94297" cy="94297"/>
            </a:xfrm>
            <a:prstGeom prst="ellipse">
              <a:avLst/>
            </a:pr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215"/>
            <p:cNvSpPr>
              <a:spLocks noChangeArrowheads="1"/>
            </p:cNvSpPr>
            <p:nvPr/>
          </p:nvSpPr>
          <p:spPr bwMode="auto">
            <a:xfrm>
              <a:off x="2806532" y="3573408"/>
              <a:ext cx="101550" cy="94297"/>
            </a:xfrm>
            <a:prstGeom prst="ellipse">
              <a:avLst/>
            </a:pr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6"/>
            <p:cNvSpPr>
              <a:spLocks noEditPoints="1"/>
            </p:cNvSpPr>
            <p:nvPr/>
          </p:nvSpPr>
          <p:spPr bwMode="auto">
            <a:xfrm>
              <a:off x="2411211" y="3196218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Freeform 243"/>
          <p:cNvSpPr>
            <a:spLocks noEditPoints="1"/>
          </p:cNvSpPr>
          <p:nvPr/>
        </p:nvSpPr>
        <p:spPr bwMode="auto">
          <a:xfrm>
            <a:off x="4830185" y="3936421"/>
            <a:ext cx="394958" cy="357700"/>
          </a:xfrm>
          <a:custGeom>
            <a:avLst/>
            <a:gdLst>
              <a:gd name="T0" fmla="*/ 53 w 67"/>
              <a:gd name="T1" fmla="*/ 24 h 61"/>
              <a:gd name="T2" fmla="*/ 56 w 67"/>
              <a:gd name="T3" fmla="*/ 26 h 61"/>
              <a:gd name="T4" fmla="*/ 56 w 67"/>
              <a:gd name="T5" fmla="*/ 26 h 61"/>
              <a:gd name="T6" fmla="*/ 56 w 67"/>
              <a:gd name="T7" fmla="*/ 11 h 61"/>
              <a:gd name="T8" fmla="*/ 41 w 67"/>
              <a:gd name="T9" fmla="*/ 11 h 61"/>
              <a:gd name="T10" fmla="*/ 41 w 67"/>
              <a:gd name="T11" fmla="*/ 26 h 61"/>
              <a:gd name="T12" fmla="*/ 43 w 67"/>
              <a:gd name="T13" fmla="*/ 24 h 61"/>
              <a:gd name="T14" fmla="*/ 43 w 67"/>
              <a:gd name="T15" fmla="*/ 14 h 61"/>
              <a:gd name="T16" fmla="*/ 53 w 67"/>
              <a:gd name="T17" fmla="*/ 14 h 61"/>
              <a:gd name="T18" fmla="*/ 53 w 67"/>
              <a:gd name="T19" fmla="*/ 24 h 61"/>
              <a:gd name="T20" fmla="*/ 53 w 67"/>
              <a:gd name="T21" fmla="*/ 24 h 61"/>
              <a:gd name="T22" fmla="*/ 39 w 67"/>
              <a:gd name="T23" fmla="*/ 28 h 61"/>
              <a:gd name="T24" fmla="*/ 39 w 67"/>
              <a:gd name="T25" fmla="*/ 9 h 61"/>
              <a:gd name="T26" fmla="*/ 58 w 67"/>
              <a:gd name="T27" fmla="*/ 9 h 61"/>
              <a:gd name="T28" fmla="*/ 58 w 67"/>
              <a:gd name="T29" fmla="*/ 28 h 61"/>
              <a:gd name="T30" fmla="*/ 58 w 67"/>
              <a:gd name="T31" fmla="*/ 29 h 61"/>
              <a:gd name="T32" fmla="*/ 60 w 67"/>
              <a:gd name="T33" fmla="*/ 31 h 61"/>
              <a:gd name="T34" fmla="*/ 60 w 67"/>
              <a:gd name="T35" fmla="*/ 31 h 61"/>
              <a:gd name="T36" fmla="*/ 60 w 67"/>
              <a:gd name="T37" fmla="*/ 7 h 61"/>
              <a:gd name="T38" fmla="*/ 36 w 67"/>
              <a:gd name="T39" fmla="*/ 7 h 61"/>
              <a:gd name="T40" fmla="*/ 36 w 67"/>
              <a:gd name="T41" fmla="*/ 31 h 61"/>
              <a:gd name="T42" fmla="*/ 39 w 67"/>
              <a:gd name="T43" fmla="*/ 28 h 61"/>
              <a:gd name="T44" fmla="*/ 56 w 67"/>
              <a:gd name="T45" fmla="*/ 38 h 61"/>
              <a:gd name="T46" fmla="*/ 50 w 67"/>
              <a:gd name="T47" fmla="*/ 38 h 61"/>
              <a:gd name="T48" fmla="*/ 50 w 67"/>
              <a:gd name="T49" fmla="*/ 24 h 61"/>
              <a:gd name="T50" fmla="*/ 53 w 67"/>
              <a:gd name="T51" fmla="*/ 19 h 61"/>
              <a:gd name="T52" fmla="*/ 48 w 67"/>
              <a:gd name="T53" fmla="*/ 14 h 61"/>
              <a:gd name="T54" fmla="*/ 43 w 67"/>
              <a:gd name="T55" fmla="*/ 19 h 61"/>
              <a:gd name="T56" fmla="*/ 47 w 67"/>
              <a:gd name="T57" fmla="*/ 24 h 61"/>
              <a:gd name="T58" fmla="*/ 47 w 67"/>
              <a:gd name="T59" fmla="*/ 38 h 61"/>
              <a:gd name="T60" fmla="*/ 11 w 67"/>
              <a:gd name="T61" fmla="*/ 38 h 61"/>
              <a:gd name="T62" fmla="*/ 0 w 67"/>
              <a:gd name="T63" fmla="*/ 48 h 61"/>
              <a:gd name="T64" fmla="*/ 0 w 67"/>
              <a:gd name="T65" fmla="*/ 50 h 61"/>
              <a:gd name="T66" fmla="*/ 11 w 67"/>
              <a:gd name="T67" fmla="*/ 61 h 61"/>
              <a:gd name="T68" fmla="*/ 56 w 67"/>
              <a:gd name="T69" fmla="*/ 61 h 61"/>
              <a:gd name="T70" fmla="*/ 67 w 67"/>
              <a:gd name="T71" fmla="*/ 50 h 61"/>
              <a:gd name="T72" fmla="*/ 67 w 67"/>
              <a:gd name="T73" fmla="*/ 48 h 61"/>
              <a:gd name="T74" fmla="*/ 56 w 67"/>
              <a:gd name="T75" fmla="*/ 38 h 61"/>
              <a:gd name="T76" fmla="*/ 11 w 67"/>
              <a:gd name="T77" fmla="*/ 54 h 61"/>
              <a:gd name="T78" fmla="*/ 7 w 67"/>
              <a:gd name="T79" fmla="*/ 49 h 61"/>
              <a:gd name="T80" fmla="*/ 11 w 67"/>
              <a:gd name="T81" fmla="*/ 45 h 61"/>
              <a:gd name="T82" fmla="*/ 16 w 67"/>
              <a:gd name="T83" fmla="*/ 49 h 61"/>
              <a:gd name="T84" fmla="*/ 11 w 67"/>
              <a:gd name="T85" fmla="*/ 54 h 61"/>
              <a:gd name="T86" fmla="*/ 40 w 67"/>
              <a:gd name="T87" fmla="*/ 52 h 61"/>
              <a:gd name="T88" fmla="*/ 37 w 67"/>
              <a:gd name="T89" fmla="*/ 49 h 61"/>
              <a:gd name="T90" fmla="*/ 40 w 67"/>
              <a:gd name="T91" fmla="*/ 46 h 61"/>
              <a:gd name="T92" fmla="*/ 43 w 67"/>
              <a:gd name="T93" fmla="*/ 49 h 61"/>
              <a:gd name="T94" fmla="*/ 40 w 67"/>
              <a:gd name="T95" fmla="*/ 52 h 61"/>
              <a:gd name="T96" fmla="*/ 48 w 67"/>
              <a:gd name="T97" fmla="*/ 52 h 61"/>
              <a:gd name="T98" fmla="*/ 45 w 67"/>
              <a:gd name="T99" fmla="*/ 49 h 61"/>
              <a:gd name="T100" fmla="*/ 48 w 67"/>
              <a:gd name="T101" fmla="*/ 46 h 61"/>
              <a:gd name="T102" fmla="*/ 52 w 67"/>
              <a:gd name="T103" fmla="*/ 49 h 61"/>
              <a:gd name="T104" fmla="*/ 48 w 67"/>
              <a:gd name="T105" fmla="*/ 52 h 61"/>
              <a:gd name="T106" fmla="*/ 57 w 67"/>
              <a:gd name="T107" fmla="*/ 52 h 61"/>
              <a:gd name="T108" fmla="*/ 54 w 67"/>
              <a:gd name="T109" fmla="*/ 49 h 61"/>
              <a:gd name="T110" fmla="*/ 57 w 67"/>
              <a:gd name="T111" fmla="*/ 46 h 61"/>
              <a:gd name="T112" fmla="*/ 60 w 67"/>
              <a:gd name="T113" fmla="*/ 49 h 61"/>
              <a:gd name="T114" fmla="*/ 57 w 67"/>
              <a:gd name="T11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7" h="61">
                <a:moveTo>
                  <a:pt x="53" y="24"/>
                </a:move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60" y="22"/>
                  <a:pt x="60" y="16"/>
                  <a:pt x="56" y="11"/>
                </a:cubicBezTo>
                <a:cubicBezTo>
                  <a:pt x="52" y="7"/>
                  <a:pt x="45" y="7"/>
                  <a:pt x="41" y="11"/>
                </a:cubicBezTo>
                <a:cubicBezTo>
                  <a:pt x="37" y="16"/>
                  <a:pt x="37" y="22"/>
                  <a:pt x="41" y="26"/>
                </a:cubicBezTo>
                <a:cubicBezTo>
                  <a:pt x="43" y="24"/>
                  <a:pt x="43" y="24"/>
                  <a:pt x="43" y="24"/>
                </a:cubicBezTo>
                <a:cubicBezTo>
                  <a:pt x="41" y="21"/>
                  <a:pt x="41" y="17"/>
                  <a:pt x="43" y="14"/>
                </a:cubicBezTo>
                <a:cubicBezTo>
                  <a:pt x="46" y="11"/>
                  <a:pt x="50" y="11"/>
                  <a:pt x="53" y="14"/>
                </a:cubicBezTo>
                <a:cubicBezTo>
                  <a:pt x="56" y="17"/>
                  <a:pt x="56" y="21"/>
                  <a:pt x="53" y="24"/>
                </a:cubicBezTo>
                <a:cubicBezTo>
                  <a:pt x="53" y="24"/>
                  <a:pt x="53" y="24"/>
                  <a:pt x="53" y="24"/>
                </a:cubicBezTo>
                <a:close/>
                <a:moveTo>
                  <a:pt x="39" y="28"/>
                </a:moveTo>
                <a:cubicBezTo>
                  <a:pt x="34" y="23"/>
                  <a:pt x="34" y="15"/>
                  <a:pt x="39" y="9"/>
                </a:cubicBezTo>
                <a:cubicBezTo>
                  <a:pt x="44" y="4"/>
                  <a:pt x="52" y="4"/>
                  <a:pt x="58" y="9"/>
                </a:cubicBezTo>
                <a:cubicBezTo>
                  <a:pt x="63" y="15"/>
                  <a:pt x="63" y="23"/>
                  <a:pt x="58" y="28"/>
                </a:cubicBezTo>
                <a:cubicBezTo>
                  <a:pt x="58" y="28"/>
                  <a:pt x="58" y="28"/>
                  <a:pt x="58" y="29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0" y="31"/>
                </a:cubicBezTo>
                <a:cubicBezTo>
                  <a:pt x="67" y="24"/>
                  <a:pt x="67" y="14"/>
                  <a:pt x="60" y="7"/>
                </a:cubicBezTo>
                <a:cubicBezTo>
                  <a:pt x="54" y="0"/>
                  <a:pt x="43" y="0"/>
                  <a:pt x="36" y="7"/>
                </a:cubicBezTo>
                <a:cubicBezTo>
                  <a:pt x="30" y="14"/>
                  <a:pt x="30" y="24"/>
                  <a:pt x="36" y="31"/>
                </a:cubicBezTo>
                <a:lnTo>
                  <a:pt x="39" y="28"/>
                </a:lnTo>
                <a:close/>
                <a:moveTo>
                  <a:pt x="56" y="38"/>
                </a:moveTo>
                <a:cubicBezTo>
                  <a:pt x="50" y="38"/>
                  <a:pt x="50" y="38"/>
                  <a:pt x="50" y="38"/>
                </a:cubicBezTo>
                <a:cubicBezTo>
                  <a:pt x="50" y="24"/>
                  <a:pt x="50" y="24"/>
                  <a:pt x="50" y="24"/>
                </a:cubicBezTo>
                <a:cubicBezTo>
                  <a:pt x="52" y="23"/>
                  <a:pt x="53" y="21"/>
                  <a:pt x="53" y="19"/>
                </a:cubicBezTo>
                <a:cubicBezTo>
                  <a:pt x="53" y="16"/>
                  <a:pt x="51" y="14"/>
                  <a:pt x="48" y="14"/>
                </a:cubicBezTo>
                <a:cubicBezTo>
                  <a:pt x="46" y="14"/>
                  <a:pt x="43" y="16"/>
                  <a:pt x="43" y="19"/>
                </a:cubicBezTo>
                <a:cubicBezTo>
                  <a:pt x="43" y="21"/>
                  <a:pt x="45" y="23"/>
                  <a:pt x="47" y="24"/>
                </a:cubicBezTo>
                <a:cubicBezTo>
                  <a:pt x="47" y="38"/>
                  <a:pt x="47" y="38"/>
                  <a:pt x="47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5" y="38"/>
                  <a:pt x="0" y="42"/>
                  <a:pt x="0" y="48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6"/>
                  <a:pt x="5" y="61"/>
                  <a:pt x="11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62" y="61"/>
                  <a:pt x="67" y="56"/>
                  <a:pt x="67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2"/>
                  <a:pt x="62" y="38"/>
                  <a:pt x="56" y="38"/>
                </a:cubicBezTo>
                <a:close/>
                <a:moveTo>
                  <a:pt x="11" y="54"/>
                </a:moveTo>
                <a:cubicBezTo>
                  <a:pt x="9" y="54"/>
                  <a:pt x="7" y="52"/>
                  <a:pt x="7" y="49"/>
                </a:cubicBezTo>
                <a:cubicBezTo>
                  <a:pt x="7" y="47"/>
                  <a:pt x="9" y="45"/>
                  <a:pt x="11" y="45"/>
                </a:cubicBezTo>
                <a:cubicBezTo>
                  <a:pt x="14" y="45"/>
                  <a:pt x="16" y="47"/>
                  <a:pt x="16" y="49"/>
                </a:cubicBezTo>
                <a:cubicBezTo>
                  <a:pt x="16" y="52"/>
                  <a:pt x="14" y="54"/>
                  <a:pt x="11" y="54"/>
                </a:cubicBezTo>
                <a:close/>
                <a:moveTo>
                  <a:pt x="40" y="52"/>
                </a:moveTo>
                <a:cubicBezTo>
                  <a:pt x="39" y="52"/>
                  <a:pt x="37" y="51"/>
                  <a:pt x="37" y="49"/>
                </a:cubicBezTo>
                <a:cubicBezTo>
                  <a:pt x="37" y="48"/>
                  <a:pt x="39" y="46"/>
                  <a:pt x="40" y="46"/>
                </a:cubicBezTo>
                <a:cubicBezTo>
                  <a:pt x="42" y="46"/>
                  <a:pt x="43" y="48"/>
                  <a:pt x="43" y="49"/>
                </a:cubicBezTo>
                <a:cubicBezTo>
                  <a:pt x="43" y="51"/>
                  <a:pt x="42" y="52"/>
                  <a:pt x="40" y="52"/>
                </a:cubicBezTo>
                <a:close/>
                <a:moveTo>
                  <a:pt x="48" y="52"/>
                </a:moveTo>
                <a:cubicBezTo>
                  <a:pt x="47" y="52"/>
                  <a:pt x="45" y="51"/>
                  <a:pt x="45" y="49"/>
                </a:cubicBezTo>
                <a:cubicBezTo>
                  <a:pt x="45" y="48"/>
                  <a:pt x="47" y="46"/>
                  <a:pt x="48" y="46"/>
                </a:cubicBezTo>
                <a:cubicBezTo>
                  <a:pt x="50" y="46"/>
                  <a:pt x="52" y="48"/>
                  <a:pt x="52" y="49"/>
                </a:cubicBezTo>
                <a:cubicBezTo>
                  <a:pt x="52" y="51"/>
                  <a:pt x="50" y="52"/>
                  <a:pt x="48" y="52"/>
                </a:cubicBezTo>
                <a:close/>
                <a:moveTo>
                  <a:pt x="57" y="52"/>
                </a:moveTo>
                <a:cubicBezTo>
                  <a:pt x="55" y="52"/>
                  <a:pt x="54" y="51"/>
                  <a:pt x="54" y="49"/>
                </a:cubicBezTo>
                <a:cubicBezTo>
                  <a:pt x="54" y="48"/>
                  <a:pt x="55" y="46"/>
                  <a:pt x="57" y="46"/>
                </a:cubicBezTo>
                <a:cubicBezTo>
                  <a:pt x="58" y="46"/>
                  <a:pt x="60" y="48"/>
                  <a:pt x="60" y="49"/>
                </a:cubicBezTo>
                <a:cubicBezTo>
                  <a:pt x="60" y="51"/>
                  <a:pt x="58" y="52"/>
                  <a:pt x="57" y="52"/>
                </a:cubicBezTo>
                <a:close/>
              </a:path>
            </a:pathLst>
          </a:custGeom>
          <a:solidFill>
            <a:srgbClr val="DA1F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6097533" y="3953102"/>
            <a:ext cx="315142" cy="355124"/>
            <a:chOff x="9144000" y="2610216"/>
            <a:chExt cx="485991" cy="547650"/>
          </a:xfrm>
        </p:grpSpPr>
        <p:sp>
          <p:nvSpPr>
            <p:cNvPr id="42" name="Freeform 134"/>
            <p:cNvSpPr>
              <a:spLocks/>
            </p:cNvSpPr>
            <p:nvPr/>
          </p:nvSpPr>
          <p:spPr bwMode="auto">
            <a:xfrm>
              <a:off x="9296326" y="2791557"/>
              <a:ext cx="188594" cy="272012"/>
            </a:xfrm>
            <a:custGeom>
              <a:avLst/>
              <a:gdLst>
                <a:gd name="T0" fmla="*/ 0 w 22"/>
                <a:gd name="T1" fmla="*/ 26 h 32"/>
                <a:gd name="T2" fmla="*/ 2 w 22"/>
                <a:gd name="T3" fmla="*/ 24 h 32"/>
                <a:gd name="T4" fmla="*/ 3 w 22"/>
                <a:gd name="T5" fmla="*/ 23 h 32"/>
                <a:gd name="T6" fmla="*/ 5 w 22"/>
                <a:gd name="T7" fmla="*/ 21 h 32"/>
                <a:gd name="T8" fmla="*/ 8 w 22"/>
                <a:gd name="T9" fmla="*/ 19 h 32"/>
                <a:gd name="T10" fmla="*/ 11 w 22"/>
                <a:gd name="T11" fmla="*/ 17 h 32"/>
                <a:gd name="T12" fmla="*/ 14 w 22"/>
                <a:gd name="T13" fmla="*/ 15 h 32"/>
                <a:gd name="T14" fmla="*/ 15 w 22"/>
                <a:gd name="T15" fmla="*/ 12 h 32"/>
                <a:gd name="T16" fmla="*/ 16 w 22"/>
                <a:gd name="T17" fmla="*/ 10 h 32"/>
                <a:gd name="T18" fmla="*/ 15 w 22"/>
                <a:gd name="T19" fmla="*/ 8 h 32"/>
                <a:gd name="T20" fmla="*/ 15 w 22"/>
                <a:gd name="T21" fmla="*/ 7 h 32"/>
                <a:gd name="T22" fmla="*/ 13 w 22"/>
                <a:gd name="T23" fmla="*/ 6 h 32"/>
                <a:gd name="T24" fmla="*/ 11 w 22"/>
                <a:gd name="T25" fmla="*/ 6 h 32"/>
                <a:gd name="T26" fmla="*/ 9 w 22"/>
                <a:gd name="T27" fmla="*/ 6 h 32"/>
                <a:gd name="T28" fmla="*/ 7 w 22"/>
                <a:gd name="T29" fmla="*/ 8 h 32"/>
                <a:gd name="T30" fmla="*/ 7 w 22"/>
                <a:gd name="T31" fmla="*/ 10 h 32"/>
                <a:gd name="T32" fmla="*/ 7 w 22"/>
                <a:gd name="T33" fmla="*/ 11 h 32"/>
                <a:gd name="T34" fmla="*/ 1 w 22"/>
                <a:gd name="T35" fmla="*/ 11 h 32"/>
                <a:gd name="T36" fmla="*/ 1 w 22"/>
                <a:gd name="T37" fmla="*/ 7 h 32"/>
                <a:gd name="T38" fmla="*/ 3 w 22"/>
                <a:gd name="T39" fmla="*/ 4 h 32"/>
                <a:gd name="T40" fmla="*/ 5 w 22"/>
                <a:gd name="T41" fmla="*/ 2 h 32"/>
                <a:gd name="T42" fmla="*/ 7 w 22"/>
                <a:gd name="T43" fmla="*/ 1 h 32"/>
                <a:gd name="T44" fmla="*/ 9 w 22"/>
                <a:gd name="T45" fmla="*/ 0 h 32"/>
                <a:gd name="T46" fmla="*/ 11 w 22"/>
                <a:gd name="T47" fmla="*/ 0 h 32"/>
                <a:gd name="T48" fmla="*/ 15 w 22"/>
                <a:gd name="T49" fmla="*/ 1 h 32"/>
                <a:gd name="T50" fmla="*/ 19 w 22"/>
                <a:gd name="T51" fmla="*/ 3 h 32"/>
                <a:gd name="T52" fmla="*/ 21 w 22"/>
                <a:gd name="T53" fmla="*/ 6 h 32"/>
                <a:gd name="T54" fmla="*/ 22 w 22"/>
                <a:gd name="T55" fmla="*/ 10 h 32"/>
                <a:gd name="T56" fmla="*/ 21 w 22"/>
                <a:gd name="T57" fmla="*/ 14 h 32"/>
                <a:gd name="T58" fmla="*/ 20 w 22"/>
                <a:gd name="T59" fmla="*/ 17 h 32"/>
                <a:gd name="T60" fmla="*/ 18 w 22"/>
                <a:gd name="T61" fmla="*/ 19 h 32"/>
                <a:gd name="T62" fmla="*/ 15 w 22"/>
                <a:gd name="T63" fmla="*/ 21 h 32"/>
                <a:gd name="T64" fmla="*/ 12 w 22"/>
                <a:gd name="T65" fmla="*/ 23 h 32"/>
                <a:gd name="T66" fmla="*/ 10 w 22"/>
                <a:gd name="T67" fmla="*/ 24 h 32"/>
                <a:gd name="T68" fmla="*/ 9 w 22"/>
                <a:gd name="T69" fmla="*/ 25 h 32"/>
                <a:gd name="T70" fmla="*/ 8 w 22"/>
                <a:gd name="T71" fmla="*/ 26 h 32"/>
                <a:gd name="T72" fmla="*/ 22 w 22"/>
                <a:gd name="T73" fmla="*/ 26 h 32"/>
                <a:gd name="T74" fmla="*/ 22 w 22"/>
                <a:gd name="T75" fmla="*/ 32 h 32"/>
                <a:gd name="T76" fmla="*/ 0 w 22"/>
                <a:gd name="T77" fmla="*/ 32 h 32"/>
                <a:gd name="T78" fmla="*/ 0 w 22"/>
                <a:gd name="T7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" h="32">
                  <a:moveTo>
                    <a:pt x="0" y="26"/>
                  </a:moveTo>
                  <a:cubicBezTo>
                    <a:pt x="1" y="25"/>
                    <a:pt x="1" y="25"/>
                    <a:pt x="2" y="24"/>
                  </a:cubicBezTo>
                  <a:cubicBezTo>
                    <a:pt x="2" y="24"/>
                    <a:pt x="3" y="23"/>
                    <a:pt x="3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9" y="18"/>
                    <a:pt x="10" y="17"/>
                    <a:pt x="11" y="17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6" y="10"/>
                    <a:pt x="16" y="9"/>
                    <a:pt x="15" y="8"/>
                  </a:cubicBezTo>
                  <a:cubicBezTo>
                    <a:pt x="15" y="8"/>
                    <a:pt x="15" y="7"/>
                    <a:pt x="15" y="7"/>
                  </a:cubicBezTo>
                  <a:cubicBezTo>
                    <a:pt x="14" y="7"/>
                    <a:pt x="14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0" y="6"/>
                    <a:pt x="9" y="6"/>
                    <a:pt x="9" y="6"/>
                  </a:cubicBezTo>
                  <a:cubicBezTo>
                    <a:pt x="8" y="7"/>
                    <a:pt x="8" y="7"/>
                    <a:pt x="7" y="8"/>
                  </a:cubicBezTo>
                  <a:cubicBezTo>
                    <a:pt x="7" y="8"/>
                    <a:pt x="7" y="9"/>
                    <a:pt x="7" y="10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6"/>
                    <a:pt x="2" y="5"/>
                    <a:pt x="3" y="4"/>
                  </a:cubicBezTo>
                  <a:cubicBezTo>
                    <a:pt x="3" y="3"/>
                    <a:pt x="4" y="2"/>
                    <a:pt x="5" y="2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8" y="1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4" y="1"/>
                    <a:pt x="15" y="1"/>
                  </a:cubicBezTo>
                  <a:cubicBezTo>
                    <a:pt x="17" y="1"/>
                    <a:pt x="18" y="2"/>
                    <a:pt x="19" y="3"/>
                  </a:cubicBezTo>
                  <a:cubicBezTo>
                    <a:pt x="20" y="4"/>
                    <a:pt x="20" y="5"/>
                    <a:pt x="21" y="6"/>
                  </a:cubicBezTo>
                  <a:cubicBezTo>
                    <a:pt x="22" y="7"/>
                    <a:pt x="22" y="9"/>
                    <a:pt x="22" y="10"/>
                  </a:cubicBezTo>
                  <a:cubicBezTo>
                    <a:pt x="22" y="12"/>
                    <a:pt x="22" y="13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8"/>
                    <a:pt x="18" y="18"/>
                    <a:pt x="18" y="19"/>
                  </a:cubicBezTo>
                  <a:cubicBezTo>
                    <a:pt x="17" y="19"/>
                    <a:pt x="16" y="20"/>
                    <a:pt x="15" y="21"/>
                  </a:cubicBezTo>
                  <a:cubicBezTo>
                    <a:pt x="14" y="21"/>
                    <a:pt x="13" y="22"/>
                    <a:pt x="12" y="23"/>
                  </a:cubicBezTo>
                  <a:cubicBezTo>
                    <a:pt x="12" y="23"/>
                    <a:pt x="11" y="24"/>
                    <a:pt x="10" y="24"/>
                  </a:cubicBezTo>
                  <a:cubicBezTo>
                    <a:pt x="10" y="25"/>
                    <a:pt x="9" y="25"/>
                    <a:pt x="9" y="25"/>
                  </a:cubicBezTo>
                  <a:cubicBezTo>
                    <a:pt x="9" y="26"/>
                    <a:pt x="8" y="26"/>
                    <a:pt x="8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5"/>
            <p:cNvSpPr>
              <a:spLocks noEditPoints="1"/>
            </p:cNvSpPr>
            <p:nvPr/>
          </p:nvSpPr>
          <p:spPr bwMode="auto">
            <a:xfrm>
              <a:off x="9144000" y="2610216"/>
              <a:ext cx="485991" cy="547650"/>
            </a:xfrm>
            <a:custGeom>
              <a:avLst/>
              <a:gdLst>
                <a:gd name="T0" fmla="*/ 51 w 57"/>
                <a:gd name="T1" fmla="*/ 6 h 64"/>
                <a:gd name="T2" fmla="*/ 46 w 57"/>
                <a:gd name="T3" fmla="*/ 14 h 64"/>
                <a:gd name="T4" fmla="*/ 37 w 57"/>
                <a:gd name="T5" fmla="*/ 14 h 64"/>
                <a:gd name="T6" fmla="*/ 28 w 57"/>
                <a:gd name="T7" fmla="*/ 14 h 64"/>
                <a:gd name="T8" fmla="*/ 19 w 57"/>
                <a:gd name="T9" fmla="*/ 14 h 64"/>
                <a:gd name="T10" fmla="*/ 10 w 57"/>
                <a:gd name="T11" fmla="*/ 14 h 64"/>
                <a:gd name="T12" fmla="*/ 6 w 57"/>
                <a:gd name="T13" fmla="*/ 6 h 64"/>
                <a:gd name="T14" fmla="*/ 0 w 57"/>
                <a:gd name="T15" fmla="*/ 9 h 64"/>
                <a:gd name="T16" fmla="*/ 2 w 57"/>
                <a:gd name="T17" fmla="*/ 64 h 64"/>
                <a:gd name="T18" fmla="*/ 57 w 57"/>
                <a:gd name="T19" fmla="*/ 61 h 64"/>
                <a:gd name="T20" fmla="*/ 54 w 57"/>
                <a:gd name="T21" fmla="*/ 6 h 64"/>
                <a:gd name="T22" fmla="*/ 48 w 57"/>
                <a:gd name="T23" fmla="*/ 58 h 64"/>
                <a:gd name="T24" fmla="*/ 6 w 57"/>
                <a:gd name="T25" fmla="*/ 55 h 64"/>
                <a:gd name="T26" fmla="*/ 9 w 57"/>
                <a:gd name="T27" fmla="*/ 17 h 64"/>
                <a:gd name="T28" fmla="*/ 50 w 57"/>
                <a:gd name="T29" fmla="*/ 20 h 64"/>
                <a:gd name="T30" fmla="*/ 10 w 57"/>
                <a:gd name="T31" fmla="*/ 12 h 64"/>
                <a:gd name="T32" fmla="*/ 13 w 57"/>
                <a:gd name="T33" fmla="*/ 3 h 64"/>
                <a:gd name="T34" fmla="*/ 7 w 57"/>
                <a:gd name="T35" fmla="*/ 3 h 64"/>
                <a:gd name="T36" fmla="*/ 10 w 57"/>
                <a:gd name="T37" fmla="*/ 12 h 64"/>
                <a:gd name="T38" fmla="*/ 40 w 57"/>
                <a:gd name="T39" fmla="*/ 9 h 64"/>
                <a:gd name="T40" fmla="*/ 37 w 57"/>
                <a:gd name="T41" fmla="*/ 0 h 64"/>
                <a:gd name="T42" fmla="*/ 34 w 57"/>
                <a:gd name="T43" fmla="*/ 9 h 64"/>
                <a:gd name="T44" fmla="*/ 46 w 57"/>
                <a:gd name="T45" fmla="*/ 12 h 64"/>
                <a:gd name="T46" fmla="*/ 49 w 57"/>
                <a:gd name="T47" fmla="*/ 3 h 64"/>
                <a:gd name="T48" fmla="*/ 43 w 57"/>
                <a:gd name="T49" fmla="*/ 3 h 64"/>
                <a:gd name="T50" fmla="*/ 46 w 57"/>
                <a:gd name="T51" fmla="*/ 12 h 64"/>
                <a:gd name="T52" fmla="*/ 31 w 57"/>
                <a:gd name="T53" fmla="*/ 9 h 64"/>
                <a:gd name="T54" fmla="*/ 28 w 57"/>
                <a:gd name="T55" fmla="*/ 0 h 64"/>
                <a:gd name="T56" fmla="*/ 25 w 57"/>
                <a:gd name="T57" fmla="*/ 9 h 64"/>
                <a:gd name="T58" fmla="*/ 19 w 57"/>
                <a:gd name="T59" fmla="*/ 12 h 64"/>
                <a:gd name="T60" fmla="*/ 22 w 57"/>
                <a:gd name="T61" fmla="*/ 3 h 64"/>
                <a:gd name="T62" fmla="*/ 16 w 57"/>
                <a:gd name="T63" fmla="*/ 3 h 64"/>
                <a:gd name="T64" fmla="*/ 19 w 57"/>
                <a:gd name="T65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64">
                  <a:moveTo>
                    <a:pt x="54" y="6"/>
                  </a:moveTo>
                  <a:cubicBezTo>
                    <a:pt x="51" y="6"/>
                    <a:pt x="51" y="6"/>
                    <a:pt x="51" y="6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11"/>
                    <a:pt x="49" y="14"/>
                    <a:pt x="46" y="14"/>
                  </a:cubicBezTo>
                  <a:cubicBezTo>
                    <a:pt x="44" y="14"/>
                    <a:pt x="42" y="12"/>
                    <a:pt x="42" y="10"/>
                  </a:cubicBezTo>
                  <a:cubicBezTo>
                    <a:pt x="41" y="12"/>
                    <a:pt x="39" y="14"/>
                    <a:pt x="37" y="14"/>
                  </a:cubicBezTo>
                  <a:cubicBezTo>
                    <a:pt x="35" y="14"/>
                    <a:pt x="33" y="12"/>
                    <a:pt x="33" y="10"/>
                  </a:cubicBezTo>
                  <a:cubicBezTo>
                    <a:pt x="32" y="12"/>
                    <a:pt x="30" y="14"/>
                    <a:pt x="28" y="14"/>
                  </a:cubicBezTo>
                  <a:cubicBezTo>
                    <a:pt x="26" y="14"/>
                    <a:pt x="24" y="12"/>
                    <a:pt x="24" y="10"/>
                  </a:cubicBezTo>
                  <a:cubicBezTo>
                    <a:pt x="23" y="12"/>
                    <a:pt x="21" y="14"/>
                    <a:pt x="19" y="14"/>
                  </a:cubicBezTo>
                  <a:cubicBezTo>
                    <a:pt x="17" y="14"/>
                    <a:pt x="15" y="12"/>
                    <a:pt x="15" y="10"/>
                  </a:cubicBezTo>
                  <a:cubicBezTo>
                    <a:pt x="14" y="12"/>
                    <a:pt x="12" y="14"/>
                    <a:pt x="10" y="14"/>
                  </a:cubicBezTo>
                  <a:cubicBezTo>
                    <a:pt x="8" y="14"/>
                    <a:pt x="6" y="11"/>
                    <a:pt x="6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6" y="64"/>
                    <a:pt x="57" y="63"/>
                    <a:pt x="57" y="6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7"/>
                    <a:pt x="56" y="6"/>
                    <a:pt x="54" y="6"/>
                  </a:cubicBezTo>
                  <a:close/>
                  <a:moveTo>
                    <a:pt x="50" y="55"/>
                  </a:moveTo>
                  <a:cubicBezTo>
                    <a:pt x="50" y="56"/>
                    <a:pt x="49" y="58"/>
                    <a:pt x="48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7" y="58"/>
                    <a:pt x="6" y="56"/>
                    <a:pt x="6" y="5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7" y="17"/>
                    <a:pt x="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7"/>
                    <a:pt x="50" y="19"/>
                    <a:pt x="50" y="20"/>
                  </a:cubicBezTo>
                  <a:lnTo>
                    <a:pt x="50" y="55"/>
                  </a:lnTo>
                  <a:close/>
                  <a:moveTo>
                    <a:pt x="10" y="12"/>
                  </a:moveTo>
                  <a:cubicBezTo>
                    <a:pt x="12" y="12"/>
                    <a:pt x="13" y="10"/>
                    <a:pt x="13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ubicBezTo>
                    <a:pt x="9" y="0"/>
                    <a:pt x="7" y="1"/>
                    <a:pt x="7" y="3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9" y="12"/>
                    <a:pt x="10" y="12"/>
                  </a:cubicBezTo>
                  <a:close/>
                  <a:moveTo>
                    <a:pt x="37" y="12"/>
                  </a:moveTo>
                  <a:cubicBezTo>
                    <a:pt x="39" y="12"/>
                    <a:pt x="40" y="10"/>
                    <a:pt x="40" y="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9" y="0"/>
                    <a:pt x="37" y="0"/>
                  </a:cubicBezTo>
                  <a:cubicBezTo>
                    <a:pt x="36" y="0"/>
                    <a:pt x="34" y="1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0"/>
                    <a:pt x="36" y="12"/>
                    <a:pt x="37" y="12"/>
                  </a:cubicBezTo>
                  <a:close/>
                  <a:moveTo>
                    <a:pt x="46" y="12"/>
                  </a:moveTo>
                  <a:cubicBezTo>
                    <a:pt x="48" y="12"/>
                    <a:pt x="49" y="10"/>
                    <a:pt x="49" y="9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8" y="0"/>
                    <a:pt x="46" y="0"/>
                  </a:cubicBezTo>
                  <a:cubicBezTo>
                    <a:pt x="45" y="0"/>
                    <a:pt x="43" y="1"/>
                    <a:pt x="43" y="3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0"/>
                    <a:pt x="45" y="12"/>
                    <a:pt x="46" y="12"/>
                  </a:cubicBezTo>
                  <a:close/>
                  <a:moveTo>
                    <a:pt x="28" y="12"/>
                  </a:moveTo>
                  <a:cubicBezTo>
                    <a:pt x="30" y="12"/>
                    <a:pt x="31" y="10"/>
                    <a:pt x="31" y="9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5" y="1"/>
                    <a:pt x="25" y="3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7" y="12"/>
                    <a:pt x="28" y="12"/>
                  </a:cubicBezTo>
                  <a:close/>
                  <a:moveTo>
                    <a:pt x="19" y="12"/>
                  </a:moveTo>
                  <a:cubicBezTo>
                    <a:pt x="21" y="12"/>
                    <a:pt x="22" y="10"/>
                    <a:pt x="22" y="9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8" y="12"/>
                    <a:pt x="19" y="12"/>
                  </a:cubicBez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Freeform 228"/>
          <p:cNvSpPr>
            <a:spLocks noEditPoints="1"/>
          </p:cNvSpPr>
          <p:nvPr/>
        </p:nvSpPr>
        <p:spPr bwMode="auto">
          <a:xfrm>
            <a:off x="3412068" y="1724726"/>
            <a:ext cx="281158" cy="372592"/>
          </a:xfrm>
          <a:custGeom>
            <a:avLst/>
            <a:gdLst>
              <a:gd name="T0" fmla="*/ 38 w 52"/>
              <a:gd name="T1" fmla="*/ 53 h 69"/>
              <a:gd name="T2" fmla="*/ 32 w 52"/>
              <a:gd name="T3" fmla="*/ 51 h 69"/>
              <a:gd name="T4" fmla="*/ 32 w 52"/>
              <a:gd name="T5" fmla="*/ 51 h 69"/>
              <a:gd name="T6" fmla="*/ 27 w 52"/>
              <a:gd name="T7" fmla="*/ 49 h 69"/>
              <a:gd name="T8" fmla="*/ 15 w 52"/>
              <a:gd name="T9" fmla="*/ 29 h 69"/>
              <a:gd name="T10" fmla="*/ 16 w 52"/>
              <a:gd name="T11" fmla="*/ 23 h 69"/>
              <a:gd name="T12" fmla="*/ 16 w 52"/>
              <a:gd name="T13" fmla="*/ 23 h 69"/>
              <a:gd name="T14" fmla="*/ 18 w 52"/>
              <a:gd name="T15" fmla="*/ 17 h 69"/>
              <a:gd name="T16" fmla="*/ 11 w 52"/>
              <a:gd name="T17" fmla="*/ 6 h 69"/>
              <a:gd name="T18" fmla="*/ 7 w 52"/>
              <a:gd name="T19" fmla="*/ 6 h 69"/>
              <a:gd name="T20" fmla="*/ 1 w 52"/>
              <a:gd name="T21" fmla="*/ 14 h 69"/>
              <a:gd name="T22" fmla="*/ 0 w 52"/>
              <a:gd name="T23" fmla="*/ 21 h 69"/>
              <a:gd name="T24" fmla="*/ 11 w 52"/>
              <a:gd name="T25" fmla="*/ 45 h 69"/>
              <a:gd name="T26" fmla="*/ 26 w 52"/>
              <a:gd name="T27" fmla="*/ 66 h 69"/>
              <a:gd name="T28" fmla="*/ 32 w 52"/>
              <a:gd name="T29" fmla="*/ 68 h 69"/>
              <a:gd name="T30" fmla="*/ 42 w 52"/>
              <a:gd name="T31" fmla="*/ 68 h 69"/>
              <a:gd name="T32" fmla="*/ 44 w 52"/>
              <a:gd name="T33" fmla="*/ 64 h 69"/>
              <a:gd name="T34" fmla="*/ 38 w 52"/>
              <a:gd name="T35" fmla="*/ 53 h 69"/>
              <a:gd name="T36" fmla="*/ 52 w 52"/>
              <a:gd name="T37" fmla="*/ 62 h 69"/>
              <a:gd name="T38" fmla="*/ 44 w 52"/>
              <a:gd name="T39" fmla="*/ 49 h 69"/>
              <a:gd name="T40" fmla="*/ 42 w 52"/>
              <a:gd name="T41" fmla="*/ 48 h 69"/>
              <a:gd name="T42" fmla="*/ 40 w 52"/>
              <a:gd name="T43" fmla="*/ 48 h 69"/>
              <a:gd name="T44" fmla="*/ 39 w 52"/>
              <a:gd name="T45" fmla="*/ 51 h 69"/>
              <a:gd name="T46" fmla="*/ 47 w 52"/>
              <a:gd name="T47" fmla="*/ 64 h 69"/>
              <a:gd name="T48" fmla="*/ 50 w 52"/>
              <a:gd name="T49" fmla="*/ 65 h 69"/>
              <a:gd name="T50" fmla="*/ 51 w 52"/>
              <a:gd name="T51" fmla="*/ 64 h 69"/>
              <a:gd name="T52" fmla="*/ 52 w 52"/>
              <a:gd name="T53" fmla="*/ 62 h 69"/>
              <a:gd name="T54" fmla="*/ 20 w 52"/>
              <a:gd name="T55" fmla="*/ 17 h 69"/>
              <a:gd name="T56" fmla="*/ 23 w 52"/>
              <a:gd name="T57" fmla="*/ 18 h 69"/>
              <a:gd name="T58" fmla="*/ 24 w 52"/>
              <a:gd name="T59" fmla="*/ 17 h 69"/>
              <a:gd name="T60" fmla="*/ 25 w 52"/>
              <a:gd name="T61" fmla="*/ 14 h 69"/>
              <a:gd name="T62" fmla="*/ 17 w 52"/>
              <a:gd name="T63" fmla="*/ 1 h 69"/>
              <a:gd name="T64" fmla="*/ 15 w 52"/>
              <a:gd name="T65" fmla="*/ 0 h 69"/>
              <a:gd name="T66" fmla="*/ 13 w 52"/>
              <a:gd name="T67" fmla="*/ 1 h 69"/>
              <a:gd name="T68" fmla="*/ 13 w 52"/>
              <a:gd name="T69" fmla="*/ 4 h 69"/>
              <a:gd name="T70" fmla="*/ 20 w 52"/>
              <a:gd name="T71" fmla="*/ 1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" h="69">
                <a:moveTo>
                  <a:pt x="38" y="53"/>
                </a:moveTo>
                <a:cubicBezTo>
                  <a:pt x="37" y="51"/>
                  <a:pt x="34" y="50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0" y="52"/>
                  <a:pt x="28" y="51"/>
                  <a:pt x="27" y="49"/>
                </a:cubicBezTo>
                <a:cubicBezTo>
                  <a:pt x="15" y="29"/>
                  <a:pt x="15" y="29"/>
                  <a:pt x="15" y="29"/>
                </a:cubicBezTo>
                <a:cubicBezTo>
                  <a:pt x="14" y="27"/>
                  <a:pt x="14" y="24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8" y="22"/>
                  <a:pt x="19" y="19"/>
                  <a:pt x="18" y="17"/>
                </a:cubicBezTo>
                <a:cubicBezTo>
                  <a:pt x="11" y="6"/>
                  <a:pt x="11" y="6"/>
                  <a:pt x="11" y="6"/>
                </a:cubicBezTo>
                <a:cubicBezTo>
                  <a:pt x="10" y="4"/>
                  <a:pt x="8" y="4"/>
                  <a:pt x="7" y="6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6"/>
                  <a:pt x="0" y="19"/>
                  <a:pt x="0" y="21"/>
                </a:cubicBezTo>
                <a:cubicBezTo>
                  <a:pt x="0" y="21"/>
                  <a:pt x="1" y="28"/>
                  <a:pt x="11" y="45"/>
                </a:cubicBezTo>
                <a:cubicBezTo>
                  <a:pt x="20" y="61"/>
                  <a:pt x="26" y="66"/>
                  <a:pt x="26" y="66"/>
                </a:cubicBezTo>
                <a:cubicBezTo>
                  <a:pt x="27" y="68"/>
                  <a:pt x="30" y="69"/>
                  <a:pt x="32" y="68"/>
                </a:cubicBezTo>
                <a:cubicBezTo>
                  <a:pt x="42" y="68"/>
                  <a:pt x="42" y="68"/>
                  <a:pt x="42" y="68"/>
                </a:cubicBezTo>
                <a:cubicBezTo>
                  <a:pt x="44" y="68"/>
                  <a:pt x="45" y="66"/>
                  <a:pt x="44" y="64"/>
                </a:cubicBezTo>
                <a:lnTo>
                  <a:pt x="38" y="53"/>
                </a:lnTo>
                <a:close/>
                <a:moveTo>
                  <a:pt x="52" y="62"/>
                </a:moveTo>
                <a:cubicBezTo>
                  <a:pt x="44" y="49"/>
                  <a:pt x="44" y="49"/>
                  <a:pt x="44" y="49"/>
                </a:cubicBezTo>
                <a:cubicBezTo>
                  <a:pt x="44" y="48"/>
                  <a:pt x="43" y="47"/>
                  <a:pt x="4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9" y="49"/>
                  <a:pt x="39" y="50"/>
                  <a:pt x="39" y="51"/>
                </a:cubicBezTo>
                <a:cubicBezTo>
                  <a:pt x="47" y="64"/>
                  <a:pt x="47" y="64"/>
                  <a:pt x="47" y="64"/>
                </a:cubicBezTo>
                <a:cubicBezTo>
                  <a:pt x="48" y="65"/>
                  <a:pt x="49" y="65"/>
                  <a:pt x="50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52" y="64"/>
                  <a:pt x="52" y="62"/>
                  <a:pt x="52" y="62"/>
                </a:cubicBezTo>
                <a:close/>
                <a:moveTo>
                  <a:pt x="20" y="17"/>
                </a:moveTo>
                <a:cubicBezTo>
                  <a:pt x="21" y="18"/>
                  <a:pt x="22" y="18"/>
                  <a:pt x="23" y="18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6"/>
                  <a:pt x="25" y="15"/>
                  <a:pt x="25" y="14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0"/>
                  <a:pt x="16" y="0"/>
                  <a:pt x="15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2"/>
                  <a:pt x="12" y="3"/>
                  <a:pt x="13" y="4"/>
                </a:cubicBezTo>
                <a:lnTo>
                  <a:pt x="20" y="1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233"/>
          <p:cNvSpPr>
            <a:spLocks noEditPoints="1"/>
          </p:cNvSpPr>
          <p:nvPr/>
        </p:nvSpPr>
        <p:spPr bwMode="auto">
          <a:xfrm>
            <a:off x="5684112" y="1731987"/>
            <a:ext cx="387498" cy="358070"/>
          </a:xfrm>
          <a:custGeom>
            <a:avLst/>
            <a:gdLst>
              <a:gd name="T0" fmla="*/ 42 w 67"/>
              <a:gd name="T1" fmla="*/ 22 h 62"/>
              <a:gd name="T2" fmla="*/ 27 w 67"/>
              <a:gd name="T3" fmla="*/ 37 h 62"/>
              <a:gd name="T4" fmla="*/ 42 w 67"/>
              <a:gd name="T5" fmla="*/ 52 h 62"/>
              <a:gd name="T6" fmla="*/ 56 w 67"/>
              <a:gd name="T7" fmla="*/ 37 h 62"/>
              <a:gd name="T8" fmla="*/ 42 w 67"/>
              <a:gd name="T9" fmla="*/ 22 h 62"/>
              <a:gd name="T10" fmla="*/ 42 w 67"/>
              <a:gd name="T11" fmla="*/ 47 h 62"/>
              <a:gd name="T12" fmla="*/ 31 w 67"/>
              <a:gd name="T13" fmla="*/ 37 h 62"/>
              <a:gd name="T14" fmla="*/ 42 w 67"/>
              <a:gd name="T15" fmla="*/ 26 h 62"/>
              <a:gd name="T16" fmla="*/ 52 w 67"/>
              <a:gd name="T17" fmla="*/ 37 h 62"/>
              <a:gd name="T18" fmla="*/ 42 w 67"/>
              <a:gd name="T19" fmla="*/ 47 h 62"/>
              <a:gd name="T20" fmla="*/ 57 w 67"/>
              <a:gd name="T21" fmla="*/ 12 h 62"/>
              <a:gd name="T22" fmla="*/ 10 w 67"/>
              <a:gd name="T23" fmla="*/ 12 h 62"/>
              <a:gd name="T24" fmla="*/ 0 w 67"/>
              <a:gd name="T25" fmla="*/ 23 h 62"/>
              <a:gd name="T26" fmla="*/ 0 w 67"/>
              <a:gd name="T27" fmla="*/ 52 h 62"/>
              <a:gd name="T28" fmla="*/ 10 w 67"/>
              <a:gd name="T29" fmla="*/ 62 h 62"/>
              <a:gd name="T30" fmla="*/ 57 w 67"/>
              <a:gd name="T31" fmla="*/ 62 h 62"/>
              <a:gd name="T32" fmla="*/ 67 w 67"/>
              <a:gd name="T33" fmla="*/ 52 h 62"/>
              <a:gd name="T34" fmla="*/ 67 w 67"/>
              <a:gd name="T35" fmla="*/ 23 h 62"/>
              <a:gd name="T36" fmla="*/ 57 w 67"/>
              <a:gd name="T37" fmla="*/ 12 h 62"/>
              <a:gd name="T38" fmla="*/ 23 w 67"/>
              <a:gd name="T39" fmla="*/ 22 h 62"/>
              <a:gd name="T40" fmla="*/ 9 w 67"/>
              <a:gd name="T41" fmla="*/ 22 h 62"/>
              <a:gd name="T42" fmla="*/ 9 w 67"/>
              <a:gd name="T43" fmla="*/ 18 h 62"/>
              <a:gd name="T44" fmla="*/ 23 w 67"/>
              <a:gd name="T45" fmla="*/ 18 h 62"/>
              <a:gd name="T46" fmla="*/ 23 w 67"/>
              <a:gd name="T47" fmla="*/ 22 h 62"/>
              <a:gd name="T48" fmla="*/ 42 w 67"/>
              <a:gd name="T49" fmla="*/ 55 h 62"/>
              <a:gd name="T50" fmla="*/ 23 w 67"/>
              <a:gd name="T51" fmla="*/ 37 h 62"/>
              <a:gd name="T52" fmla="*/ 42 w 67"/>
              <a:gd name="T53" fmla="*/ 18 h 62"/>
              <a:gd name="T54" fmla="*/ 60 w 67"/>
              <a:gd name="T55" fmla="*/ 37 h 62"/>
              <a:gd name="T56" fmla="*/ 42 w 67"/>
              <a:gd name="T57" fmla="*/ 55 h 62"/>
              <a:gd name="T58" fmla="*/ 43 w 67"/>
              <a:gd name="T59" fmla="*/ 0 h 62"/>
              <a:gd name="T60" fmla="*/ 23 w 67"/>
              <a:gd name="T61" fmla="*/ 0 h 62"/>
              <a:gd name="T62" fmla="*/ 23 w 67"/>
              <a:gd name="T63" fmla="*/ 10 h 62"/>
              <a:gd name="T64" fmla="*/ 43 w 67"/>
              <a:gd name="T65" fmla="*/ 10 h 62"/>
              <a:gd name="T66" fmla="*/ 43 w 67"/>
              <a:gd name="T6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" h="62">
                <a:moveTo>
                  <a:pt x="42" y="22"/>
                </a:moveTo>
                <a:cubicBezTo>
                  <a:pt x="33" y="22"/>
                  <a:pt x="27" y="29"/>
                  <a:pt x="27" y="37"/>
                </a:cubicBezTo>
                <a:cubicBezTo>
                  <a:pt x="27" y="45"/>
                  <a:pt x="33" y="52"/>
                  <a:pt x="42" y="52"/>
                </a:cubicBezTo>
                <a:cubicBezTo>
                  <a:pt x="50" y="52"/>
                  <a:pt x="56" y="45"/>
                  <a:pt x="56" y="37"/>
                </a:cubicBezTo>
                <a:cubicBezTo>
                  <a:pt x="56" y="29"/>
                  <a:pt x="50" y="22"/>
                  <a:pt x="42" y="22"/>
                </a:cubicBezTo>
                <a:close/>
                <a:moveTo>
                  <a:pt x="42" y="47"/>
                </a:moveTo>
                <a:cubicBezTo>
                  <a:pt x="36" y="47"/>
                  <a:pt x="31" y="43"/>
                  <a:pt x="31" y="37"/>
                </a:cubicBezTo>
                <a:cubicBezTo>
                  <a:pt x="31" y="31"/>
                  <a:pt x="36" y="26"/>
                  <a:pt x="42" y="26"/>
                </a:cubicBezTo>
                <a:cubicBezTo>
                  <a:pt x="47" y="26"/>
                  <a:pt x="52" y="31"/>
                  <a:pt x="52" y="37"/>
                </a:cubicBezTo>
                <a:cubicBezTo>
                  <a:pt x="52" y="43"/>
                  <a:pt x="47" y="47"/>
                  <a:pt x="42" y="47"/>
                </a:cubicBezTo>
                <a:close/>
                <a:moveTo>
                  <a:pt x="57" y="12"/>
                </a:moveTo>
                <a:cubicBezTo>
                  <a:pt x="10" y="12"/>
                  <a:pt x="10" y="12"/>
                  <a:pt x="10" y="12"/>
                </a:cubicBezTo>
                <a:cubicBezTo>
                  <a:pt x="4" y="12"/>
                  <a:pt x="0" y="17"/>
                  <a:pt x="0" y="23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7"/>
                  <a:pt x="4" y="62"/>
                  <a:pt x="10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62" y="62"/>
                  <a:pt x="67" y="57"/>
                  <a:pt x="67" y="52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17"/>
                  <a:pt x="62" y="12"/>
                  <a:pt x="57" y="12"/>
                </a:cubicBezTo>
                <a:close/>
                <a:moveTo>
                  <a:pt x="23" y="22"/>
                </a:moveTo>
                <a:cubicBezTo>
                  <a:pt x="9" y="22"/>
                  <a:pt x="9" y="22"/>
                  <a:pt x="9" y="22"/>
                </a:cubicBezTo>
                <a:cubicBezTo>
                  <a:pt x="9" y="18"/>
                  <a:pt x="9" y="18"/>
                  <a:pt x="9" y="18"/>
                </a:cubicBezTo>
                <a:cubicBezTo>
                  <a:pt x="23" y="18"/>
                  <a:pt x="23" y="18"/>
                  <a:pt x="23" y="18"/>
                </a:cubicBezTo>
                <a:lnTo>
                  <a:pt x="23" y="22"/>
                </a:lnTo>
                <a:close/>
                <a:moveTo>
                  <a:pt x="42" y="55"/>
                </a:moveTo>
                <a:cubicBezTo>
                  <a:pt x="31" y="55"/>
                  <a:pt x="23" y="47"/>
                  <a:pt x="23" y="37"/>
                </a:cubicBezTo>
                <a:cubicBezTo>
                  <a:pt x="23" y="27"/>
                  <a:pt x="31" y="18"/>
                  <a:pt x="42" y="18"/>
                </a:cubicBezTo>
                <a:cubicBezTo>
                  <a:pt x="52" y="18"/>
                  <a:pt x="60" y="27"/>
                  <a:pt x="60" y="37"/>
                </a:cubicBezTo>
                <a:cubicBezTo>
                  <a:pt x="60" y="47"/>
                  <a:pt x="52" y="55"/>
                  <a:pt x="42" y="55"/>
                </a:cubicBezTo>
                <a:close/>
                <a:moveTo>
                  <a:pt x="43" y="0"/>
                </a:moveTo>
                <a:cubicBezTo>
                  <a:pt x="23" y="0"/>
                  <a:pt x="23" y="0"/>
                  <a:pt x="23" y="0"/>
                </a:cubicBezTo>
                <a:cubicBezTo>
                  <a:pt x="23" y="10"/>
                  <a:pt x="23" y="10"/>
                  <a:pt x="23" y="10"/>
                </a:cubicBezTo>
                <a:cubicBezTo>
                  <a:pt x="43" y="10"/>
                  <a:pt x="43" y="10"/>
                  <a:pt x="43" y="10"/>
                </a:cubicBezTo>
                <a:lnTo>
                  <a:pt x="43" y="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856312" y="1727702"/>
            <a:ext cx="331450" cy="338604"/>
            <a:chOff x="-334827" y="3201260"/>
            <a:chExt cx="504125" cy="515009"/>
          </a:xfrm>
        </p:grpSpPr>
        <p:sp>
          <p:nvSpPr>
            <p:cNvPr id="47" name="Freeform 222"/>
            <p:cNvSpPr>
              <a:spLocks/>
            </p:cNvSpPr>
            <p:nvPr/>
          </p:nvSpPr>
          <p:spPr bwMode="auto">
            <a:xfrm>
              <a:off x="-233277" y="3201260"/>
              <a:ext cx="301024" cy="384443"/>
            </a:xfrm>
            <a:custGeom>
              <a:avLst/>
              <a:gdLst>
                <a:gd name="T0" fmla="*/ 21 w 35"/>
                <a:gd name="T1" fmla="*/ 42 h 45"/>
                <a:gd name="T2" fmla="*/ 33 w 35"/>
                <a:gd name="T3" fmla="*/ 25 h 45"/>
                <a:gd name="T4" fmla="*/ 30 w 35"/>
                <a:gd name="T5" fmla="*/ 20 h 45"/>
                <a:gd name="T6" fmla="*/ 25 w 35"/>
                <a:gd name="T7" fmla="*/ 20 h 45"/>
                <a:gd name="T8" fmla="*/ 25 w 35"/>
                <a:gd name="T9" fmla="*/ 5 h 45"/>
                <a:gd name="T10" fmla="*/ 20 w 35"/>
                <a:gd name="T11" fmla="*/ 0 h 45"/>
                <a:gd name="T12" fmla="*/ 15 w 35"/>
                <a:gd name="T13" fmla="*/ 0 h 45"/>
                <a:gd name="T14" fmla="*/ 10 w 35"/>
                <a:gd name="T15" fmla="*/ 5 h 45"/>
                <a:gd name="T16" fmla="*/ 10 w 35"/>
                <a:gd name="T17" fmla="*/ 20 h 45"/>
                <a:gd name="T18" fmla="*/ 5 w 35"/>
                <a:gd name="T19" fmla="*/ 20 h 45"/>
                <a:gd name="T20" fmla="*/ 2 w 35"/>
                <a:gd name="T21" fmla="*/ 25 h 45"/>
                <a:gd name="T22" fmla="*/ 14 w 35"/>
                <a:gd name="T23" fmla="*/ 42 h 45"/>
                <a:gd name="T24" fmla="*/ 21 w 35"/>
                <a:gd name="T25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5">
                  <a:moveTo>
                    <a:pt x="21" y="42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5" y="22"/>
                    <a:pt x="34" y="20"/>
                    <a:pt x="30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0" y="2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22"/>
                    <a:pt x="2" y="25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5"/>
                    <a:pt x="19" y="45"/>
                    <a:pt x="21" y="42"/>
                  </a:cubicBez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3"/>
            <p:cNvSpPr>
              <a:spLocks/>
            </p:cNvSpPr>
            <p:nvPr/>
          </p:nvSpPr>
          <p:spPr bwMode="auto">
            <a:xfrm>
              <a:off x="-334827" y="3553062"/>
              <a:ext cx="504125" cy="163207"/>
            </a:xfrm>
            <a:custGeom>
              <a:avLst/>
              <a:gdLst>
                <a:gd name="T0" fmla="*/ 56 w 59"/>
                <a:gd name="T1" fmla="*/ 19 h 19"/>
                <a:gd name="T2" fmla="*/ 59 w 59"/>
                <a:gd name="T3" fmla="*/ 16 h 19"/>
                <a:gd name="T4" fmla="*/ 59 w 59"/>
                <a:gd name="T5" fmla="*/ 3 h 19"/>
                <a:gd name="T6" fmla="*/ 56 w 59"/>
                <a:gd name="T7" fmla="*/ 0 h 19"/>
                <a:gd name="T8" fmla="*/ 54 w 59"/>
                <a:gd name="T9" fmla="*/ 0 h 19"/>
                <a:gd name="T10" fmla="*/ 51 w 59"/>
                <a:gd name="T11" fmla="*/ 3 h 19"/>
                <a:gd name="T12" fmla="*/ 51 w 59"/>
                <a:gd name="T13" fmla="*/ 7 h 19"/>
                <a:gd name="T14" fmla="*/ 48 w 59"/>
                <a:gd name="T15" fmla="*/ 10 h 19"/>
                <a:gd name="T16" fmla="*/ 12 w 59"/>
                <a:gd name="T17" fmla="*/ 10 h 19"/>
                <a:gd name="T18" fmla="*/ 9 w 59"/>
                <a:gd name="T19" fmla="*/ 7 h 19"/>
                <a:gd name="T20" fmla="*/ 9 w 59"/>
                <a:gd name="T21" fmla="*/ 3 h 19"/>
                <a:gd name="T22" fmla="*/ 6 w 59"/>
                <a:gd name="T23" fmla="*/ 0 h 19"/>
                <a:gd name="T24" fmla="*/ 3 w 59"/>
                <a:gd name="T25" fmla="*/ 0 h 19"/>
                <a:gd name="T26" fmla="*/ 0 w 59"/>
                <a:gd name="T27" fmla="*/ 3 h 19"/>
                <a:gd name="T28" fmla="*/ 0 w 59"/>
                <a:gd name="T29" fmla="*/ 16 h 19"/>
                <a:gd name="T30" fmla="*/ 3 w 59"/>
                <a:gd name="T31" fmla="*/ 19 h 19"/>
                <a:gd name="T32" fmla="*/ 56 w 59"/>
                <a:gd name="T3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9">
                  <a:moveTo>
                    <a:pt x="56" y="19"/>
                  </a:moveTo>
                  <a:cubicBezTo>
                    <a:pt x="58" y="19"/>
                    <a:pt x="59" y="18"/>
                    <a:pt x="59" y="16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58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2" y="0"/>
                    <a:pt x="51" y="1"/>
                    <a:pt x="51" y="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9"/>
                    <a:pt x="49" y="10"/>
                    <a:pt x="48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9" y="9"/>
                    <a:pt x="9" y="7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19"/>
                    <a:pt x="3" y="19"/>
                  </a:cubicBezTo>
                  <a:lnTo>
                    <a:pt x="56" y="19"/>
                  </a:lnTo>
                  <a:close/>
                </a:path>
              </a:pathLst>
            </a:custGeom>
            <a:solidFill>
              <a:srgbClr val="DA1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23630" y="386555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DATA STRUCTURE WE USE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27224" y="1078600"/>
            <a:ext cx="102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Mangal" panose="02040503050203030202" pitchFamily="18" charset="0"/>
              </a:rPr>
              <a:t>链表（调包）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64538" y="1078600"/>
            <a:ext cx="102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cs typeface="Mangal" panose="02040503050203030202" pitchFamily="18" charset="0"/>
              </a:rPr>
              <a:t>堆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08714" y="583628"/>
            <a:ext cx="102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cs typeface="Mangal" panose="02040503050203030202" pitchFamily="18" charset="0"/>
              </a:rPr>
              <a:t>红黑树（调包）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44132" y="4443958"/>
            <a:ext cx="156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cs typeface="Mangal" panose="02040503050203030202" pitchFamily="18" charset="0"/>
              </a:rPr>
              <a:t>And so on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54888" y="4443958"/>
            <a:ext cx="102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cs typeface="Mangal" panose="02040503050203030202" pitchFamily="18" charset="0"/>
              </a:rPr>
              <a:t>AABB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cs typeface="Mangal" panose="02040503050203030202" pitchFamily="18" charset="0"/>
              </a:rPr>
              <a:t>树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09555" y="4274226"/>
            <a:ext cx="102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cs typeface="Mangal" panose="02040503050203030202" pitchFamily="18" charset="0"/>
              </a:rPr>
              <a:t>动态数组（调包）</a:t>
            </a:r>
          </a:p>
        </p:txBody>
      </p:sp>
    </p:spTree>
    <p:extLst>
      <p:ext uri="{BB962C8B-B14F-4D97-AF65-F5344CB8AC3E}">
        <p14:creationId xmlns:p14="http://schemas.microsoft.com/office/powerpoint/2010/main" val="42641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3" grpId="0" animBg="1"/>
      <p:bldP spid="27" grpId="0" animBg="1"/>
      <p:bldP spid="29" grpId="0" animBg="1"/>
      <p:bldP spid="30" grpId="0" animBg="1"/>
      <p:bldP spid="33" grpId="0" animBg="1"/>
      <p:bldP spid="35" grpId="0" animBg="1"/>
      <p:bldP spid="40" grpId="0" animBg="1"/>
      <p:bldP spid="44" grpId="0" animBg="1"/>
      <p:bldP spid="45" grpId="0" animBg="1"/>
      <p:bldP spid="49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椭圆 21">
            <a:extLst>
              <a:ext uri="{FF2B5EF4-FFF2-40B4-BE49-F238E27FC236}">
                <a16:creationId xmlns:a16="http://schemas.microsoft.com/office/drawing/2014/main" id="{0E385F44-2F77-4FFA-A02E-37702A028DC3}"/>
              </a:ext>
            </a:extLst>
          </p:cNvPr>
          <p:cNvSpPr/>
          <p:nvPr/>
        </p:nvSpPr>
        <p:spPr>
          <a:xfrm>
            <a:off x="1725792" y="2685072"/>
            <a:ext cx="557786" cy="557786"/>
          </a:xfrm>
          <a:custGeom>
            <a:avLst/>
            <a:gdLst/>
            <a:ahLst/>
            <a:cxnLst/>
            <a:rect l="l" t="t" r="r" b="b"/>
            <a:pathLst>
              <a:path w="1717642" h="1717642">
                <a:moveTo>
                  <a:pt x="858821" y="0"/>
                </a:moveTo>
                <a:lnTo>
                  <a:pt x="859225" y="918"/>
                </a:lnTo>
                <a:lnTo>
                  <a:pt x="859630" y="0"/>
                </a:lnTo>
                <a:lnTo>
                  <a:pt x="921895" y="141769"/>
                </a:lnTo>
                <a:lnTo>
                  <a:pt x="1007954" y="13047"/>
                </a:lnTo>
                <a:lnTo>
                  <a:pt x="1008193" y="14022"/>
                </a:lnTo>
                <a:lnTo>
                  <a:pt x="1008751" y="13189"/>
                </a:lnTo>
                <a:lnTo>
                  <a:pt x="1045453" y="163615"/>
                </a:lnTo>
                <a:lnTo>
                  <a:pt x="1152555" y="51793"/>
                </a:lnTo>
                <a:lnTo>
                  <a:pt x="1162770" y="207001"/>
                </a:lnTo>
                <a:lnTo>
                  <a:pt x="1288232" y="115060"/>
                </a:lnTo>
                <a:lnTo>
                  <a:pt x="1271339" y="269684"/>
                </a:lnTo>
                <a:lnTo>
                  <a:pt x="1410861" y="200926"/>
                </a:lnTo>
                <a:lnTo>
                  <a:pt x="1367375" y="350267"/>
                </a:lnTo>
                <a:lnTo>
                  <a:pt x="1516716" y="306782"/>
                </a:lnTo>
                <a:lnTo>
                  <a:pt x="1447958" y="446303"/>
                </a:lnTo>
                <a:lnTo>
                  <a:pt x="1602582" y="429411"/>
                </a:lnTo>
                <a:lnTo>
                  <a:pt x="1510641" y="554873"/>
                </a:lnTo>
                <a:lnTo>
                  <a:pt x="1665849" y="565087"/>
                </a:lnTo>
                <a:lnTo>
                  <a:pt x="1553518" y="672677"/>
                </a:lnTo>
                <a:lnTo>
                  <a:pt x="1704595" y="709688"/>
                </a:lnTo>
                <a:lnTo>
                  <a:pt x="1575288" y="796138"/>
                </a:lnTo>
                <a:lnTo>
                  <a:pt x="1717642" y="858821"/>
                </a:lnTo>
                <a:lnTo>
                  <a:pt x="1574644" y="921788"/>
                </a:lnTo>
                <a:lnTo>
                  <a:pt x="1704454" y="1008751"/>
                </a:lnTo>
                <a:lnTo>
                  <a:pt x="1553343" y="1045620"/>
                </a:lnTo>
                <a:lnTo>
                  <a:pt x="1665572" y="1153316"/>
                </a:lnTo>
                <a:lnTo>
                  <a:pt x="1510354" y="1163383"/>
                </a:lnTo>
                <a:lnTo>
                  <a:pt x="1602177" y="1288933"/>
                </a:lnTo>
                <a:lnTo>
                  <a:pt x="1447569" y="1271894"/>
                </a:lnTo>
                <a:lnTo>
                  <a:pt x="1516196" y="1411480"/>
                </a:lnTo>
                <a:lnTo>
                  <a:pt x="1366895" y="1367854"/>
                </a:lnTo>
                <a:lnTo>
                  <a:pt x="1410240" y="1517236"/>
                </a:lnTo>
                <a:lnTo>
                  <a:pt x="1270784" y="1448347"/>
                </a:lnTo>
                <a:lnTo>
                  <a:pt x="1287531" y="1602986"/>
                </a:lnTo>
                <a:lnTo>
                  <a:pt x="1162155" y="1510927"/>
                </a:lnTo>
                <a:lnTo>
                  <a:pt x="1151795" y="1666126"/>
                </a:lnTo>
                <a:lnTo>
                  <a:pt x="1044310" y="1553693"/>
                </a:lnTo>
                <a:lnTo>
                  <a:pt x="1007157" y="1704735"/>
                </a:lnTo>
                <a:lnTo>
                  <a:pt x="921219" y="1575933"/>
                </a:lnTo>
                <a:lnTo>
                  <a:pt x="858821" y="1717642"/>
                </a:lnTo>
                <a:lnTo>
                  <a:pt x="858417" y="1716725"/>
                </a:lnTo>
                <a:lnTo>
                  <a:pt x="858012" y="1717642"/>
                </a:lnTo>
                <a:lnTo>
                  <a:pt x="795747" y="1575874"/>
                </a:lnTo>
                <a:lnTo>
                  <a:pt x="709688" y="1704595"/>
                </a:lnTo>
                <a:lnTo>
                  <a:pt x="709449" y="1703621"/>
                </a:lnTo>
                <a:lnTo>
                  <a:pt x="708891" y="1704454"/>
                </a:lnTo>
                <a:lnTo>
                  <a:pt x="672190" y="1554027"/>
                </a:lnTo>
                <a:lnTo>
                  <a:pt x="565087" y="1665849"/>
                </a:lnTo>
                <a:lnTo>
                  <a:pt x="554873" y="1510641"/>
                </a:lnTo>
                <a:lnTo>
                  <a:pt x="429411" y="1602582"/>
                </a:lnTo>
                <a:lnTo>
                  <a:pt x="446303" y="1447958"/>
                </a:lnTo>
                <a:lnTo>
                  <a:pt x="306782" y="1516716"/>
                </a:lnTo>
                <a:lnTo>
                  <a:pt x="350267" y="1367375"/>
                </a:lnTo>
                <a:lnTo>
                  <a:pt x="200926" y="1410861"/>
                </a:lnTo>
                <a:lnTo>
                  <a:pt x="269684" y="1271339"/>
                </a:lnTo>
                <a:lnTo>
                  <a:pt x="115060" y="1288232"/>
                </a:lnTo>
                <a:lnTo>
                  <a:pt x="207002" y="1162770"/>
                </a:lnTo>
                <a:lnTo>
                  <a:pt x="51793" y="1152555"/>
                </a:lnTo>
                <a:lnTo>
                  <a:pt x="164123" y="1044965"/>
                </a:lnTo>
                <a:lnTo>
                  <a:pt x="13047" y="1007954"/>
                </a:lnTo>
                <a:lnTo>
                  <a:pt x="142354" y="921504"/>
                </a:lnTo>
                <a:lnTo>
                  <a:pt x="0" y="858821"/>
                </a:lnTo>
                <a:lnTo>
                  <a:pt x="142999" y="795855"/>
                </a:lnTo>
                <a:lnTo>
                  <a:pt x="13188" y="708892"/>
                </a:lnTo>
                <a:lnTo>
                  <a:pt x="164299" y="672023"/>
                </a:lnTo>
                <a:lnTo>
                  <a:pt x="52070" y="564326"/>
                </a:lnTo>
                <a:lnTo>
                  <a:pt x="207288" y="554258"/>
                </a:lnTo>
                <a:lnTo>
                  <a:pt x="115465" y="428710"/>
                </a:lnTo>
                <a:lnTo>
                  <a:pt x="270073" y="445748"/>
                </a:lnTo>
                <a:lnTo>
                  <a:pt x="201446" y="306161"/>
                </a:lnTo>
                <a:lnTo>
                  <a:pt x="350747" y="349789"/>
                </a:lnTo>
                <a:lnTo>
                  <a:pt x="307402" y="200406"/>
                </a:lnTo>
                <a:lnTo>
                  <a:pt x="446858" y="269295"/>
                </a:lnTo>
                <a:lnTo>
                  <a:pt x="430112" y="114656"/>
                </a:lnTo>
                <a:lnTo>
                  <a:pt x="555487" y="206715"/>
                </a:lnTo>
                <a:lnTo>
                  <a:pt x="565848" y="51517"/>
                </a:lnTo>
                <a:lnTo>
                  <a:pt x="673333" y="163949"/>
                </a:lnTo>
                <a:lnTo>
                  <a:pt x="710486" y="12907"/>
                </a:lnTo>
                <a:lnTo>
                  <a:pt x="796422" y="141710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61E5AD-E103-4707-8171-EC01555169A4}"/>
              </a:ext>
            </a:extLst>
          </p:cNvPr>
          <p:cNvSpPr txBox="1"/>
          <p:nvPr/>
        </p:nvSpPr>
        <p:spPr>
          <a:xfrm>
            <a:off x="2359771" y="27947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类的设计及定义</a:t>
            </a:r>
          </a:p>
        </p:txBody>
      </p:sp>
    </p:spTree>
    <p:extLst>
      <p:ext uri="{BB962C8B-B14F-4D97-AF65-F5344CB8AC3E}">
        <p14:creationId xmlns:p14="http://schemas.microsoft.com/office/powerpoint/2010/main" val="251954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  <p:bldP spid="49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1684" y="-27296"/>
            <a:ext cx="3896883" cy="5199798"/>
            <a:chOff x="5281684" y="-27296"/>
            <a:chExt cx="3896883" cy="5199798"/>
          </a:xfrm>
        </p:grpSpPr>
        <p:sp>
          <p:nvSpPr>
            <p:cNvPr id="8" name="任意多边形 7"/>
            <p:cNvSpPr/>
            <p:nvPr/>
          </p:nvSpPr>
          <p:spPr>
            <a:xfrm>
              <a:off x="5281684" y="-27296"/>
              <a:ext cx="3862316" cy="5199798"/>
            </a:xfrm>
            <a:custGeom>
              <a:avLst/>
              <a:gdLst>
                <a:gd name="connsiteX0" fmla="*/ 0 w 3862316"/>
                <a:gd name="connsiteY0" fmla="*/ 0 h 5186150"/>
                <a:gd name="connsiteX1" fmla="*/ 3862316 w 3862316"/>
                <a:gd name="connsiteY1" fmla="*/ 27296 h 5186150"/>
                <a:gd name="connsiteX2" fmla="*/ 3862316 w 3862316"/>
                <a:gd name="connsiteY2" fmla="*/ 5186150 h 5186150"/>
                <a:gd name="connsiteX3" fmla="*/ 2606722 w 3862316"/>
                <a:gd name="connsiteY3" fmla="*/ 5186150 h 5186150"/>
                <a:gd name="connsiteX4" fmla="*/ 0 w 3862316"/>
                <a:gd name="connsiteY4" fmla="*/ 0 h 5186150"/>
                <a:gd name="connsiteX0" fmla="*/ 0 w 3862316"/>
                <a:gd name="connsiteY0" fmla="*/ 0 h 5199798"/>
                <a:gd name="connsiteX1" fmla="*/ 3862316 w 3862316"/>
                <a:gd name="connsiteY1" fmla="*/ 27296 h 5199798"/>
                <a:gd name="connsiteX2" fmla="*/ 3862316 w 3862316"/>
                <a:gd name="connsiteY2" fmla="*/ 5186150 h 5199798"/>
                <a:gd name="connsiteX3" fmla="*/ 2647665 w 3862316"/>
                <a:gd name="connsiteY3" fmla="*/ 5199798 h 5199798"/>
                <a:gd name="connsiteX4" fmla="*/ 0 w 3862316"/>
                <a:gd name="connsiteY4" fmla="*/ 0 h 51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16" h="5199798">
                  <a:moveTo>
                    <a:pt x="0" y="0"/>
                  </a:moveTo>
                  <a:lnTo>
                    <a:pt x="3862316" y="27296"/>
                  </a:lnTo>
                  <a:lnTo>
                    <a:pt x="3862316" y="5186150"/>
                  </a:lnTo>
                  <a:lnTo>
                    <a:pt x="2647665" y="519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942997" y="2779933"/>
              <a:ext cx="1235570" cy="2392569"/>
              <a:chOff x="7929349" y="2779933"/>
              <a:chExt cx="1235570" cy="2392569"/>
            </a:xfrm>
          </p:grpSpPr>
          <p:cxnSp>
            <p:nvCxnSpPr>
              <p:cNvPr id="43" name="直接连接符 42"/>
              <p:cNvCxnSpPr>
                <a:endCxn id="8" idx="3"/>
              </p:cNvCxnSpPr>
              <p:nvPr/>
            </p:nvCxnSpPr>
            <p:spPr>
              <a:xfrm flipH="1">
                <a:off x="7929349" y="2779933"/>
                <a:ext cx="1214651" cy="239256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100393" y="3109808"/>
                <a:ext cx="1043607" cy="20626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8340746" y="3505208"/>
                <a:ext cx="824172" cy="16442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559934" y="3980824"/>
                <a:ext cx="604985" cy="119167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8805231" y="4433418"/>
                <a:ext cx="359686" cy="70849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35001" y="4886008"/>
                <a:ext cx="129918" cy="25590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8100392" y="0"/>
            <a:ext cx="719758" cy="839790"/>
            <a:chOff x="8100392" y="0"/>
            <a:chExt cx="719758" cy="839790"/>
          </a:xfrm>
        </p:grpSpPr>
        <p:sp>
          <p:nvSpPr>
            <p:cNvPr id="3" name="矩形 2"/>
            <p:cNvSpPr/>
            <p:nvPr/>
          </p:nvSpPr>
          <p:spPr>
            <a:xfrm>
              <a:off x="8100392" y="0"/>
              <a:ext cx="719758" cy="695774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2" y="695774"/>
              <a:ext cx="719758" cy="144016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14294"/>
              <a:ext cx="719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0392" y="302914"/>
              <a:ext cx="71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cs typeface="Mangal" panose="02040503050203030202" pitchFamily="18" charset="0"/>
                </a:rPr>
                <a:t>part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cs typeface="Mangal" panose="02040503050203030202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 flipV="1">
            <a:off x="5816381" y="3120805"/>
            <a:ext cx="1970474" cy="2081160"/>
            <a:chOff x="1" y="-1947"/>
            <a:chExt cx="4873628" cy="5147393"/>
          </a:xfrm>
        </p:grpSpPr>
        <p:sp>
          <p:nvSpPr>
            <p:cNvPr id="10" name="等腰三角形 9"/>
            <p:cNvSpPr/>
            <p:nvPr/>
          </p:nvSpPr>
          <p:spPr>
            <a:xfrm rot="5400000">
              <a:off x="-46298" y="44352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-46298" y="9045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46298" y="1764699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581452" y="904526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-46298" y="3471398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3199580" y="1763708"/>
              <a:ext cx="1720347" cy="1627750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-46164" y="2606926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>
              <a:off x="1574492" y="1749888"/>
              <a:ext cx="1720347" cy="1627750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574774" y="2613767"/>
              <a:ext cx="1720347" cy="1627750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06348" y="262628"/>
            <a:ext cx="679206" cy="644202"/>
            <a:chOff x="1318352" y="1779662"/>
            <a:chExt cx="1386628" cy="1315166"/>
          </a:xfrm>
        </p:grpSpPr>
        <p:sp>
          <p:nvSpPr>
            <p:cNvPr id="23" name="等腰三角形 22"/>
            <p:cNvSpPr/>
            <p:nvPr/>
          </p:nvSpPr>
          <p:spPr>
            <a:xfrm rot="10800000" flipV="1">
              <a:off x="2009421" y="2433893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1662042" y="1779662"/>
              <a:ext cx="695559" cy="658121"/>
            </a:xfrm>
            <a:prstGeom prst="triangle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1667629" y="2436707"/>
              <a:ext cx="695559" cy="658121"/>
            </a:xfrm>
            <a:prstGeom prst="triangle">
              <a:avLst/>
            </a:prstGeom>
            <a:solidFill>
              <a:srgbClr val="DA1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 flipV="1">
              <a:off x="1318352" y="2436593"/>
              <a:ext cx="695559" cy="658121"/>
            </a:xfrm>
            <a:prstGeom prst="triangle">
              <a:avLst/>
            </a:prstGeom>
            <a:pattFill prst="wdDnDiag">
              <a:fgClr>
                <a:srgbClr val="403D3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10800000" flipV="1">
            <a:off x="6056623" y="2463381"/>
            <a:ext cx="695559" cy="658121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6062210" y="3120426"/>
            <a:ext cx="695559" cy="658121"/>
          </a:xfrm>
          <a:prstGeom prst="triangle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652776" y="2438039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4933904" y="4491314"/>
            <a:ext cx="695559" cy="658121"/>
          </a:xfrm>
          <a:prstGeom prst="triangle">
            <a:avLst/>
          </a:prstGeom>
          <a:solidFill>
            <a:srgbClr val="40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 flipH="1" flipV="1">
            <a:off x="4405843" y="4642277"/>
            <a:ext cx="528060" cy="499636"/>
          </a:xfrm>
          <a:prstGeom prst="triangle">
            <a:avLst/>
          </a:prstGeom>
          <a:pattFill prst="wdDnDiag">
            <a:fgClr>
              <a:srgbClr val="403D3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0" y="1700176"/>
            <a:ext cx="1778944" cy="3472327"/>
          </a:xfrm>
          <a:custGeom>
            <a:avLst/>
            <a:gdLst/>
            <a:ahLst/>
            <a:cxnLst/>
            <a:rect l="l" t="t" r="r" b="b"/>
            <a:pathLst>
              <a:path w="1778944" h="3472327">
                <a:moveTo>
                  <a:pt x="0" y="0"/>
                </a:moveTo>
                <a:lnTo>
                  <a:pt x="1778944" y="3472327"/>
                </a:lnTo>
                <a:lnTo>
                  <a:pt x="0" y="3472327"/>
                </a:lnTo>
                <a:close/>
              </a:path>
            </a:pathLst>
          </a:cu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06869" y="367672"/>
            <a:ext cx="29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THE DESIGN AND THE REALIZATION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813"/>
            <a:ext cx="9144000" cy="43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6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2293</Words>
  <Application>Microsoft Office PowerPoint</Application>
  <PresentationFormat>全屏显示(16:9)</PresentationFormat>
  <Paragraphs>265</Paragraphs>
  <Slides>37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-apple-system</vt:lpstr>
      <vt:lpstr>宋体</vt:lpstr>
      <vt:lpstr>微软雅黑</vt:lpstr>
      <vt:lpstr>Arial</vt:lpstr>
      <vt:lpstr>Calibri</vt:lpstr>
      <vt:lpstr>Ebrima</vt:lpstr>
      <vt:lpstr>Gabriola</vt:lpstr>
      <vt:lpstr>Mangal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红色三角形</dc:title>
  <dc:creator>第一PPT</dc:creator>
  <cp:keywords>www.1ppt.com</cp:keywords>
  <cp:lastModifiedBy>童奇 夏</cp:lastModifiedBy>
  <cp:revision>134</cp:revision>
  <dcterms:created xsi:type="dcterms:W3CDTF">2015-06-06T03:32:42Z</dcterms:created>
  <dcterms:modified xsi:type="dcterms:W3CDTF">2019-06-06T04:13:19Z</dcterms:modified>
</cp:coreProperties>
</file>