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77"/>
      <p:regular r:id="rId9"/>
      <p:bold r:id="rId10"/>
      <p:italic r:id="rId11"/>
      <p:boldItalic r:id="rId12"/>
    </p:embeddedFont>
    <p:embeddedFont>
      <p:font typeface="Raleway" pitchFamily="2" charset="77"/>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5"/>
  </p:normalViewPr>
  <p:slideViewPr>
    <p:cSldViewPr snapToGrid="0">
      <p:cViewPr varScale="1">
        <p:scale>
          <a:sx n="119" d="100"/>
          <a:sy n="119" d="100"/>
        </p:scale>
        <p:origin x="9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1637450"/>
            <a:ext cx="4523927" cy="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Esoft</a:t>
            </a:r>
            <a:r>
              <a:rPr lang="en" dirty="0"/>
              <a:t> </a:t>
            </a:r>
            <a:r>
              <a:rPr lang="en" dirty="0" err="1"/>
              <a:t>ChatBot</a:t>
            </a:r>
            <a:endParaRPr dirty="0"/>
          </a:p>
        </p:txBody>
      </p:sp>
      <p:sp>
        <p:nvSpPr>
          <p:cNvPr id="73" name="Google Shape;73;p13"/>
          <p:cNvSpPr txBox="1"/>
          <p:nvPr/>
        </p:nvSpPr>
        <p:spPr>
          <a:xfrm>
            <a:off x="5816025" y="3169350"/>
            <a:ext cx="28872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Assignment - 02</a:t>
            </a:r>
            <a:endParaRPr dirty="0">
              <a:solidFill>
                <a:schemeClr val="lt1"/>
              </a:solidFill>
              <a:latin typeface="Lato"/>
              <a:ea typeface="Lato"/>
              <a:cs typeface="Lato"/>
              <a:sym typeface="Lato"/>
            </a:endParaRPr>
          </a:p>
          <a:p>
            <a:pPr marL="0" lvl="0" indent="0" algn="l" rtl="0">
              <a:spcBef>
                <a:spcPts val="0"/>
              </a:spcBef>
              <a:spcAft>
                <a:spcPts val="0"/>
              </a:spcAft>
              <a:buNone/>
            </a:pP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Group Members:</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BEng(Hons) in SE - London Met UK</a:t>
            </a:r>
            <a:endParaRPr dirty="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Introduction</a:t>
            </a:r>
            <a:endParaRPr sz="2400" dirty="0"/>
          </a:p>
        </p:txBody>
      </p:sp>
      <p:sp>
        <p:nvSpPr>
          <p:cNvPr id="79" name="Google Shape;79;p14"/>
          <p:cNvSpPr txBox="1">
            <a:spLocks noGrp="1"/>
          </p:cNvSpPr>
          <p:nvPr>
            <p:ph type="title" idx="4294967295"/>
          </p:nvPr>
        </p:nvSpPr>
        <p:spPr>
          <a:xfrm>
            <a:off x="535775" y="1480150"/>
            <a:ext cx="6219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dirty="0">
                <a:latin typeface="Lato"/>
                <a:ea typeface="Lato"/>
                <a:cs typeface="Lato"/>
                <a:sym typeface="Lato"/>
              </a:rPr>
              <a:t>The </a:t>
            </a:r>
            <a:r>
              <a:rPr lang="en" sz="1800" b="0" dirty="0" err="1">
                <a:latin typeface="Lato"/>
                <a:ea typeface="Lato"/>
                <a:cs typeface="Lato"/>
                <a:sym typeface="Lato"/>
              </a:rPr>
              <a:t>Esoft</a:t>
            </a:r>
            <a:r>
              <a:rPr lang="en" sz="1800" b="0" dirty="0">
                <a:latin typeface="Lato"/>
                <a:ea typeface="Lato"/>
                <a:cs typeface="Lato"/>
                <a:sym typeface="Lato"/>
              </a:rPr>
              <a:t> chatbot is developed using python, </a:t>
            </a:r>
            <a:r>
              <a:rPr lang="en" sz="1800" b="0" dirty="0" err="1">
                <a:latin typeface="Lato"/>
                <a:ea typeface="Lato"/>
                <a:cs typeface="Lato"/>
                <a:sym typeface="Lato"/>
              </a:rPr>
              <a:t>pytorch</a:t>
            </a:r>
            <a:r>
              <a:rPr lang="en" sz="1800" b="0" dirty="0">
                <a:latin typeface="Lato"/>
                <a:ea typeface="Lato"/>
                <a:cs typeface="Lato"/>
                <a:sym typeface="Lato"/>
              </a:rPr>
              <a:t> and </a:t>
            </a:r>
            <a:r>
              <a:rPr lang="en" sz="1800" b="0" dirty="0" err="1">
                <a:latin typeface="Lato"/>
                <a:ea typeface="Lato"/>
                <a:cs typeface="Lato"/>
                <a:sym typeface="Lato"/>
              </a:rPr>
              <a:t>tkinter</a:t>
            </a:r>
            <a:r>
              <a:rPr lang="en" sz="1800" b="0" dirty="0">
                <a:latin typeface="Lato"/>
                <a:ea typeface="Lato"/>
                <a:cs typeface="Lato"/>
                <a:sym typeface="Lato"/>
              </a:rPr>
              <a:t> in order to achieve the functionality of NLP and AI chat replying for basic </a:t>
            </a:r>
            <a:r>
              <a:rPr lang="en" sz="1800" b="0" dirty="0" err="1">
                <a:latin typeface="Lato"/>
                <a:ea typeface="Lato"/>
                <a:cs typeface="Lato"/>
                <a:sym typeface="Lato"/>
              </a:rPr>
              <a:t>esoft</a:t>
            </a:r>
            <a:r>
              <a:rPr lang="en" sz="1800" b="0" dirty="0">
                <a:latin typeface="Lato"/>
                <a:ea typeface="Lato"/>
                <a:cs typeface="Lato"/>
                <a:sym typeface="Lato"/>
              </a:rPr>
              <a:t> queries. </a:t>
            </a:r>
            <a:endParaRPr sz="1800" b="0" dirty="0">
              <a:latin typeface="Lato"/>
              <a:ea typeface="Lato"/>
              <a:cs typeface="Lato"/>
              <a:sym typeface="Lato"/>
            </a:endParaRPr>
          </a:p>
          <a:p>
            <a:pPr marL="0" lvl="0" indent="0" algn="l" rtl="0">
              <a:lnSpc>
                <a:spcPct val="115000"/>
              </a:lnSpc>
              <a:spcBef>
                <a:spcPts val="1600"/>
              </a:spcBef>
              <a:spcAft>
                <a:spcPts val="0"/>
              </a:spcAft>
              <a:buNone/>
            </a:pPr>
            <a:r>
              <a:rPr lang="en" sz="1800" b="0" dirty="0">
                <a:latin typeface="Lato"/>
                <a:ea typeface="Lato"/>
                <a:cs typeface="Lato"/>
                <a:sym typeface="Lato"/>
              </a:rPr>
              <a:t>Using predefined Intents the chat bot will interact  with the user queries.</a:t>
            </a:r>
            <a:endParaRPr sz="1800" b="0" dirty="0">
              <a:latin typeface="Lato"/>
              <a:ea typeface="Lato"/>
              <a:cs typeface="Lato"/>
              <a:sym typeface="Lato"/>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755075" y="1589375"/>
            <a:ext cx="2084126" cy="32890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83100" y="712150"/>
            <a:ext cx="3330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How Chatbot Trains?</a:t>
            </a:r>
            <a:endParaRPr sz="2400">
              <a:solidFill>
                <a:schemeClr val="accent5"/>
              </a:solidFill>
            </a:endParaRPr>
          </a:p>
        </p:txBody>
      </p:sp>
      <p:sp>
        <p:nvSpPr>
          <p:cNvPr id="86" name="Google Shape;86;p15"/>
          <p:cNvSpPr txBox="1"/>
          <p:nvPr/>
        </p:nvSpPr>
        <p:spPr>
          <a:xfrm>
            <a:off x="283100" y="1401900"/>
            <a:ext cx="86787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lt1"/>
                </a:solidFill>
                <a:latin typeface="Lato"/>
                <a:ea typeface="Lato"/>
                <a:cs typeface="Lato"/>
                <a:sym typeface="Lato"/>
              </a:rPr>
              <a:t>Training Data to Chatbot</a:t>
            </a:r>
            <a:endParaRPr sz="1600" dirty="0">
              <a:solidFill>
                <a:schemeClr val="lt1"/>
              </a:solidFill>
              <a:latin typeface="Lato"/>
              <a:ea typeface="Lato"/>
              <a:cs typeface="Lato"/>
              <a:sym typeface="Lato"/>
            </a:endParaRPr>
          </a:p>
          <a:p>
            <a:pPr marL="0" lvl="0" indent="0" algn="l" rtl="0">
              <a:spcBef>
                <a:spcPts val="0"/>
              </a:spcBef>
              <a:spcAft>
                <a:spcPts val="0"/>
              </a:spcAft>
              <a:buNone/>
            </a:pPr>
            <a:endParaRPr sz="1600" dirty="0">
              <a:solidFill>
                <a:schemeClr val="lt1"/>
              </a:solidFill>
              <a:latin typeface="Lato"/>
              <a:ea typeface="Lato"/>
              <a:cs typeface="Lato"/>
              <a:sym typeface="Lato"/>
            </a:endParaRPr>
          </a:p>
          <a:p>
            <a:pPr lvl="0"/>
            <a:r>
              <a:rPr lang="en" sz="1600" dirty="0">
                <a:solidFill>
                  <a:schemeClr val="lt1"/>
                </a:solidFill>
                <a:latin typeface="Lato"/>
                <a:ea typeface="Lato"/>
                <a:cs typeface="Lato"/>
                <a:sym typeface="Lato"/>
              </a:rPr>
              <a:t>We will use an </a:t>
            </a:r>
            <a:r>
              <a:rPr lang="en" sz="1600" dirty="0" err="1">
                <a:solidFill>
                  <a:schemeClr val="lt1"/>
                </a:solidFill>
                <a:latin typeface="Lato"/>
                <a:ea typeface="Lato"/>
                <a:cs typeface="Lato"/>
                <a:sym typeface="Lato"/>
              </a:rPr>
              <a:t>instant.json</a:t>
            </a:r>
            <a:r>
              <a:rPr lang="en" sz="1600" dirty="0">
                <a:solidFill>
                  <a:schemeClr val="lt1"/>
                </a:solidFill>
                <a:latin typeface="Lato"/>
                <a:ea typeface="Lato"/>
                <a:cs typeface="Lato"/>
                <a:sym typeface="Lato"/>
              </a:rPr>
              <a:t> different </a:t>
            </a:r>
            <a:r>
              <a:rPr lang="en" sz="1600" dirty="0" err="1">
                <a:solidFill>
                  <a:schemeClr val="lt1"/>
                </a:solidFill>
                <a:latin typeface="Lato"/>
                <a:ea typeface="Lato"/>
                <a:cs typeface="Lato"/>
                <a:sym typeface="Lato"/>
              </a:rPr>
              <a:t>intantas</a:t>
            </a:r>
            <a:r>
              <a:rPr lang="en" sz="1600" dirty="0">
                <a:solidFill>
                  <a:schemeClr val="lt1"/>
                </a:solidFill>
                <a:latin typeface="Lato"/>
                <a:ea typeface="Lato"/>
                <a:cs typeface="Lato"/>
                <a:sym typeface="Lato"/>
              </a:rPr>
              <a:t> in an array of  tags as questions and multiple responses. Through </a:t>
            </a:r>
            <a:r>
              <a:rPr lang="en" sz="1600" dirty="0" err="1">
                <a:solidFill>
                  <a:schemeClr val="lt1"/>
                </a:solidFill>
                <a:latin typeface="Lato"/>
                <a:ea typeface="Lato"/>
                <a:cs typeface="Lato"/>
                <a:sym typeface="Lato"/>
              </a:rPr>
              <a:t>tcontaininghe</a:t>
            </a:r>
            <a:r>
              <a:rPr lang="en" sz="1600" dirty="0">
                <a:solidFill>
                  <a:schemeClr val="lt1"/>
                </a:solidFill>
                <a:latin typeface="Lato"/>
                <a:ea typeface="Lato"/>
                <a:cs typeface="Lato"/>
                <a:sym typeface="Lato"/>
              </a:rPr>
              <a:t> code logic  these words get processed in  3 stages</a:t>
            </a:r>
            <a:endParaRPr sz="1600" dirty="0">
              <a:solidFill>
                <a:schemeClr val="lt1"/>
              </a:solidFill>
              <a:latin typeface="Lato"/>
              <a:ea typeface="Lato"/>
              <a:cs typeface="Lato"/>
              <a:sym typeface="Lato"/>
            </a:endParaRPr>
          </a:p>
          <a:p>
            <a:pPr marL="914400" lvl="0" indent="0" algn="l" rtl="0">
              <a:spcBef>
                <a:spcPts val="0"/>
              </a:spcBef>
              <a:spcAft>
                <a:spcPts val="0"/>
              </a:spcAft>
              <a:buNone/>
            </a:pP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dirty="0">
                <a:solidFill>
                  <a:schemeClr val="lt1"/>
                </a:solidFill>
                <a:latin typeface="Lato"/>
                <a:ea typeface="Lato"/>
                <a:cs typeface="Lato"/>
                <a:sym typeface="Lato"/>
              </a:rPr>
              <a:t>Tokenizing</a:t>
            </a:r>
            <a:endParaRPr sz="1600" dirty="0">
              <a:solidFill>
                <a:schemeClr val="lt1"/>
              </a:solidFill>
              <a:latin typeface="Lato"/>
              <a:ea typeface="Lato"/>
              <a:cs typeface="Lato"/>
              <a:sym typeface="Lato"/>
            </a:endParaRPr>
          </a:p>
          <a:p>
            <a:pPr marL="0" lvl="0" indent="0" algn="l" rtl="0">
              <a:spcBef>
                <a:spcPts val="0"/>
              </a:spcBef>
              <a:spcAft>
                <a:spcPts val="0"/>
              </a:spcAft>
              <a:buNone/>
            </a:pPr>
            <a:r>
              <a:rPr lang="en" sz="1600" dirty="0">
                <a:solidFill>
                  <a:schemeClr val="lt1"/>
                </a:solidFill>
                <a:latin typeface="Lato"/>
                <a:ea typeface="Lato"/>
                <a:cs typeface="Lato"/>
                <a:sym typeface="Lato"/>
              </a:rPr>
              <a:t>		Where the user input get split into meaningful units . Ex : [“</a:t>
            </a:r>
            <a:r>
              <a:rPr lang="en" sz="1600" dirty="0" err="1">
                <a:solidFill>
                  <a:schemeClr val="lt1"/>
                </a:solidFill>
                <a:latin typeface="Lato"/>
                <a:ea typeface="Lato"/>
                <a:cs typeface="Lato"/>
                <a:sym typeface="Lato"/>
              </a:rPr>
              <a:t>How”,”are”,”you</a:t>
            </a:r>
            <a:r>
              <a:rPr lang="en"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dirty="0" err="1">
                <a:solidFill>
                  <a:schemeClr val="lt1"/>
                </a:solidFill>
                <a:latin typeface="Lato"/>
                <a:ea typeface="Lato"/>
                <a:cs typeface="Lato"/>
                <a:sym typeface="Lato"/>
              </a:rPr>
              <a:t>Steemimg</a:t>
            </a:r>
            <a:endParaRPr sz="1600" dirty="0">
              <a:solidFill>
                <a:schemeClr val="lt1"/>
              </a:solidFill>
              <a:latin typeface="Lato"/>
              <a:ea typeface="Lato"/>
              <a:cs typeface="Lato"/>
              <a:sym typeface="Lato"/>
            </a:endParaRPr>
          </a:p>
          <a:p>
            <a:pPr marL="0" lvl="0" indent="0" algn="l" rtl="0">
              <a:spcBef>
                <a:spcPts val="0"/>
              </a:spcBef>
              <a:spcAft>
                <a:spcPts val="0"/>
              </a:spcAft>
              <a:buNone/>
            </a:pPr>
            <a:r>
              <a:rPr lang="en" sz="1600" dirty="0">
                <a:solidFill>
                  <a:schemeClr val="lt1"/>
                </a:solidFill>
                <a:latin typeface="Lato"/>
                <a:ea typeface="Lato"/>
                <a:cs typeface="Lato"/>
                <a:sym typeface="Lato"/>
              </a:rPr>
              <a:t>		Generate multiple words from a word. Ex: Computer in to [Compute, Comp]</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dirty="0">
                <a:solidFill>
                  <a:schemeClr val="lt1"/>
                </a:solidFill>
                <a:latin typeface="Lato"/>
                <a:ea typeface="Lato"/>
                <a:cs typeface="Lato"/>
                <a:sym typeface="Lato"/>
              </a:rPr>
              <a:t>Bag of words</a:t>
            </a:r>
            <a:endParaRPr sz="1600" dirty="0">
              <a:solidFill>
                <a:schemeClr val="lt1"/>
              </a:solidFill>
              <a:latin typeface="Lato"/>
              <a:ea typeface="Lato"/>
              <a:cs typeface="Lato"/>
              <a:sym typeface="Lato"/>
            </a:endParaRPr>
          </a:p>
          <a:p>
            <a:pPr marL="914400" lvl="0" indent="0" algn="l" rtl="0">
              <a:spcBef>
                <a:spcPts val="0"/>
              </a:spcBef>
              <a:spcAft>
                <a:spcPts val="0"/>
              </a:spcAft>
              <a:buNone/>
            </a:pPr>
            <a:r>
              <a:rPr lang="en" sz="1600" dirty="0">
                <a:solidFill>
                  <a:schemeClr val="lt1"/>
                </a:solidFill>
                <a:latin typeface="Lato"/>
                <a:ea typeface="Lato"/>
                <a:cs typeface="Lato"/>
                <a:sym typeface="Lato"/>
              </a:rPr>
              <a:t>Then this bag of word algorithm matches the user input words from intents </a:t>
            </a:r>
            <a:r>
              <a:rPr lang="en" sz="1600" dirty="0" err="1">
                <a:solidFill>
                  <a:schemeClr val="lt1"/>
                </a:solidFill>
                <a:latin typeface="Lato"/>
                <a:ea typeface="Lato"/>
                <a:cs typeface="Lato"/>
                <a:sym typeface="Lato"/>
              </a:rPr>
              <a:t>json</a:t>
            </a:r>
            <a:r>
              <a:rPr lang="en" sz="1600" dirty="0">
                <a:solidFill>
                  <a:schemeClr val="lt1"/>
                </a:solidFill>
                <a:latin typeface="Lato"/>
                <a:ea typeface="Lato"/>
                <a:cs typeface="Lato"/>
                <a:sym typeface="Lato"/>
              </a:rPr>
              <a:t> file  and response</a:t>
            </a:r>
            <a:endParaRPr sz="1600" dirty="0">
              <a:solidFill>
                <a:schemeClr val="lt1"/>
              </a:solidFill>
              <a:latin typeface="Lato"/>
              <a:ea typeface="Lato"/>
              <a:cs typeface="Lato"/>
              <a:sym typeface="Lato"/>
            </a:endParaRPr>
          </a:p>
          <a:p>
            <a:pPr marL="0" lvl="0" indent="0" algn="l" rtl="0">
              <a:spcBef>
                <a:spcPts val="0"/>
              </a:spcBef>
              <a:spcAft>
                <a:spcPts val="0"/>
              </a:spcAft>
              <a:buNone/>
            </a:pPr>
            <a:endParaRPr sz="1600" dirty="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83100" y="712150"/>
            <a:ext cx="23517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400">
                <a:solidFill>
                  <a:schemeClr val="accent5"/>
                </a:solidFill>
              </a:rPr>
              <a:t>After Training?</a:t>
            </a:r>
            <a:endParaRPr sz="2400" b="0"/>
          </a:p>
        </p:txBody>
      </p:sp>
      <p:sp>
        <p:nvSpPr>
          <p:cNvPr id="92" name="Google Shape;92;p16"/>
          <p:cNvSpPr txBox="1"/>
          <p:nvPr/>
        </p:nvSpPr>
        <p:spPr>
          <a:xfrm>
            <a:off x="283100" y="1419975"/>
            <a:ext cx="7620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lt1"/>
                </a:solidFill>
                <a:latin typeface="Lato"/>
                <a:ea typeface="Lato"/>
                <a:cs typeface="Lato"/>
                <a:sym typeface="Lato"/>
              </a:rPr>
              <a:t>After Bot got trained, the data will be stored in a different file where it gets converted and stored as binary values</a:t>
            </a:r>
            <a:endParaRPr sz="1600" dirty="0">
              <a:solidFill>
                <a:schemeClr val="lt1"/>
              </a:solidFill>
              <a:latin typeface="Lato"/>
              <a:ea typeface="Lato"/>
              <a:cs typeface="Lato"/>
              <a:sym typeface="Lato"/>
            </a:endParaRPr>
          </a:p>
        </p:txBody>
      </p:sp>
      <p:sp>
        <p:nvSpPr>
          <p:cNvPr id="93" name="Google Shape;93;p16"/>
          <p:cNvSpPr txBox="1"/>
          <p:nvPr/>
        </p:nvSpPr>
        <p:spPr>
          <a:xfrm>
            <a:off x="372400" y="2233200"/>
            <a:ext cx="76206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lt1"/>
                </a:solidFill>
                <a:latin typeface="Lato"/>
                <a:ea typeface="Lato"/>
                <a:cs typeface="Lato"/>
                <a:sym typeface="Lato"/>
              </a:rPr>
              <a:t>By using our GUI interface users can now provide their queries as an input, and right after that they can press enter. After this the user input will also go into same tokenize, stemming and bag of word process, then the bag of words will store binaries of each words and try to match with the intents data where we already have compiled and stored as binary.</a:t>
            </a:r>
            <a:endParaRPr sz="1600" dirty="0">
              <a:solidFill>
                <a:schemeClr val="lt1"/>
              </a:solidFill>
              <a:latin typeface="Lato"/>
              <a:ea typeface="Lato"/>
              <a:cs typeface="Lato"/>
              <a:sym typeface="Lato"/>
            </a:endParaRPr>
          </a:p>
          <a:p>
            <a:pPr marL="0" lvl="0" indent="0" algn="l" rtl="0">
              <a:spcBef>
                <a:spcPts val="0"/>
              </a:spcBef>
              <a:spcAft>
                <a:spcPts val="0"/>
              </a:spcAft>
              <a:buNone/>
            </a:pPr>
            <a:endParaRPr sz="1600" dirty="0">
              <a:solidFill>
                <a:schemeClr val="lt1"/>
              </a:solidFill>
              <a:latin typeface="Lato"/>
              <a:ea typeface="Lato"/>
              <a:cs typeface="Lato"/>
              <a:sym typeface="Lato"/>
            </a:endParaRPr>
          </a:p>
          <a:p>
            <a:pPr marL="0" lvl="0" indent="0" algn="l" rtl="0">
              <a:spcBef>
                <a:spcPts val="0"/>
              </a:spcBef>
              <a:spcAft>
                <a:spcPts val="0"/>
              </a:spcAft>
              <a:buNone/>
            </a:pPr>
            <a:r>
              <a:rPr lang="en" sz="1600" dirty="0">
                <a:solidFill>
                  <a:schemeClr val="lt1"/>
                </a:solidFill>
                <a:latin typeface="Lato"/>
                <a:ea typeface="Lato"/>
                <a:cs typeface="Lato"/>
                <a:sym typeface="Lato"/>
              </a:rPr>
              <a:t>The the bot will process both the matching data and response with proper text words according to what user asked for.</a:t>
            </a:r>
            <a:endParaRPr sz="1600" dirty="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0" dirty="0">
                <a:solidFill>
                  <a:schemeClr val="dk2"/>
                </a:solidFill>
              </a:rPr>
              <a:t>Let’s Try Our  </a:t>
            </a:r>
            <a:r>
              <a:rPr lang="en" dirty="0" err="1"/>
              <a:t>Esoft</a:t>
            </a:r>
            <a:r>
              <a:rPr lang="en" dirty="0"/>
              <a:t> Bot!!!</a:t>
            </a:r>
            <a:endParaRPr sz="2400" b="0" dirty="0">
              <a:solidFill>
                <a:schemeClr val="dk2"/>
              </a:solidFill>
            </a:endParaRPr>
          </a:p>
        </p:txBody>
      </p:sp>
      <p:pic>
        <p:nvPicPr>
          <p:cNvPr id="99" name="Google Shape;99;p17"/>
          <p:cNvPicPr preferRelativeResize="0"/>
          <p:nvPr/>
        </p:nvPicPr>
        <p:blipFill>
          <a:blip r:embed="rId3">
            <a:alphaModFix/>
          </a:blip>
          <a:stretch>
            <a:fillRect/>
          </a:stretch>
        </p:blipFill>
        <p:spPr>
          <a:xfrm>
            <a:off x="6608875" y="120825"/>
            <a:ext cx="2226875" cy="3508025"/>
          </a:xfrm>
          <a:prstGeom prst="rect">
            <a:avLst/>
          </a:prstGeom>
          <a:noFill/>
          <a:ln>
            <a:noFill/>
          </a:ln>
        </p:spPr>
      </p:pic>
      <p:pic>
        <p:nvPicPr>
          <p:cNvPr id="100" name="Google Shape;100;p17"/>
          <p:cNvPicPr preferRelativeResize="0"/>
          <p:nvPr/>
        </p:nvPicPr>
        <p:blipFill>
          <a:blip r:embed="rId4">
            <a:alphaModFix/>
          </a:blip>
          <a:stretch>
            <a:fillRect/>
          </a:stretch>
        </p:blipFill>
        <p:spPr>
          <a:xfrm>
            <a:off x="4841750" y="1777500"/>
            <a:ext cx="1993375" cy="31458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18"/>
          <p:cNvSpPr txBox="1"/>
          <p:nvPr/>
        </p:nvSpPr>
        <p:spPr>
          <a:xfrm>
            <a:off x="1732050" y="2110050"/>
            <a:ext cx="5679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chemeClr val="lt1"/>
                </a:solidFill>
                <a:latin typeface="Lato"/>
                <a:ea typeface="Lato"/>
                <a:cs typeface="Lato"/>
                <a:sym typeface="Lato"/>
              </a:rPr>
              <a:t>Thank You!!!!!!</a:t>
            </a:r>
            <a:endParaRPr sz="4800" b="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229</Words>
  <Application>Microsoft Macintosh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Raleway</vt:lpstr>
      <vt:lpstr>Lato</vt:lpstr>
      <vt:lpstr>Swiss</vt:lpstr>
      <vt:lpstr>Esoft ChatBot</vt:lpstr>
      <vt:lpstr>Introduction</vt:lpstr>
      <vt:lpstr>How Chatbot Trains?</vt:lpstr>
      <vt:lpstr>After Training?</vt:lpstr>
      <vt:lpstr>Let’s Try Our  Esoft Bot!!!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Esoft ChatBot</dc:title>
  <cp:lastModifiedBy>Wickrama Arachchige Jalina Prabashwara</cp:lastModifiedBy>
  <cp:revision>5</cp:revision>
  <dcterms:modified xsi:type="dcterms:W3CDTF">2023-05-25T08:45:36Z</dcterms:modified>
</cp:coreProperties>
</file>