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6" r:id="rId8"/>
    <p:sldId id="264" r:id="rId9"/>
    <p:sldId id="260" r:id="rId10"/>
    <p:sldId id="269" r:id="rId11"/>
    <p:sldId id="265" r:id="rId12"/>
    <p:sldId id="274" r:id="rId13"/>
    <p:sldId id="261" r:id="rId14"/>
    <p:sldId id="271" r:id="rId15"/>
    <p:sldId id="273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FFCAD22-95DD-46D5-8786-91B36E315D89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82D4898-CE82-4490-B9E4-ACE206B7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99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AD22-95DD-46D5-8786-91B36E315D89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4898-CE82-4490-B9E4-ACE206B7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0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AD22-95DD-46D5-8786-91B36E315D89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4898-CE82-4490-B9E4-ACE206B7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19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AD22-95DD-46D5-8786-91B36E315D89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4898-CE82-4490-B9E4-ACE206B79CC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7611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AD22-95DD-46D5-8786-91B36E315D89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4898-CE82-4490-B9E4-ACE206B7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53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AD22-95DD-46D5-8786-91B36E315D89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4898-CE82-4490-B9E4-ACE206B7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64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AD22-95DD-46D5-8786-91B36E315D89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4898-CE82-4490-B9E4-ACE206B7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93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AD22-95DD-46D5-8786-91B36E315D89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4898-CE82-4490-B9E4-ACE206B7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59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AD22-95DD-46D5-8786-91B36E315D89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4898-CE82-4490-B9E4-ACE206B7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4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AD22-95DD-46D5-8786-91B36E315D89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4898-CE82-4490-B9E4-ACE206B7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0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AD22-95DD-46D5-8786-91B36E315D89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4898-CE82-4490-B9E4-ACE206B7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2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AD22-95DD-46D5-8786-91B36E315D89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4898-CE82-4490-B9E4-ACE206B7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4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AD22-95DD-46D5-8786-91B36E315D89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4898-CE82-4490-B9E4-ACE206B7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79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AD22-95DD-46D5-8786-91B36E315D89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4898-CE82-4490-B9E4-ACE206B7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0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AD22-95DD-46D5-8786-91B36E315D89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4898-CE82-4490-B9E4-ACE206B7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46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AD22-95DD-46D5-8786-91B36E315D89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4898-CE82-4490-B9E4-ACE206B7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5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AD22-95DD-46D5-8786-91B36E315D89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4898-CE82-4490-B9E4-ACE206B7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4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CAD22-95DD-46D5-8786-91B36E315D89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D4898-CE82-4490-B9E4-ACE206B7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100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7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9A3334-26CB-4D42-B5CB-71E6D20AA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金融服务平台</a:t>
            </a:r>
            <a:br>
              <a:rPr lang="en-US" altLang="zh-CN" sz="5400" dirty="0"/>
            </a:br>
            <a:r>
              <a:rPr lang="zh-CN" altLang="en-US" sz="5400" dirty="0"/>
              <a:t>数据区块链储存模块</a:t>
            </a:r>
            <a:endParaRPr lang="en-US" sz="5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66F65C-C6FF-4A16-B299-E7A81F515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8010" y="4149724"/>
            <a:ext cx="7539989" cy="110807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储存模块小组</a:t>
            </a:r>
            <a:endParaRPr lang="en-US" altLang="zh-CN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66" name="Group 9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0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917053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7CCBAD81-5BB5-45CB-A29A-94238E72C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zh-CN" altLang="en-US" dirty="0"/>
              <a:t>接口设计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0221C2-3472-40E7-AFD5-AA9A91649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zh-CN" altLang="en-US" dirty="0"/>
              <a:t>用户接口：</a:t>
            </a:r>
            <a:endParaRPr lang="en-US" altLang="zh-CN" dirty="0"/>
          </a:p>
          <a:p>
            <a:pPr lvl="1"/>
            <a:r>
              <a:rPr lang="en-US" dirty="0"/>
              <a:t>void </a:t>
            </a:r>
            <a:r>
              <a:rPr lang="en-US" dirty="0" err="1"/>
              <a:t>invokeContract</a:t>
            </a:r>
            <a:r>
              <a:rPr lang="en-US" dirty="0"/>
              <a:t>(long </a:t>
            </a:r>
            <a:r>
              <a:rPr lang="en-US" dirty="0" err="1"/>
              <a:t>recordId</a:t>
            </a:r>
            <a:r>
              <a:rPr lang="en-US" dirty="0"/>
              <a:t>, String </a:t>
            </a:r>
            <a:r>
              <a:rPr lang="en-US" dirty="0" err="1"/>
              <a:t>encrypted_message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queryContract</a:t>
            </a:r>
            <a:r>
              <a:rPr lang="en-US" dirty="0"/>
              <a:t>(long </a:t>
            </a:r>
            <a:r>
              <a:rPr lang="en-US" dirty="0" err="1"/>
              <a:t>recordId</a:t>
            </a:r>
            <a:r>
              <a:rPr lang="en-US" dirty="0"/>
              <a:t>)</a:t>
            </a:r>
            <a:endParaRPr lang="en-US" altLang="zh-CN" dirty="0"/>
          </a:p>
          <a:p>
            <a:pPr lvl="1"/>
            <a:r>
              <a:rPr lang="en-US" dirty="0"/>
              <a:t>void </a:t>
            </a:r>
            <a:r>
              <a:rPr lang="en-US" dirty="0" err="1"/>
              <a:t>invokeLoan</a:t>
            </a:r>
            <a:r>
              <a:rPr lang="en-US" dirty="0"/>
              <a:t>(long </a:t>
            </a:r>
            <a:r>
              <a:rPr lang="en-US" dirty="0" err="1"/>
              <a:t>recordId</a:t>
            </a:r>
            <a:r>
              <a:rPr lang="en-US" dirty="0"/>
              <a:t>, String </a:t>
            </a:r>
            <a:r>
              <a:rPr lang="en-US" dirty="0" err="1"/>
              <a:t>encrypted_message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queryLoan</a:t>
            </a:r>
            <a:r>
              <a:rPr lang="en-US" dirty="0"/>
              <a:t>(long </a:t>
            </a:r>
            <a:r>
              <a:rPr lang="en-US" dirty="0" err="1"/>
              <a:t>recordId</a:t>
            </a:r>
            <a:r>
              <a:rPr lang="en-US" dirty="0"/>
              <a:t>)</a:t>
            </a:r>
          </a:p>
          <a:p>
            <a:pPr lvl="1"/>
            <a:r>
              <a:rPr lang="en-US" altLang="zh-CN" dirty="0"/>
              <a:t>void </a:t>
            </a:r>
            <a:r>
              <a:rPr lang="en-US" altLang="zh-CN" dirty="0" err="1"/>
              <a:t>invokeRepayment</a:t>
            </a:r>
            <a:r>
              <a:rPr lang="en-US" altLang="zh-CN" dirty="0"/>
              <a:t>(long </a:t>
            </a:r>
            <a:r>
              <a:rPr lang="en-US" altLang="zh-CN" dirty="0" err="1"/>
              <a:t>recordId</a:t>
            </a:r>
            <a:r>
              <a:rPr lang="en-US" altLang="zh-CN" dirty="0"/>
              <a:t>, String </a:t>
            </a:r>
            <a:r>
              <a:rPr lang="en-US" altLang="zh-CN" dirty="0" err="1"/>
              <a:t>encrypted_message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String </a:t>
            </a:r>
            <a:r>
              <a:rPr lang="en-US" altLang="zh-CN" dirty="0" err="1"/>
              <a:t>queryRepayment</a:t>
            </a:r>
            <a:r>
              <a:rPr lang="en-US" altLang="zh-CN" dirty="0"/>
              <a:t>(long </a:t>
            </a:r>
            <a:r>
              <a:rPr lang="en-US" altLang="zh-CN" dirty="0" err="1"/>
              <a:t>recordId</a:t>
            </a:r>
            <a:r>
              <a:rPr lang="en-US" altLang="zh-CN" dirty="0"/>
              <a:t>)</a:t>
            </a:r>
            <a:endParaRPr lang="en-US" dirty="0"/>
          </a:p>
          <a:p>
            <a:pPr lvl="1"/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19046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7CCBAD81-5BB5-45CB-A29A-94238E72C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zh-CN" altLang="en-US" dirty="0"/>
              <a:t>接口设计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0221C2-3472-40E7-AFD5-AA9A91649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zh-CN" altLang="en-US" dirty="0"/>
              <a:t>外部接口：</a:t>
            </a:r>
            <a:endParaRPr lang="en-US" altLang="zh-CN" dirty="0"/>
          </a:p>
          <a:p>
            <a:pPr lvl="1"/>
            <a:r>
              <a:rPr lang="zh-CN" altLang="en-US" dirty="0"/>
              <a:t>通信接口：</a:t>
            </a:r>
            <a:r>
              <a:rPr lang="en-US" altLang="zh-CN" dirty="0"/>
              <a:t>Log4j</a:t>
            </a:r>
            <a:endParaRPr lang="en-US" dirty="0"/>
          </a:p>
          <a:p>
            <a:pPr lvl="1"/>
            <a:r>
              <a:rPr lang="zh-CN" altLang="en-US" dirty="0"/>
              <a:t>软件接口：</a:t>
            </a:r>
            <a:endParaRPr lang="en-US" altLang="zh-CN" dirty="0"/>
          </a:p>
          <a:p>
            <a:pPr lvl="2"/>
            <a:r>
              <a:rPr lang="en-US" dirty="0"/>
              <a:t>Hyperledger Fabric Java SDK</a:t>
            </a:r>
          </a:p>
          <a:p>
            <a:pPr lvl="2"/>
            <a:r>
              <a:rPr lang="en-US" dirty="0"/>
              <a:t>Docker</a:t>
            </a:r>
          </a:p>
          <a:p>
            <a:pPr lvl="2"/>
            <a:r>
              <a:rPr lang="en-US" dirty="0"/>
              <a:t>Docker-compose</a:t>
            </a:r>
          </a:p>
          <a:p>
            <a:pPr lvl="2"/>
            <a:r>
              <a:rPr lang="en-US" dirty="0"/>
              <a:t>Go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227769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A714306-E73B-4385-A02C-36FFBD60D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zh-CN" altLang="en-US" dirty="0"/>
              <a:t>部署工具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2F1842-A584-4BD0-8D0A-5726F0ACA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cURL</a:t>
            </a:r>
            <a:endParaRPr lang="en-US" altLang="zh-CN" dirty="0"/>
          </a:p>
          <a:p>
            <a:r>
              <a:rPr lang="en-US" altLang="zh-CN" dirty="0"/>
              <a:t>Docker</a:t>
            </a:r>
          </a:p>
          <a:p>
            <a:r>
              <a:rPr lang="en-US" altLang="zh-CN" dirty="0"/>
              <a:t>Docker-compose</a:t>
            </a:r>
          </a:p>
          <a:p>
            <a:r>
              <a:rPr lang="en-US" altLang="zh-CN" dirty="0"/>
              <a:t>Go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191038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A714306-E73B-4385-A02C-36FFBD60D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zh-CN" altLang="en-US" dirty="0"/>
              <a:t>部署方法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2F1842-A584-4BD0-8D0A-5726F0ACA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altLang="zh-CN" dirty="0"/>
              <a:t>Docker &amp; Docker-compose</a:t>
            </a:r>
          </a:p>
          <a:p>
            <a:pPr lvl="1"/>
            <a:r>
              <a:rPr lang="zh-CN" altLang="en-US" dirty="0"/>
              <a:t>可移植的容器</a:t>
            </a:r>
            <a:endParaRPr lang="en-US" altLang="zh-CN" dirty="0"/>
          </a:p>
          <a:p>
            <a:pPr lvl="1"/>
            <a:r>
              <a:rPr lang="zh-CN" altLang="en-US" dirty="0"/>
              <a:t>轻量级、稳定性好</a:t>
            </a:r>
            <a:endParaRPr lang="en-US" altLang="zh-CN" dirty="0"/>
          </a:p>
          <a:p>
            <a:pPr lvl="1"/>
            <a:r>
              <a:rPr lang="zh-CN" altLang="en-US" dirty="0"/>
              <a:t>运行</a:t>
            </a:r>
            <a:r>
              <a:rPr lang="en-US" altLang="zh-CN" dirty="0"/>
              <a:t>start.sh</a:t>
            </a:r>
            <a:r>
              <a:rPr lang="zh-CN" altLang="en-US" dirty="0"/>
              <a:t>一键部署，支持区块链网络暂停、重启</a:t>
            </a:r>
            <a:endParaRPr lang="en-US" altLang="zh-CN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17561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A714306-E73B-4385-A02C-36FFBD60D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zh-CN" altLang="en-US" dirty="0"/>
              <a:t>测试结果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2F1842-A584-4BD0-8D0A-5726F0ACA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69132"/>
            <a:ext cx="9905999" cy="3541714"/>
          </a:xfrm>
        </p:spPr>
        <p:txBody>
          <a:bodyPr>
            <a:normAutofit/>
          </a:bodyPr>
          <a:lstStyle/>
          <a:p>
            <a:r>
              <a:rPr lang="zh-CN" altLang="en-US" dirty="0"/>
              <a:t>经过完整的白盒测试，全部接口方法均可正确运行</a:t>
            </a:r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C507D64E-BF72-4034-935B-7672DFACF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998" y="2644776"/>
            <a:ext cx="66960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44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A714306-E73B-4385-A02C-36FFBD60D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zh-CN" altLang="en-US" dirty="0"/>
              <a:t>项目难点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2F1842-A584-4BD0-8D0A-5726F0ACA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zh-CN" altLang="en-US" dirty="0"/>
              <a:t>区块链网络搭建</a:t>
            </a:r>
            <a:endParaRPr lang="en-US" altLang="zh-CN" dirty="0"/>
          </a:p>
          <a:p>
            <a:pPr lvl="1"/>
            <a:r>
              <a:rPr lang="zh-CN" altLang="en-US" dirty="0"/>
              <a:t>查阅了大量的相关技术资料、设计了多种网络架构、部署时遇到许多问题</a:t>
            </a:r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zh-CN" altLang="en-US" sz="2400" dirty="0"/>
              <a:t>智能合约编写</a:t>
            </a:r>
            <a:endParaRPr lang="en-US" altLang="zh-CN" sz="2400" dirty="0"/>
          </a:p>
          <a:p>
            <a:pPr lvl="1"/>
            <a:r>
              <a:rPr lang="zh-CN" altLang="en-US" dirty="0"/>
              <a:t>参考各类代码，优化代码逻辑</a:t>
            </a:r>
            <a:endParaRPr lang="en-US" altLang="zh-CN" dirty="0"/>
          </a:p>
          <a:p>
            <a:r>
              <a:rPr lang="zh-CN" altLang="en-US" dirty="0"/>
              <a:t>缺少需求的具体细节</a:t>
            </a:r>
            <a:endParaRPr lang="en-US" altLang="zh-CN" dirty="0"/>
          </a:p>
          <a:p>
            <a:pPr lvl="1"/>
            <a:r>
              <a:rPr lang="zh-CN" altLang="en-US" dirty="0"/>
              <a:t>缺乏对上层系统传来信息的了解</a:t>
            </a:r>
            <a:endParaRPr lang="en-US" altLang="zh-CN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081198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1EB2D9B-0AF5-48CF-8449-A50D21941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7831" y="2912227"/>
            <a:ext cx="1956335" cy="10335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5400" dirty="0"/>
              <a:t>谢谢！</a:t>
            </a:r>
            <a:endParaRPr lang="en-US" sz="5400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3317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73873569-CC14-48D2-89CF-F01406155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zh-CN" altLang="en-US" dirty="0"/>
              <a:t>小组成员</a:t>
            </a:r>
            <a:r>
              <a:rPr lang="en-US" altLang="zh-CN" dirty="0"/>
              <a:t>(</a:t>
            </a:r>
            <a:r>
              <a:rPr lang="zh-CN" altLang="en-US" sz="2400" dirty="0"/>
              <a:t>组员以序号为序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73089-6037-456F-8AFA-B66CBB7F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组长：</a:t>
            </a:r>
            <a:r>
              <a:rPr lang="en-US" altLang="zh-CN" dirty="0"/>
              <a:t>17373449 </a:t>
            </a:r>
            <a:r>
              <a:rPr lang="zh-CN" altLang="en-US" dirty="0"/>
              <a:t>余志浩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组员：</a:t>
            </a:r>
            <a:r>
              <a:rPr lang="en-US" altLang="zh-CN" dirty="0"/>
              <a:t>16011133 </a:t>
            </a:r>
            <a:r>
              <a:rPr lang="zh-CN" altLang="en-US" dirty="0"/>
              <a:t>余天予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16041228 </a:t>
            </a:r>
            <a:r>
              <a:rPr lang="zh-CN" altLang="en-US" dirty="0"/>
              <a:t>邓坤权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16171005 </a:t>
            </a:r>
            <a:r>
              <a:rPr lang="zh-CN" altLang="en-US" dirty="0"/>
              <a:t>马大慈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16171036 </a:t>
            </a:r>
            <a:r>
              <a:rPr lang="zh-CN" altLang="en-US" dirty="0"/>
              <a:t>田宏远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分工模式：</a:t>
            </a:r>
            <a:r>
              <a:rPr lang="en-US" altLang="zh-CN" dirty="0"/>
              <a:t>3+2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502525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418940A2-B5A1-44DE-A853-4B4A56FF2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zh-CN" altLang="en-US" dirty="0"/>
              <a:t>项目需求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304581-AA77-4B72-8D1F-56D1D41BC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zh-CN" altLang="en-US" dirty="0"/>
              <a:t>与综合运营平台进行数据和信息交互</a:t>
            </a:r>
            <a:endParaRPr lang="en-US" altLang="zh-CN" dirty="0"/>
          </a:p>
          <a:p>
            <a:r>
              <a:rPr lang="zh-CN" altLang="en-US" dirty="0"/>
              <a:t>写入或返回转账、提现等信息</a:t>
            </a:r>
            <a:r>
              <a:rPr lang="en-US" altLang="zh-CN" dirty="0"/>
              <a:t>(</a:t>
            </a:r>
            <a:r>
              <a:rPr lang="zh-CN" altLang="en-US" dirty="0"/>
              <a:t>入链、查询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储存相应信息</a:t>
            </a:r>
            <a:endParaRPr lang="en-US" altLang="zh-CN" dirty="0"/>
          </a:p>
          <a:p>
            <a:r>
              <a:rPr lang="zh-CN" altLang="en-US" dirty="0"/>
              <a:t>信息不可被篡改</a:t>
            </a:r>
            <a:endParaRPr lang="en-US" altLang="zh-CN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593332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969588B9-FAA3-4DE9-9913-877626E90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zh-CN" altLang="en-US" dirty="0"/>
              <a:t>项目要求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8EECED-9F46-4B57-B5D1-CBD0A7027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zh-CN" altLang="en-US" dirty="0"/>
              <a:t>精度</a:t>
            </a:r>
            <a:endParaRPr lang="en-US" altLang="zh-CN" dirty="0"/>
          </a:p>
          <a:p>
            <a:r>
              <a:rPr lang="zh-CN" altLang="en-US" dirty="0"/>
              <a:t>时间特性</a:t>
            </a:r>
            <a:endParaRPr lang="en-US" altLang="zh-CN" dirty="0"/>
          </a:p>
          <a:p>
            <a:r>
              <a:rPr lang="zh-CN" altLang="en-US" dirty="0"/>
              <a:t>可靠性</a:t>
            </a:r>
            <a:endParaRPr lang="en-US" altLang="zh-CN" dirty="0"/>
          </a:p>
          <a:p>
            <a:r>
              <a:rPr lang="zh-CN" altLang="en-US" dirty="0"/>
              <a:t>数据管理格式</a:t>
            </a:r>
            <a:endParaRPr lang="en-US" altLang="zh-CN" dirty="0"/>
          </a:p>
          <a:p>
            <a:r>
              <a:rPr lang="zh-CN" altLang="en-US" dirty="0"/>
              <a:t>故障处理</a:t>
            </a:r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789920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1016BEEB-F21D-45FD-A021-498C0B74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zh-CN" altLang="en-US" dirty="0"/>
              <a:t>项目功能</a:t>
            </a:r>
            <a:endParaRPr lang="en-US" dirty="0"/>
          </a:p>
        </p:txBody>
      </p:sp>
      <p:pic>
        <p:nvPicPr>
          <p:cNvPr id="5" name="内容占位符 4" descr="图片包含 文字, 地图&#10;&#10;描述已自动生成">
            <a:extLst>
              <a:ext uri="{FF2B5EF4-FFF2-40B4-BE49-F238E27FC236}">
                <a16:creationId xmlns:a16="http://schemas.microsoft.com/office/drawing/2014/main" id="{58429157-CCD6-4EC0-8306-8B25FAED6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431" y="875619"/>
            <a:ext cx="8019131" cy="5106761"/>
          </a:xfr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76808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7A8420BA-7037-4710-8302-04DE2EC16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zh-CN" altLang="en-US" dirty="0"/>
              <a:t>工作流程</a:t>
            </a:r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13B6470-F524-4231-A252-C3B72F15F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969" y="793310"/>
            <a:ext cx="7942781" cy="5271380"/>
          </a:xfr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944298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53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0" name="Group 55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57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93DDA7EF-6844-4B37-8084-ED8AB1960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zh-CN" altLang="en-US" dirty="0"/>
              <a:t>项目结构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1804D-EB40-4811-B901-D47B962B0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74046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zh-CN" altLang="en-US" dirty="0"/>
              <a:t>个</a:t>
            </a:r>
            <a:r>
              <a:rPr lang="en-US" altLang="zh-CN" dirty="0" err="1"/>
              <a:t>Hyperlegder</a:t>
            </a:r>
            <a:r>
              <a:rPr lang="en-US" altLang="zh-CN" dirty="0"/>
              <a:t> Fabric CA</a:t>
            </a:r>
            <a:r>
              <a:rPr lang="zh-CN" altLang="en-US" dirty="0"/>
              <a:t>节点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organization</a:t>
            </a:r>
            <a:r>
              <a:rPr lang="zh-CN" altLang="en-US" dirty="0"/>
              <a:t>，包含</a:t>
            </a:r>
            <a:r>
              <a:rPr lang="en-US" altLang="zh-CN" dirty="0"/>
              <a:t>2</a:t>
            </a:r>
            <a:r>
              <a:rPr lang="zh-CN" altLang="en-US" dirty="0"/>
              <a:t>个节点，其中</a:t>
            </a:r>
            <a:r>
              <a:rPr lang="en-US" altLang="zh-CN" dirty="0"/>
              <a:t>1</a:t>
            </a:r>
            <a:r>
              <a:rPr lang="zh-CN" altLang="en-US" dirty="0"/>
              <a:t>个是锚节点</a:t>
            </a:r>
            <a:endParaRPr lang="en-US" altLang="zh-CN" dirty="0"/>
          </a:p>
          <a:p>
            <a:r>
              <a:rPr lang="en-US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client application</a:t>
            </a:r>
          </a:p>
          <a:p>
            <a:r>
              <a:rPr lang="en-US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ordered</a:t>
            </a:r>
            <a:r>
              <a:rPr lang="zh-CN" altLang="en-US" dirty="0"/>
              <a:t>节点</a:t>
            </a:r>
            <a:endParaRPr lang="en-US" altLang="zh-CN" dirty="0"/>
          </a:p>
          <a:p>
            <a:r>
              <a:rPr lang="en-US" dirty="0"/>
              <a:t>1</a:t>
            </a:r>
            <a:r>
              <a:rPr lang="zh-CN" altLang="en-US" dirty="0"/>
              <a:t>个</a:t>
            </a:r>
            <a:r>
              <a:rPr lang="en-US" altLang="zh-CN" dirty="0" err="1"/>
              <a:t>couchdb</a:t>
            </a:r>
            <a:r>
              <a:rPr lang="zh-CN" altLang="en-US" dirty="0"/>
              <a:t>数据库</a:t>
            </a:r>
            <a:endParaRPr lang="en-US" altLang="zh-CN" dirty="0"/>
          </a:p>
          <a:p>
            <a:r>
              <a:rPr lang="en-US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channel</a:t>
            </a:r>
            <a:r>
              <a:rPr lang="zh-CN" altLang="en-US" dirty="0"/>
              <a:t>，以</a:t>
            </a:r>
            <a:r>
              <a:rPr lang="en-US" altLang="zh-CN" dirty="0"/>
              <a:t>ordered</a:t>
            </a:r>
            <a:r>
              <a:rPr lang="zh-CN" altLang="en-US" dirty="0"/>
              <a:t>为核心，包含</a:t>
            </a:r>
            <a:r>
              <a:rPr lang="en-US" altLang="zh-CN" dirty="0"/>
              <a:t>organization</a:t>
            </a:r>
            <a:r>
              <a:rPr lang="zh-CN" altLang="en-US" dirty="0"/>
              <a:t>下的所有节点</a:t>
            </a:r>
            <a:endParaRPr lang="en-US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86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951018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969588B9-FAA3-4DE9-9913-877626E90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zh-CN" altLang="en-US" dirty="0"/>
              <a:t>开发流程</a:t>
            </a:r>
            <a:r>
              <a:rPr lang="en-US" altLang="zh-CN" dirty="0"/>
              <a:t>(</a:t>
            </a:r>
            <a:r>
              <a:rPr lang="zh-CN" altLang="en-US" sz="2800" dirty="0"/>
              <a:t>及与系统模块的关系</a:t>
            </a:r>
            <a:r>
              <a:rPr lang="en-US" altLang="zh-CN" dirty="0"/>
              <a:t>)</a:t>
            </a:r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D7883ED-9083-4B35-9DDB-9D604508D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211517"/>
              </p:ext>
            </p:extLst>
          </p:nvPr>
        </p:nvGraphicFramePr>
        <p:xfrm>
          <a:off x="1989137" y="2185988"/>
          <a:ext cx="8128000" cy="31172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580082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179287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047790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9694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100" dirty="0"/>
                        <a:t>数据储存</a:t>
                      </a:r>
                      <a:endParaRPr lang="en-US" sz="2100" dirty="0"/>
                    </a:p>
                  </a:txBody>
                  <a:tcPr marL="113994" marR="113994" marT="56998" marB="569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100" dirty="0"/>
                        <a:t>获取需存信息</a:t>
                      </a:r>
                      <a:endParaRPr lang="en-US" sz="2100" dirty="0"/>
                    </a:p>
                  </a:txBody>
                  <a:tcPr marL="113994" marR="113994" marT="56998" marB="569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100" dirty="0"/>
                        <a:t>返回查询信息</a:t>
                      </a:r>
                      <a:endParaRPr lang="en-US" sz="2100" dirty="0"/>
                    </a:p>
                  </a:txBody>
                  <a:tcPr marL="113994" marR="113994" marT="56998" marB="56998"/>
                </a:tc>
                <a:extLst>
                  <a:ext uri="{0D108BD9-81ED-4DB2-BD59-A6C34878D82A}">
                    <a16:rowId xmlns:a16="http://schemas.microsoft.com/office/drawing/2014/main" val="3513480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搭建底层节点</a:t>
                      </a:r>
                      <a:endParaRPr lang="en-US" sz="1800" dirty="0"/>
                    </a:p>
                  </a:txBody>
                  <a:tcPr marL="113994" marR="113994" marT="56998" marB="569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295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业务逻辑链码</a:t>
                      </a:r>
                      <a:endParaRPr lang="en-US" sz="1800" dirty="0"/>
                    </a:p>
                  </a:txBody>
                  <a:tcPr marL="113994" marR="113994" marT="56998" marB="5699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915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搭建应用</a:t>
                      </a:r>
                      <a:endParaRPr lang="en-US" sz="1800" dirty="0"/>
                    </a:p>
                  </a:txBody>
                  <a:tcPr marL="113994" marR="113994" marT="56998" marB="5699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901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实现接口</a:t>
                      </a:r>
                      <a:endParaRPr lang="en-US" sz="1800" dirty="0"/>
                    </a:p>
                  </a:txBody>
                  <a:tcPr marL="113994" marR="113994" marT="56998" marB="5699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接口注册到后端</a:t>
                      </a:r>
                      <a:endParaRPr lang="en-US" sz="1800" dirty="0"/>
                    </a:p>
                  </a:txBody>
                  <a:tcPr marL="113994" marR="113994" marT="56998" marB="5699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11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实现上层查询修改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142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与其他组传输信息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415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635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7CCBAD81-5BB5-45CB-A29A-94238E72C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zh-CN" altLang="en-US" dirty="0"/>
              <a:t>接口设计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0221C2-3472-40E7-AFD5-AA9A91649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zh-CN" altLang="en-US" dirty="0"/>
              <a:t>用户接口：</a:t>
            </a:r>
            <a:endParaRPr lang="en-US" altLang="zh-CN" dirty="0"/>
          </a:p>
          <a:p>
            <a:pPr lvl="1"/>
            <a:r>
              <a:rPr lang="en-US" dirty="0"/>
              <a:t>void </a:t>
            </a:r>
            <a:r>
              <a:rPr lang="en-US" dirty="0" err="1"/>
              <a:t>invokeUserInformation</a:t>
            </a:r>
            <a:r>
              <a:rPr lang="en-US" dirty="0"/>
              <a:t>(String </a:t>
            </a:r>
            <a:r>
              <a:rPr lang="en-US" dirty="0" err="1"/>
              <a:t>userName</a:t>
            </a:r>
            <a:r>
              <a:rPr lang="en-US" dirty="0"/>
              <a:t>, String </a:t>
            </a:r>
            <a:r>
              <a:rPr lang="en-US" dirty="0" err="1"/>
              <a:t>encrypted_message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queryUserInformation</a:t>
            </a:r>
            <a:r>
              <a:rPr lang="en-US" dirty="0"/>
              <a:t>(String </a:t>
            </a:r>
            <a:r>
              <a:rPr lang="en-US" dirty="0" err="1"/>
              <a:t>userName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void </a:t>
            </a:r>
            <a:r>
              <a:rPr lang="en-US" dirty="0" err="1"/>
              <a:t>invokeFinancingApply</a:t>
            </a:r>
            <a:r>
              <a:rPr lang="en-US" dirty="0"/>
              <a:t>(long </a:t>
            </a:r>
            <a:r>
              <a:rPr lang="en-US" dirty="0" err="1"/>
              <a:t>recordId</a:t>
            </a:r>
            <a:r>
              <a:rPr lang="en-US" dirty="0"/>
              <a:t>, String </a:t>
            </a:r>
            <a:r>
              <a:rPr lang="en-US" dirty="0" err="1"/>
              <a:t>encrypted_message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queryFinancingApply</a:t>
            </a:r>
            <a:r>
              <a:rPr lang="en-US" dirty="0"/>
              <a:t>(long </a:t>
            </a:r>
            <a:r>
              <a:rPr lang="en-US" dirty="0" err="1"/>
              <a:t>recordId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7784856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413</Words>
  <Application>Microsoft Office PowerPoint</Application>
  <PresentationFormat>宽屏</PresentationFormat>
  <Paragraphs>99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9" baseType="lpstr">
      <vt:lpstr>Arial</vt:lpstr>
      <vt:lpstr>Tw Cen MT</vt:lpstr>
      <vt:lpstr>电路</vt:lpstr>
      <vt:lpstr>金融服务平台 数据区块链储存模块</vt:lpstr>
      <vt:lpstr>小组成员(组员以序号为序)</vt:lpstr>
      <vt:lpstr>项目需求</vt:lpstr>
      <vt:lpstr>项目要求</vt:lpstr>
      <vt:lpstr>项目功能</vt:lpstr>
      <vt:lpstr>工作流程</vt:lpstr>
      <vt:lpstr>项目结构</vt:lpstr>
      <vt:lpstr>开发流程(及与系统模块的关系)</vt:lpstr>
      <vt:lpstr>接口设计</vt:lpstr>
      <vt:lpstr>接口设计</vt:lpstr>
      <vt:lpstr>接口设计</vt:lpstr>
      <vt:lpstr>部署工具</vt:lpstr>
      <vt:lpstr>部署方法</vt:lpstr>
      <vt:lpstr>测试结果</vt:lpstr>
      <vt:lpstr>项目难点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金融服务平台 数据区块链储存模块</dc:title>
  <dc:creator>Ma Bryant</dc:creator>
  <cp:lastModifiedBy>志浩 余</cp:lastModifiedBy>
  <cp:revision>41</cp:revision>
  <dcterms:created xsi:type="dcterms:W3CDTF">2019-06-16T03:06:14Z</dcterms:created>
  <dcterms:modified xsi:type="dcterms:W3CDTF">2019-06-16T04:19:43Z</dcterms:modified>
</cp:coreProperties>
</file>