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99C13-1E8B-480D-91AB-9A3CD4677850}" v="1" dt="2025-06-16T02:31:08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4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14DD6-1292-41AE-8A39-0FB82A02B1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684C77-746C-4360-B141-B344A84076F1}">
      <dgm:prSet/>
      <dgm:spPr/>
      <dgm:t>
        <a:bodyPr/>
        <a:lstStyle/>
        <a:p>
          <a:r>
            <a:rPr lang="en-US"/>
            <a:t>Source:</a:t>
          </a:r>
        </a:p>
      </dgm:t>
    </dgm:pt>
    <dgm:pt modelId="{A05812AA-4CE6-4C80-A329-C5C610B9E4AA}" type="parTrans" cxnId="{A2EA056E-EF82-46C3-9E4B-C8181EDDDAEF}">
      <dgm:prSet/>
      <dgm:spPr/>
      <dgm:t>
        <a:bodyPr/>
        <a:lstStyle/>
        <a:p>
          <a:endParaRPr lang="en-US"/>
        </a:p>
      </dgm:t>
    </dgm:pt>
    <dgm:pt modelId="{43B7622E-6D86-4ABF-9566-67F95530F77C}" type="sibTrans" cxnId="{A2EA056E-EF82-46C3-9E4B-C8181EDDDAEF}">
      <dgm:prSet/>
      <dgm:spPr/>
      <dgm:t>
        <a:bodyPr/>
        <a:lstStyle/>
        <a:p>
          <a:endParaRPr lang="en-US"/>
        </a:p>
      </dgm:t>
    </dgm:pt>
    <dgm:pt modelId="{B7B31CCB-5959-4371-9E65-58DBAED948C9}">
      <dgm:prSet/>
      <dgm:spPr/>
      <dgm:t>
        <a:bodyPr/>
        <a:lstStyle/>
        <a:p>
          <a:r>
            <a:rPr lang="en-US"/>
            <a:t>Global dataset of data science roles collected from 2020 to 2022.</a:t>
          </a:r>
        </a:p>
      </dgm:t>
    </dgm:pt>
    <dgm:pt modelId="{15265D1C-26C8-49D6-9986-034B533CE3C6}" type="parTrans" cxnId="{F19178AB-2ABA-4306-AF22-C5DC9B744E04}">
      <dgm:prSet/>
      <dgm:spPr/>
      <dgm:t>
        <a:bodyPr/>
        <a:lstStyle/>
        <a:p>
          <a:endParaRPr lang="en-US"/>
        </a:p>
      </dgm:t>
    </dgm:pt>
    <dgm:pt modelId="{0ADA2252-9A57-42FC-9177-EA61E713144C}" type="sibTrans" cxnId="{F19178AB-2ABA-4306-AF22-C5DC9B744E04}">
      <dgm:prSet/>
      <dgm:spPr/>
      <dgm:t>
        <a:bodyPr/>
        <a:lstStyle/>
        <a:p>
          <a:endParaRPr lang="en-US"/>
        </a:p>
      </dgm:t>
    </dgm:pt>
    <dgm:pt modelId="{CA397058-F803-4CFE-89B7-6BD17548D6DE}">
      <dgm:prSet/>
      <dgm:spPr/>
      <dgm:t>
        <a:bodyPr/>
        <a:lstStyle/>
        <a:p>
          <a:r>
            <a:rPr lang="en-US"/>
            <a:t>Scope:</a:t>
          </a:r>
        </a:p>
      </dgm:t>
    </dgm:pt>
    <dgm:pt modelId="{FA9D1038-1A08-4683-9AE1-03105A092DEA}" type="parTrans" cxnId="{7DFBA8D3-4951-4FD4-8725-B7DC2BFD025B}">
      <dgm:prSet/>
      <dgm:spPr/>
      <dgm:t>
        <a:bodyPr/>
        <a:lstStyle/>
        <a:p>
          <a:endParaRPr lang="en-US"/>
        </a:p>
      </dgm:t>
    </dgm:pt>
    <dgm:pt modelId="{381B09D9-F330-45F0-AA1C-B02E5787A493}" type="sibTrans" cxnId="{7DFBA8D3-4951-4FD4-8725-B7DC2BFD025B}">
      <dgm:prSet/>
      <dgm:spPr/>
      <dgm:t>
        <a:bodyPr/>
        <a:lstStyle/>
        <a:p>
          <a:endParaRPr lang="en-US"/>
        </a:p>
      </dgm:t>
    </dgm:pt>
    <dgm:pt modelId="{BEAEBCB5-78C3-4F6B-8F64-D56A5AF4CC8A}">
      <dgm:prSet/>
      <dgm:spPr/>
      <dgm:t>
        <a:bodyPr/>
        <a:lstStyle/>
        <a:p>
          <a:r>
            <a:rPr lang="en-US"/>
            <a:t>Covers salaries across various countries, experience levels, and job types in the data science field. </a:t>
          </a:r>
        </a:p>
      </dgm:t>
    </dgm:pt>
    <dgm:pt modelId="{A1BFBA21-CFD6-42A3-9B18-61476D0D89F5}" type="parTrans" cxnId="{F4E20AE3-968B-4D36-8CED-98FD79D3761E}">
      <dgm:prSet/>
      <dgm:spPr/>
      <dgm:t>
        <a:bodyPr/>
        <a:lstStyle/>
        <a:p>
          <a:endParaRPr lang="en-US"/>
        </a:p>
      </dgm:t>
    </dgm:pt>
    <dgm:pt modelId="{CD5B8561-1EA9-42FB-A66A-42ED068EDD7F}" type="sibTrans" cxnId="{F4E20AE3-968B-4D36-8CED-98FD79D3761E}">
      <dgm:prSet/>
      <dgm:spPr/>
      <dgm:t>
        <a:bodyPr/>
        <a:lstStyle/>
        <a:p>
          <a:endParaRPr lang="en-US"/>
        </a:p>
      </dgm:t>
    </dgm:pt>
    <dgm:pt modelId="{279F8507-0116-4ED2-8B33-FDDDEB6B9577}">
      <dgm:prSet/>
      <dgm:spPr/>
      <dgm:t>
        <a:bodyPr/>
        <a:lstStyle/>
        <a:p>
          <a:r>
            <a:rPr lang="en-US"/>
            <a:t>Variables Analyzed:</a:t>
          </a:r>
        </a:p>
      </dgm:t>
    </dgm:pt>
    <dgm:pt modelId="{C473960C-07A7-4366-89CF-B16503BBDE5A}" type="parTrans" cxnId="{3F91E8F4-7550-481B-90EF-1AFD3BDE41EA}">
      <dgm:prSet/>
      <dgm:spPr/>
      <dgm:t>
        <a:bodyPr/>
        <a:lstStyle/>
        <a:p>
          <a:endParaRPr lang="en-US"/>
        </a:p>
      </dgm:t>
    </dgm:pt>
    <dgm:pt modelId="{28881AC6-20EF-4ABE-8357-1D8CE2A9189B}" type="sibTrans" cxnId="{3F91E8F4-7550-481B-90EF-1AFD3BDE41EA}">
      <dgm:prSet/>
      <dgm:spPr/>
      <dgm:t>
        <a:bodyPr/>
        <a:lstStyle/>
        <a:p>
          <a:endParaRPr lang="en-US"/>
        </a:p>
      </dgm:t>
    </dgm:pt>
    <dgm:pt modelId="{C19E8036-30BB-4C1F-B92D-88D9991D75DE}">
      <dgm:prSet/>
      <dgm:spPr/>
      <dgm:t>
        <a:bodyPr/>
        <a:lstStyle/>
        <a:p>
          <a:r>
            <a:rPr lang="en-US"/>
            <a:t>Salary (normalized to USD)</a:t>
          </a:r>
        </a:p>
      </dgm:t>
    </dgm:pt>
    <dgm:pt modelId="{2D6E30A4-C09E-44F1-AA37-BA821E883C88}" type="parTrans" cxnId="{72AA33AF-69EB-4DC4-9ADC-C00A71498A83}">
      <dgm:prSet/>
      <dgm:spPr/>
      <dgm:t>
        <a:bodyPr/>
        <a:lstStyle/>
        <a:p>
          <a:endParaRPr lang="en-US"/>
        </a:p>
      </dgm:t>
    </dgm:pt>
    <dgm:pt modelId="{15629918-A4DC-42D4-B6F9-4D967765F162}" type="sibTrans" cxnId="{72AA33AF-69EB-4DC4-9ADC-C00A71498A83}">
      <dgm:prSet/>
      <dgm:spPr/>
      <dgm:t>
        <a:bodyPr/>
        <a:lstStyle/>
        <a:p>
          <a:endParaRPr lang="en-US"/>
        </a:p>
      </dgm:t>
    </dgm:pt>
    <dgm:pt modelId="{7D536932-976B-44B2-9FE8-8DBA8CC87250}">
      <dgm:prSet/>
      <dgm:spPr/>
      <dgm:t>
        <a:bodyPr/>
        <a:lstStyle/>
        <a:p>
          <a:r>
            <a:rPr lang="en-US"/>
            <a:t>Experience level (Entry to Executive)</a:t>
          </a:r>
        </a:p>
      </dgm:t>
    </dgm:pt>
    <dgm:pt modelId="{22EB179C-192A-458C-81ED-5AA95D08A316}" type="parTrans" cxnId="{1D663E5E-F8A1-4BEA-95EC-919A3043AE05}">
      <dgm:prSet/>
      <dgm:spPr/>
      <dgm:t>
        <a:bodyPr/>
        <a:lstStyle/>
        <a:p>
          <a:endParaRPr lang="en-US"/>
        </a:p>
      </dgm:t>
    </dgm:pt>
    <dgm:pt modelId="{80E597C4-AEDE-4543-9CF7-04B88AF015D5}" type="sibTrans" cxnId="{1D663E5E-F8A1-4BEA-95EC-919A3043AE05}">
      <dgm:prSet/>
      <dgm:spPr/>
      <dgm:t>
        <a:bodyPr/>
        <a:lstStyle/>
        <a:p>
          <a:endParaRPr lang="en-US"/>
        </a:p>
      </dgm:t>
    </dgm:pt>
    <dgm:pt modelId="{B53B3D7A-A5FC-4257-A250-E17E13224683}">
      <dgm:prSet/>
      <dgm:spPr/>
      <dgm:t>
        <a:bodyPr/>
        <a:lstStyle/>
        <a:p>
          <a:r>
            <a:rPr lang="en-US"/>
            <a:t>Remote work ratio (0%, 50%, 100%)</a:t>
          </a:r>
        </a:p>
      </dgm:t>
    </dgm:pt>
    <dgm:pt modelId="{951C9F8F-A23F-44A8-98CA-BFF176AD75B2}" type="parTrans" cxnId="{37C504C4-D035-4B87-94C6-31863D72401A}">
      <dgm:prSet/>
      <dgm:spPr/>
      <dgm:t>
        <a:bodyPr/>
        <a:lstStyle/>
        <a:p>
          <a:endParaRPr lang="en-US"/>
        </a:p>
      </dgm:t>
    </dgm:pt>
    <dgm:pt modelId="{23EFAE15-6EDB-4B46-8887-E4E2C6B0E2A0}" type="sibTrans" cxnId="{37C504C4-D035-4B87-94C6-31863D72401A}">
      <dgm:prSet/>
      <dgm:spPr/>
      <dgm:t>
        <a:bodyPr/>
        <a:lstStyle/>
        <a:p>
          <a:endParaRPr lang="en-US"/>
        </a:p>
      </dgm:t>
    </dgm:pt>
    <dgm:pt modelId="{7F50E6E9-6BE7-4236-A876-FCFA12FE250B}">
      <dgm:prSet/>
      <dgm:spPr/>
      <dgm:t>
        <a:bodyPr/>
        <a:lstStyle/>
        <a:p>
          <a:r>
            <a:rPr lang="en-US"/>
            <a:t>Company Size (Small, Medium, Large)</a:t>
          </a:r>
        </a:p>
      </dgm:t>
    </dgm:pt>
    <dgm:pt modelId="{376A3DF0-1AB7-4A55-9BBB-D12A88673343}" type="parTrans" cxnId="{9C9CC73D-3297-420D-923D-FB68A9B50BD9}">
      <dgm:prSet/>
      <dgm:spPr/>
      <dgm:t>
        <a:bodyPr/>
        <a:lstStyle/>
        <a:p>
          <a:endParaRPr lang="en-US"/>
        </a:p>
      </dgm:t>
    </dgm:pt>
    <dgm:pt modelId="{16CF059F-B1B2-41DC-B532-8C5D4BB35385}" type="sibTrans" cxnId="{9C9CC73D-3297-420D-923D-FB68A9B50BD9}">
      <dgm:prSet/>
      <dgm:spPr/>
      <dgm:t>
        <a:bodyPr/>
        <a:lstStyle/>
        <a:p>
          <a:endParaRPr lang="en-US"/>
        </a:p>
      </dgm:t>
    </dgm:pt>
    <dgm:pt modelId="{F327AB74-C2BC-4363-BDB5-1913BFBB1A99}">
      <dgm:prSet/>
      <dgm:spPr/>
      <dgm:t>
        <a:bodyPr/>
        <a:lstStyle/>
        <a:p>
          <a:r>
            <a:rPr lang="en-US"/>
            <a:t>Employee location (U.S. vs global)</a:t>
          </a:r>
        </a:p>
      </dgm:t>
    </dgm:pt>
    <dgm:pt modelId="{DC5FB5F0-5ED9-4EC7-8E5A-F8A25C189515}" type="parTrans" cxnId="{29A58481-4295-49DC-B9A1-79ED14B9C008}">
      <dgm:prSet/>
      <dgm:spPr/>
      <dgm:t>
        <a:bodyPr/>
        <a:lstStyle/>
        <a:p>
          <a:endParaRPr lang="en-US"/>
        </a:p>
      </dgm:t>
    </dgm:pt>
    <dgm:pt modelId="{CD2D5103-FF74-4D95-A7F0-326613B8329F}" type="sibTrans" cxnId="{29A58481-4295-49DC-B9A1-79ED14B9C008}">
      <dgm:prSet/>
      <dgm:spPr/>
      <dgm:t>
        <a:bodyPr/>
        <a:lstStyle/>
        <a:p>
          <a:endParaRPr lang="en-US"/>
        </a:p>
      </dgm:t>
    </dgm:pt>
    <dgm:pt modelId="{54A1691F-93BF-4E7B-80E2-78AEE2B00A9E}">
      <dgm:prSet/>
      <dgm:spPr/>
      <dgm:t>
        <a:bodyPr/>
        <a:lstStyle/>
        <a:p>
          <a:r>
            <a:rPr lang="en-US"/>
            <a:t>Filters Applied:</a:t>
          </a:r>
        </a:p>
      </dgm:t>
    </dgm:pt>
    <dgm:pt modelId="{4BDE24FC-9197-4D92-A23E-9683FB97E8CA}" type="parTrans" cxnId="{77A01F47-A738-4671-9365-ABB4C390C727}">
      <dgm:prSet/>
      <dgm:spPr/>
      <dgm:t>
        <a:bodyPr/>
        <a:lstStyle/>
        <a:p>
          <a:endParaRPr lang="en-US"/>
        </a:p>
      </dgm:t>
    </dgm:pt>
    <dgm:pt modelId="{D34DCD7D-42FB-4426-82EC-9CACA6B0F206}" type="sibTrans" cxnId="{77A01F47-A738-4671-9365-ABB4C390C727}">
      <dgm:prSet/>
      <dgm:spPr/>
      <dgm:t>
        <a:bodyPr/>
        <a:lstStyle/>
        <a:p>
          <a:endParaRPr lang="en-US"/>
        </a:p>
      </dgm:t>
    </dgm:pt>
    <dgm:pt modelId="{C3048154-C253-44A9-822A-57922BE42951}">
      <dgm:prSet/>
      <dgm:spPr/>
      <dgm:t>
        <a:bodyPr/>
        <a:lstStyle/>
        <a:p>
          <a:r>
            <a:rPr lang="en-US"/>
            <a:t>Focused on full-time data science roles to ensure consistency. </a:t>
          </a:r>
        </a:p>
      </dgm:t>
    </dgm:pt>
    <dgm:pt modelId="{3840587B-0223-42C0-9490-1B7B5B06C66C}" type="parTrans" cxnId="{A69C09AC-9469-47BB-B043-569A6286DEF8}">
      <dgm:prSet/>
      <dgm:spPr/>
      <dgm:t>
        <a:bodyPr/>
        <a:lstStyle/>
        <a:p>
          <a:endParaRPr lang="en-US"/>
        </a:p>
      </dgm:t>
    </dgm:pt>
    <dgm:pt modelId="{1CF3A2C2-01A7-4C56-9C15-502EC587B71E}" type="sibTrans" cxnId="{A69C09AC-9469-47BB-B043-569A6286DEF8}">
      <dgm:prSet/>
      <dgm:spPr/>
      <dgm:t>
        <a:bodyPr/>
        <a:lstStyle/>
        <a:p>
          <a:endParaRPr lang="en-US"/>
        </a:p>
      </dgm:t>
    </dgm:pt>
    <dgm:pt modelId="{612ECE92-5B19-4668-B352-8F6884E6AD28}" type="pres">
      <dgm:prSet presAssocID="{66A14DD6-1292-41AE-8A39-0FB82A02B1ED}" presName="linear" presStyleCnt="0">
        <dgm:presLayoutVars>
          <dgm:animLvl val="lvl"/>
          <dgm:resizeHandles val="exact"/>
        </dgm:presLayoutVars>
      </dgm:prSet>
      <dgm:spPr/>
    </dgm:pt>
    <dgm:pt modelId="{EE0EFFAB-E2A1-4420-84F5-38B5462AD09F}" type="pres">
      <dgm:prSet presAssocID="{3A684C77-746C-4360-B141-B344A84076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E5EDC8-7D67-4FAB-9254-00C9282F3ECB}" type="pres">
      <dgm:prSet presAssocID="{3A684C77-746C-4360-B141-B344A84076F1}" presName="childText" presStyleLbl="revTx" presStyleIdx="0" presStyleCnt="4">
        <dgm:presLayoutVars>
          <dgm:bulletEnabled val="1"/>
        </dgm:presLayoutVars>
      </dgm:prSet>
      <dgm:spPr/>
    </dgm:pt>
    <dgm:pt modelId="{A5375E09-FB35-4D71-8189-7F0D9E28F73E}" type="pres">
      <dgm:prSet presAssocID="{CA397058-F803-4CFE-89B7-6BD17548D6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888B70-9958-4102-B8D6-383A31731EDD}" type="pres">
      <dgm:prSet presAssocID="{CA397058-F803-4CFE-89B7-6BD17548D6DE}" presName="childText" presStyleLbl="revTx" presStyleIdx="1" presStyleCnt="4">
        <dgm:presLayoutVars>
          <dgm:bulletEnabled val="1"/>
        </dgm:presLayoutVars>
      </dgm:prSet>
      <dgm:spPr/>
    </dgm:pt>
    <dgm:pt modelId="{9C275403-427E-40D7-9119-374913019632}" type="pres">
      <dgm:prSet presAssocID="{279F8507-0116-4ED2-8B33-FDDDEB6B95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2BE0EE-5B37-4DA1-95A0-538D4CEFBD2A}" type="pres">
      <dgm:prSet presAssocID="{279F8507-0116-4ED2-8B33-FDDDEB6B9577}" presName="childText" presStyleLbl="revTx" presStyleIdx="2" presStyleCnt="4">
        <dgm:presLayoutVars>
          <dgm:bulletEnabled val="1"/>
        </dgm:presLayoutVars>
      </dgm:prSet>
      <dgm:spPr/>
    </dgm:pt>
    <dgm:pt modelId="{AECE02E5-64DB-4965-8F6D-D3EFF881CDEE}" type="pres">
      <dgm:prSet presAssocID="{54A1691F-93BF-4E7B-80E2-78AEE2B00A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FA9A67-B0A8-42E0-82CA-355F9E8E7944}" type="pres">
      <dgm:prSet presAssocID="{54A1691F-93BF-4E7B-80E2-78AEE2B00A9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2233827-D696-4DF1-9158-FDB76E11C5E9}" type="presOf" srcId="{F327AB74-C2BC-4363-BDB5-1913BFBB1A99}" destId="{D72BE0EE-5B37-4DA1-95A0-538D4CEFBD2A}" srcOrd="0" destOrd="4" presId="urn:microsoft.com/office/officeart/2005/8/layout/vList2"/>
    <dgm:cxn modelId="{BA63F731-3439-471D-9EE0-4F3D213D6A45}" type="presOf" srcId="{54A1691F-93BF-4E7B-80E2-78AEE2B00A9E}" destId="{AECE02E5-64DB-4965-8F6D-D3EFF881CDEE}" srcOrd="0" destOrd="0" presId="urn:microsoft.com/office/officeart/2005/8/layout/vList2"/>
    <dgm:cxn modelId="{63F8793B-4A52-4132-9E78-052DBC8D5207}" type="presOf" srcId="{66A14DD6-1292-41AE-8A39-0FB82A02B1ED}" destId="{612ECE92-5B19-4668-B352-8F6884E6AD28}" srcOrd="0" destOrd="0" presId="urn:microsoft.com/office/officeart/2005/8/layout/vList2"/>
    <dgm:cxn modelId="{9C9CC73D-3297-420D-923D-FB68A9B50BD9}" srcId="{279F8507-0116-4ED2-8B33-FDDDEB6B9577}" destId="{7F50E6E9-6BE7-4236-A876-FCFA12FE250B}" srcOrd="3" destOrd="0" parTransId="{376A3DF0-1AB7-4A55-9BBB-D12A88673343}" sibTransId="{16CF059F-B1B2-41DC-B532-8C5D4BB35385}"/>
    <dgm:cxn modelId="{1D663E5E-F8A1-4BEA-95EC-919A3043AE05}" srcId="{279F8507-0116-4ED2-8B33-FDDDEB6B9577}" destId="{7D536932-976B-44B2-9FE8-8DBA8CC87250}" srcOrd="1" destOrd="0" parTransId="{22EB179C-192A-458C-81ED-5AA95D08A316}" sibTransId="{80E597C4-AEDE-4543-9CF7-04B88AF015D5}"/>
    <dgm:cxn modelId="{B787AC5F-7391-45A1-8E84-FD02E9CE5364}" type="presOf" srcId="{B53B3D7A-A5FC-4257-A250-E17E13224683}" destId="{D72BE0EE-5B37-4DA1-95A0-538D4CEFBD2A}" srcOrd="0" destOrd="2" presId="urn:microsoft.com/office/officeart/2005/8/layout/vList2"/>
    <dgm:cxn modelId="{F41EB563-5321-466E-AD32-91F6962D473C}" type="presOf" srcId="{BEAEBCB5-78C3-4F6B-8F64-D56A5AF4CC8A}" destId="{4B888B70-9958-4102-B8D6-383A31731EDD}" srcOrd="0" destOrd="0" presId="urn:microsoft.com/office/officeart/2005/8/layout/vList2"/>
    <dgm:cxn modelId="{68446D46-3E56-43BE-9C3C-ED7D265ADD1B}" type="presOf" srcId="{C19E8036-30BB-4C1F-B92D-88D9991D75DE}" destId="{D72BE0EE-5B37-4DA1-95A0-538D4CEFBD2A}" srcOrd="0" destOrd="0" presId="urn:microsoft.com/office/officeart/2005/8/layout/vList2"/>
    <dgm:cxn modelId="{77A01F47-A738-4671-9365-ABB4C390C727}" srcId="{66A14DD6-1292-41AE-8A39-0FB82A02B1ED}" destId="{54A1691F-93BF-4E7B-80E2-78AEE2B00A9E}" srcOrd="3" destOrd="0" parTransId="{4BDE24FC-9197-4D92-A23E-9683FB97E8CA}" sibTransId="{D34DCD7D-42FB-4426-82EC-9CACA6B0F206}"/>
    <dgm:cxn modelId="{AEFF7D4A-2BA3-4051-ADA6-C8F9C2AB9D9F}" type="presOf" srcId="{CA397058-F803-4CFE-89B7-6BD17548D6DE}" destId="{A5375E09-FB35-4D71-8189-7F0D9E28F73E}" srcOrd="0" destOrd="0" presId="urn:microsoft.com/office/officeart/2005/8/layout/vList2"/>
    <dgm:cxn modelId="{A2EA056E-EF82-46C3-9E4B-C8181EDDDAEF}" srcId="{66A14DD6-1292-41AE-8A39-0FB82A02B1ED}" destId="{3A684C77-746C-4360-B141-B344A84076F1}" srcOrd="0" destOrd="0" parTransId="{A05812AA-4CE6-4C80-A329-C5C610B9E4AA}" sibTransId="{43B7622E-6D86-4ABF-9566-67F95530F77C}"/>
    <dgm:cxn modelId="{29A58481-4295-49DC-B9A1-79ED14B9C008}" srcId="{279F8507-0116-4ED2-8B33-FDDDEB6B9577}" destId="{F327AB74-C2BC-4363-BDB5-1913BFBB1A99}" srcOrd="4" destOrd="0" parTransId="{DC5FB5F0-5ED9-4EC7-8E5A-F8A25C189515}" sibTransId="{CD2D5103-FF74-4D95-A7F0-326613B8329F}"/>
    <dgm:cxn modelId="{7CF73F97-873A-4EA8-B26A-561F1428220B}" type="presOf" srcId="{7D536932-976B-44B2-9FE8-8DBA8CC87250}" destId="{D72BE0EE-5B37-4DA1-95A0-538D4CEFBD2A}" srcOrd="0" destOrd="1" presId="urn:microsoft.com/office/officeart/2005/8/layout/vList2"/>
    <dgm:cxn modelId="{F19178AB-2ABA-4306-AF22-C5DC9B744E04}" srcId="{3A684C77-746C-4360-B141-B344A84076F1}" destId="{B7B31CCB-5959-4371-9E65-58DBAED948C9}" srcOrd="0" destOrd="0" parTransId="{15265D1C-26C8-49D6-9986-034B533CE3C6}" sibTransId="{0ADA2252-9A57-42FC-9177-EA61E713144C}"/>
    <dgm:cxn modelId="{A69C09AC-9469-47BB-B043-569A6286DEF8}" srcId="{54A1691F-93BF-4E7B-80E2-78AEE2B00A9E}" destId="{C3048154-C253-44A9-822A-57922BE42951}" srcOrd="0" destOrd="0" parTransId="{3840587B-0223-42C0-9490-1B7B5B06C66C}" sibTransId="{1CF3A2C2-01A7-4C56-9C15-502EC587B71E}"/>
    <dgm:cxn modelId="{72AA33AF-69EB-4DC4-9ADC-C00A71498A83}" srcId="{279F8507-0116-4ED2-8B33-FDDDEB6B9577}" destId="{C19E8036-30BB-4C1F-B92D-88D9991D75DE}" srcOrd="0" destOrd="0" parTransId="{2D6E30A4-C09E-44F1-AA37-BA821E883C88}" sibTransId="{15629918-A4DC-42D4-B6F9-4D967765F162}"/>
    <dgm:cxn modelId="{99FF8DC3-97E7-4631-9FB6-7213A41C9A0A}" type="presOf" srcId="{279F8507-0116-4ED2-8B33-FDDDEB6B9577}" destId="{9C275403-427E-40D7-9119-374913019632}" srcOrd="0" destOrd="0" presId="urn:microsoft.com/office/officeart/2005/8/layout/vList2"/>
    <dgm:cxn modelId="{37C504C4-D035-4B87-94C6-31863D72401A}" srcId="{279F8507-0116-4ED2-8B33-FDDDEB6B9577}" destId="{B53B3D7A-A5FC-4257-A250-E17E13224683}" srcOrd="2" destOrd="0" parTransId="{951C9F8F-A23F-44A8-98CA-BFF176AD75B2}" sibTransId="{23EFAE15-6EDB-4B46-8887-E4E2C6B0E2A0}"/>
    <dgm:cxn modelId="{7ED208CD-A52D-4F6E-BE00-E640C0CDA5E5}" type="presOf" srcId="{7F50E6E9-6BE7-4236-A876-FCFA12FE250B}" destId="{D72BE0EE-5B37-4DA1-95A0-538D4CEFBD2A}" srcOrd="0" destOrd="3" presId="urn:microsoft.com/office/officeart/2005/8/layout/vList2"/>
    <dgm:cxn modelId="{7DFBA8D3-4951-4FD4-8725-B7DC2BFD025B}" srcId="{66A14DD6-1292-41AE-8A39-0FB82A02B1ED}" destId="{CA397058-F803-4CFE-89B7-6BD17548D6DE}" srcOrd="1" destOrd="0" parTransId="{FA9D1038-1A08-4683-9AE1-03105A092DEA}" sibTransId="{381B09D9-F330-45F0-AA1C-B02E5787A493}"/>
    <dgm:cxn modelId="{CDF5A1DB-446A-4D8E-A156-B7D5834FA688}" type="presOf" srcId="{B7B31CCB-5959-4371-9E65-58DBAED948C9}" destId="{0BE5EDC8-7D67-4FAB-9254-00C9282F3ECB}" srcOrd="0" destOrd="0" presId="urn:microsoft.com/office/officeart/2005/8/layout/vList2"/>
    <dgm:cxn modelId="{F4E20AE3-968B-4D36-8CED-98FD79D3761E}" srcId="{CA397058-F803-4CFE-89B7-6BD17548D6DE}" destId="{BEAEBCB5-78C3-4F6B-8F64-D56A5AF4CC8A}" srcOrd="0" destOrd="0" parTransId="{A1BFBA21-CFD6-42A3-9B18-61476D0D89F5}" sibTransId="{CD5B8561-1EA9-42FB-A66A-42ED068EDD7F}"/>
    <dgm:cxn modelId="{9C594EE8-AB90-4FF8-95A4-8079722C6713}" type="presOf" srcId="{C3048154-C253-44A9-822A-57922BE42951}" destId="{24FA9A67-B0A8-42E0-82CA-355F9E8E7944}" srcOrd="0" destOrd="0" presId="urn:microsoft.com/office/officeart/2005/8/layout/vList2"/>
    <dgm:cxn modelId="{3F91E8F4-7550-481B-90EF-1AFD3BDE41EA}" srcId="{66A14DD6-1292-41AE-8A39-0FB82A02B1ED}" destId="{279F8507-0116-4ED2-8B33-FDDDEB6B9577}" srcOrd="2" destOrd="0" parTransId="{C473960C-07A7-4366-89CF-B16503BBDE5A}" sibTransId="{28881AC6-20EF-4ABE-8357-1D8CE2A9189B}"/>
    <dgm:cxn modelId="{F176B7FC-7D5E-4D02-87E4-FAAD4B68F534}" type="presOf" srcId="{3A684C77-746C-4360-B141-B344A84076F1}" destId="{EE0EFFAB-E2A1-4420-84F5-38B5462AD09F}" srcOrd="0" destOrd="0" presId="urn:microsoft.com/office/officeart/2005/8/layout/vList2"/>
    <dgm:cxn modelId="{BC8C48F7-8D23-4096-8BE9-6DC7D6DA902A}" type="presParOf" srcId="{612ECE92-5B19-4668-B352-8F6884E6AD28}" destId="{EE0EFFAB-E2A1-4420-84F5-38B5462AD09F}" srcOrd="0" destOrd="0" presId="urn:microsoft.com/office/officeart/2005/8/layout/vList2"/>
    <dgm:cxn modelId="{768FBB44-7B36-45FF-82B9-1A931565E7AF}" type="presParOf" srcId="{612ECE92-5B19-4668-B352-8F6884E6AD28}" destId="{0BE5EDC8-7D67-4FAB-9254-00C9282F3ECB}" srcOrd="1" destOrd="0" presId="urn:microsoft.com/office/officeart/2005/8/layout/vList2"/>
    <dgm:cxn modelId="{6F056E8A-B202-4C5F-8CCC-B4B869A778FE}" type="presParOf" srcId="{612ECE92-5B19-4668-B352-8F6884E6AD28}" destId="{A5375E09-FB35-4D71-8189-7F0D9E28F73E}" srcOrd="2" destOrd="0" presId="urn:microsoft.com/office/officeart/2005/8/layout/vList2"/>
    <dgm:cxn modelId="{04075259-36CC-4A3E-8F1A-B9390A5B3F31}" type="presParOf" srcId="{612ECE92-5B19-4668-B352-8F6884E6AD28}" destId="{4B888B70-9958-4102-B8D6-383A31731EDD}" srcOrd="3" destOrd="0" presId="urn:microsoft.com/office/officeart/2005/8/layout/vList2"/>
    <dgm:cxn modelId="{C0EFA63E-5A38-459A-BA99-A8AEE6CECAE6}" type="presParOf" srcId="{612ECE92-5B19-4668-B352-8F6884E6AD28}" destId="{9C275403-427E-40D7-9119-374913019632}" srcOrd="4" destOrd="0" presId="urn:microsoft.com/office/officeart/2005/8/layout/vList2"/>
    <dgm:cxn modelId="{D5CFD901-BEEB-4988-A3E0-10833EDAA971}" type="presParOf" srcId="{612ECE92-5B19-4668-B352-8F6884E6AD28}" destId="{D72BE0EE-5B37-4DA1-95A0-538D4CEFBD2A}" srcOrd="5" destOrd="0" presId="urn:microsoft.com/office/officeart/2005/8/layout/vList2"/>
    <dgm:cxn modelId="{97D5AB62-D14F-4581-BA57-4590382DD07B}" type="presParOf" srcId="{612ECE92-5B19-4668-B352-8F6884E6AD28}" destId="{AECE02E5-64DB-4965-8F6D-D3EFF881CDEE}" srcOrd="6" destOrd="0" presId="urn:microsoft.com/office/officeart/2005/8/layout/vList2"/>
    <dgm:cxn modelId="{A17BEAAD-ECA3-469B-B14C-FBD5FD96609F}" type="presParOf" srcId="{612ECE92-5B19-4668-B352-8F6884E6AD28}" destId="{24FA9A67-B0A8-42E0-82CA-355F9E8E7944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A8B5FE-228D-4ED7-BB52-199B5CFADA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1AAF1A-47AA-4189-A529-2D48175CE385}">
      <dgm:prSet/>
      <dgm:spPr/>
      <dgm:t>
        <a:bodyPr/>
        <a:lstStyle/>
        <a:p>
          <a:r>
            <a:rPr lang="en-US"/>
            <a:t>Review internal budget</a:t>
          </a:r>
        </a:p>
      </dgm:t>
    </dgm:pt>
    <dgm:pt modelId="{787459E1-3BB3-48BD-BA0D-D121DD5CFBA2}" type="parTrans" cxnId="{822195D1-8ED9-48FE-966F-CC9C8F552E21}">
      <dgm:prSet/>
      <dgm:spPr/>
      <dgm:t>
        <a:bodyPr/>
        <a:lstStyle/>
        <a:p>
          <a:endParaRPr lang="en-US"/>
        </a:p>
      </dgm:t>
    </dgm:pt>
    <dgm:pt modelId="{EB4A1B7B-E20E-42F7-9FBE-952071729850}" type="sibTrans" cxnId="{822195D1-8ED9-48FE-966F-CC9C8F552E21}">
      <dgm:prSet/>
      <dgm:spPr/>
      <dgm:t>
        <a:bodyPr/>
        <a:lstStyle/>
        <a:p>
          <a:endParaRPr lang="en-US"/>
        </a:p>
      </dgm:t>
    </dgm:pt>
    <dgm:pt modelId="{82DC055F-B9C2-4378-9D09-C6B101DD3F9E}">
      <dgm:prSet/>
      <dgm:spPr/>
      <dgm:t>
        <a:bodyPr/>
        <a:lstStyle/>
        <a:p>
          <a:r>
            <a:rPr lang="en-US"/>
            <a:t>Decide on hiring location</a:t>
          </a:r>
        </a:p>
      </dgm:t>
    </dgm:pt>
    <dgm:pt modelId="{AD0E0880-AE42-4843-A431-7D302226F17B}" type="parTrans" cxnId="{CA48C044-59A9-4048-A150-EDFB3199015A}">
      <dgm:prSet/>
      <dgm:spPr/>
      <dgm:t>
        <a:bodyPr/>
        <a:lstStyle/>
        <a:p>
          <a:endParaRPr lang="en-US"/>
        </a:p>
      </dgm:t>
    </dgm:pt>
    <dgm:pt modelId="{7AC260EF-B1E1-41DC-878A-B4B2859C99B4}" type="sibTrans" cxnId="{CA48C044-59A9-4048-A150-EDFB3199015A}">
      <dgm:prSet/>
      <dgm:spPr/>
      <dgm:t>
        <a:bodyPr/>
        <a:lstStyle/>
        <a:p>
          <a:endParaRPr lang="en-US"/>
        </a:p>
      </dgm:t>
    </dgm:pt>
    <dgm:pt modelId="{B4204FB8-D21C-4567-BCC9-F72EB4ABFA53}">
      <dgm:prSet/>
      <dgm:spPr/>
      <dgm:t>
        <a:bodyPr/>
        <a:lstStyle/>
        <a:p>
          <a:r>
            <a:rPr lang="en-US"/>
            <a:t>Finalize job description and benefits</a:t>
          </a:r>
        </a:p>
      </dgm:t>
    </dgm:pt>
    <dgm:pt modelId="{A93D9C0A-E492-4CE0-9533-75BCD9CC5353}" type="parTrans" cxnId="{A3F3A2B7-5AE6-4C1A-A7BC-7807B0F8FE14}">
      <dgm:prSet/>
      <dgm:spPr/>
      <dgm:t>
        <a:bodyPr/>
        <a:lstStyle/>
        <a:p>
          <a:endParaRPr lang="en-US"/>
        </a:p>
      </dgm:t>
    </dgm:pt>
    <dgm:pt modelId="{787E59A4-432D-4CDC-8A77-E83C99457EDA}" type="sibTrans" cxnId="{A3F3A2B7-5AE6-4C1A-A7BC-7807B0F8FE14}">
      <dgm:prSet/>
      <dgm:spPr/>
      <dgm:t>
        <a:bodyPr/>
        <a:lstStyle/>
        <a:p>
          <a:endParaRPr lang="en-US"/>
        </a:p>
      </dgm:t>
    </dgm:pt>
    <dgm:pt modelId="{F07E60BA-80C1-402C-9061-9C3AB7992342}">
      <dgm:prSet/>
      <dgm:spPr/>
      <dgm:t>
        <a:bodyPr/>
        <a:lstStyle/>
        <a:p>
          <a:r>
            <a:rPr lang="en-US"/>
            <a:t>Start recruiting with competitive salary ranges</a:t>
          </a:r>
        </a:p>
      </dgm:t>
    </dgm:pt>
    <dgm:pt modelId="{FA306541-1247-466E-884C-AA1009DE70EA}" type="parTrans" cxnId="{E8519196-999C-4A60-9D8E-855E790D56F6}">
      <dgm:prSet/>
      <dgm:spPr/>
      <dgm:t>
        <a:bodyPr/>
        <a:lstStyle/>
        <a:p>
          <a:endParaRPr lang="en-US"/>
        </a:p>
      </dgm:t>
    </dgm:pt>
    <dgm:pt modelId="{7527974F-4136-4D34-BBBC-F936C57F8B59}" type="sibTrans" cxnId="{E8519196-999C-4A60-9D8E-855E790D56F6}">
      <dgm:prSet/>
      <dgm:spPr/>
      <dgm:t>
        <a:bodyPr/>
        <a:lstStyle/>
        <a:p>
          <a:endParaRPr lang="en-US"/>
        </a:p>
      </dgm:t>
    </dgm:pt>
    <dgm:pt modelId="{FEBF6868-5A5C-4FAB-847D-C33CF130BF30}">
      <dgm:prSet/>
      <dgm:spPr/>
      <dgm:t>
        <a:bodyPr/>
        <a:lstStyle/>
        <a:p>
          <a:r>
            <a:rPr lang="en-US"/>
            <a:t>Reassess yearly to stay aligned with the current market</a:t>
          </a:r>
        </a:p>
      </dgm:t>
    </dgm:pt>
    <dgm:pt modelId="{F8A0601B-137F-4CBD-9DD3-5C4583355778}" type="parTrans" cxnId="{8DC4ECDD-F0E2-4087-B136-066CA10FB7E3}">
      <dgm:prSet/>
      <dgm:spPr/>
      <dgm:t>
        <a:bodyPr/>
        <a:lstStyle/>
        <a:p>
          <a:endParaRPr lang="en-US"/>
        </a:p>
      </dgm:t>
    </dgm:pt>
    <dgm:pt modelId="{55A18EA2-481F-4E10-A1EF-11B0B5B817DE}" type="sibTrans" cxnId="{8DC4ECDD-F0E2-4087-B136-066CA10FB7E3}">
      <dgm:prSet/>
      <dgm:spPr/>
      <dgm:t>
        <a:bodyPr/>
        <a:lstStyle/>
        <a:p>
          <a:endParaRPr lang="en-US"/>
        </a:p>
      </dgm:t>
    </dgm:pt>
    <dgm:pt modelId="{768CE5F0-1C8E-4B76-ABE7-D6BB7343EFE6}" type="pres">
      <dgm:prSet presAssocID="{F5A8B5FE-228D-4ED7-BB52-199B5CFADA81}" presName="root" presStyleCnt="0">
        <dgm:presLayoutVars>
          <dgm:dir/>
          <dgm:resizeHandles val="exact"/>
        </dgm:presLayoutVars>
      </dgm:prSet>
      <dgm:spPr/>
    </dgm:pt>
    <dgm:pt modelId="{F5457118-47EC-4D7C-9A57-9EFF3F45C301}" type="pres">
      <dgm:prSet presAssocID="{151AAF1A-47AA-4189-A529-2D48175CE385}" presName="compNode" presStyleCnt="0"/>
      <dgm:spPr/>
    </dgm:pt>
    <dgm:pt modelId="{1ECA86F4-6923-4D25-AC03-6A2DC90247C8}" type="pres">
      <dgm:prSet presAssocID="{151AAF1A-47AA-4189-A529-2D48175CE385}" presName="bgRect" presStyleLbl="bgShp" presStyleIdx="0" presStyleCnt="5"/>
      <dgm:spPr/>
    </dgm:pt>
    <dgm:pt modelId="{4C3223B1-6D9C-4EBD-AA2E-EC65D2CA35BA}" type="pres">
      <dgm:prSet presAssocID="{151AAF1A-47AA-4189-A529-2D48175CE38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B623DC1-98F6-4E37-9892-18A331A0A710}" type="pres">
      <dgm:prSet presAssocID="{151AAF1A-47AA-4189-A529-2D48175CE385}" presName="spaceRect" presStyleCnt="0"/>
      <dgm:spPr/>
    </dgm:pt>
    <dgm:pt modelId="{1A9CA73C-E2F1-4CB1-870A-E5032B70CC77}" type="pres">
      <dgm:prSet presAssocID="{151AAF1A-47AA-4189-A529-2D48175CE385}" presName="parTx" presStyleLbl="revTx" presStyleIdx="0" presStyleCnt="5">
        <dgm:presLayoutVars>
          <dgm:chMax val="0"/>
          <dgm:chPref val="0"/>
        </dgm:presLayoutVars>
      </dgm:prSet>
      <dgm:spPr/>
    </dgm:pt>
    <dgm:pt modelId="{9CFD667E-CD47-425D-A233-F594400F7B29}" type="pres">
      <dgm:prSet presAssocID="{EB4A1B7B-E20E-42F7-9FBE-952071729850}" presName="sibTrans" presStyleCnt="0"/>
      <dgm:spPr/>
    </dgm:pt>
    <dgm:pt modelId="{8CC0EE8D-FDE2-4DCF-88CC-76924836C691}" type="pres">
      <dgm:prSet presAssocID="{82DC055F-B9C2-4378-9D09-C6B101DD3F9E}" presName="compNode" presStyleCnt="0"/>
      <dgm:spPr/>
    </dgm:pt>
    <dgm:pt modelId="{BA765184-28E4-4CB3-BF5E-5FE041A52487}" type="pres">
      <dgm:prSet presAssocID="{82DC055F-B9C2-4378-9D09-C6B101DD3F9E}" presName="bgRect" presStyleLbl="bgShp" presStyleIdx="1" presStyleCnt="5"/>
      <dgm:spPr/>
    </dgm:pt>
    <dgm:pt modelId="{7BC66A19-A287-457A-8206-707AD8D1D337}" type="pres">
      <dgm:prSet presAssocID="{82DC055F-B9C2-4378-9D09-C6B101DD3F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FC0C8E8-E570-4A18-8FDE-A725CDE7E808}" type="pres">
      <dgm:prSet presAssocID="{82DC055F-B9C2-4378-9D09-C6B101DD3F9E}" presName="spaceRect" presStyleCnt="0"/>
      <dgm:spPr/>
    </dgm:pt>
    <dgm:pt modelId="{1D41521A-8BBC-4CA8-9215-E711F55B8A56}" type="pres">
      <dgm:prSet presAssocID="{82DC055F-B9C2-4378-9D09-C6B101DD3F9E}" presName="parTx" presStyleLbl="revTx" presStyleIdx="1" presStyleCnt="5">
        <dgm:presLayoutVars>
          <dgm:chMax val="0"/>
          <dgm:chPref val="0"/>
        </dgm:presLayoutVars>
      </dgm:prSet>
      <dgm:spPr/>
    </dgm:pt>
    <dgm:pt modelId="{6D9A6643-CEFB-4C02-8F2A-C60DF2024A2F}" type="pres">
      <dgm:prSet presAssocID="{7AC260EF-B1E1-41DC-878A-B4B2859C99B4}" presName="sibTrans" presStyleCnt="0"/>
      <dgm:spPr/>
    </dgm:pt>
    <dgm:pt modelId="{3B6F4ADE-6205-4C8C-A681-D11535E88211}" type="pres">
      <dgm:prSet presAssocID="{B4204FB8-D21C-4567-BCC9-F72EB4ABFA53}" presName="compNode" presStyleCnt="0"/>
      <dgm:spPr/>
    </dgm:pt>
    <dgm:pt modelId="{EC63DAAC-8E1D-477C-AB4E-727440E40574}" type="pres">
      <dgm:prSet presAssocID="{B4204FB8-D21C-4567-BCC9-F72EB4ABFA53}" presName="bgRect" presStyleLbl="bgShp" presStyleIdx="2" presStyleCnt="5"/>
      <dgm:spPr/>
    </dgm:pt>
    <dgm:pt modelId="{779ADB7C-D61D-44D3-86D2-B8F47460F8DA}" type="pres">
      <dgm:prSet presAssocID="{B4204FB8-D21C-4567-BCC9-F72EB4ABFA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00D87E8-7F86-480D-BEA3-92AD903F5323}" type="pres">
      <dgm:prSet presAssocID="{B4204FB8-D21C-4567-BCC9-F72EB4ABFA53}" presName="spaceRect" presStyleCnt="0"/>
      <dgm:spPr/>
    </dgm:pt>
    <dgm:pt modelId="{7224978C-61B7-428E-B143-2B09821567B6}" type="pres">
      <dgm:prSet presAssocID="{B4204FB8-D21C-4567-BCC9-F72EB4ABFA53}" presName="parTx" presStyleLbl="revTx" presStyleIdx="2" presStyleCnt="5">
        <dgm:presLayoutVars>
          <dgm:chMax val="0"/>
          <dgm:chPref val="0"/>
        </dgm:presLayoutVars>
      </dgm:prSet>
      <dgm:spPr/>
    </dgm:pt>
    <dgm:pt modelId="{435751E6-15C5-41B4-8A62-1DAA9B47AF4B}" type="pres">
      <dgm:prSet presAssocID="{787E59A4-432D-4CDC-8A77-E83C99457EDA}" presName="sibTrans" presStyleCnt="0"/>
      <dgm:spPr/>
    </dgm:pt>
    <dgm:pt modelId="{9D490A6F-B656-48A2-BE0D-EEA2118BFE34}" type="pres">
      <dgm:prSet presAssocID="{F07E60BA-80C1-402C-9061-9C3AB7992342}" presName="compNode" presStyleCnt="0"/>
      <dgm:spPr/>
    </dgm:pt>
    <dgm:pt modelId="{B251E4BD-3E8A-40D3-8425-A2875D15D0D3}" type="pres">
      <dgm:prSet presAssocID="{F07E60BA-80C1-402C-9061-9C3AB7992342}" presName="bgRect" presStyleLbl="bgShp" presStyleIdx="3" presStyleCnt="5"/>
      <dgm:spPr/>
    </dgm:pt>
    <dgm:pt modelId="{F34D57AA-AB55-4781-BC60-71C31F656F9C}" type="pres">
      <dgm:prSet presAssocID="{F07E60BA-80C1-402C-9061-9C3AB79923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0F70F7-4F23-4E2A-AD40-802044B84FB8}" type="pres">
      <dgm:prSet presAssocID="{F07E60BA-80C1-402C-9061-9C3AB7992342}" presName="spaceRect" presStyleCnt="0"/>
      <dgm:spPr/>
    </dgm:pt>
    <dgm:pt modelId="{51FFD29C-E486-4C69-9987-C8194DE578F6}" type="pres">
      <dgm:prSet presAssocID="{F07E60BA-80C1-402C-9061-9C3AB7992342}" presName="parTx" presStyleLbl="revTx" presStyleIdx="3" presStyleCnt="5">
        <dgm:presLayoutVars>
          <dgm:chMax val="0"/>
          <dgm:chPref val="0"/>
        </dgm:presLayoutVars>
      </dgm:prSet>
      <dgm:spPr/>
    </dgm:pt>
    <dgm:pt modelId="{7A1E02E6-49D7-4949-B1D9-926819C176DA}" type="pres">
      <dgm:prSet presAssocID="{7527974F-4136-4D34-BBBC-F936C57F8B59}" presName="sibTrans" presStyleCnt="0"/>
      <dgm:spPr/>
    </dgm:pt>
    <dgm:pt modelId="{90A8268D-4730-47C4-A514-E2230C1898E5}" type="pres">
      <dgm:prSet presAssocID="{FEBF6868-5A5C-4FAB-847D-C33CF130BF30}" presName="compNode" presStyleCnt="0"/>
      <dgm:spPr/>
    </dgm:pt>
    <dgm:pt modelId="{900D52FA-2346-4A85-AD5D-3411BBC3F9A1}" type="pres">
      <dgm:prSet presAssocID="{FEBF6868-5A5C-4FAB-847D-C33CF130BF30}" presName="bgRect" presStyleLbl="bgShp" presStyleIdx="4" presStyleCnt="5"/>
      <dgm:spPr/>
    </dgm:pt>
    <dgm:pt modelId="{732C7F6A-0CAF-4EAD-9E07-22BFEF7D333F}" type="pres">
      <dgm:prSet presAssocID="{FEBF6868-5A5C-4FAB-847D-C33CF130BF3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EFE342B-F9D6-4C58-9EF6-E72CB4270BE7}" type="pres">
      <dgm:prSet presAssocID="{FEBF6868-5A5C-4FAB-847D-C33CF130BF30}" presName="spaceRect" presStyleCnt="0"/>
      <dgm:spPr/>
    </dgm:pt>
    <dgm:pt modelId="{FF73B981-F458-4AFA-A7AA-009302B984FD}" type="pres">
      <dgm:prSet presAssocID="{FEBF6868-5A5C-4FAB-847D-C33CF130BF3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0DFC01C-035C-47C5-B738-0D792A17D9E7}" type="presOf" srcId="{82DC055F-B9C2-4378-9D09-C6B101DD3F9E}" destId="{1D41521A-8BBC-4CA8-9215-E711F55B8A56}" srcOrd="0" destOrd="0" presId="urn:microsoft.com/office/officeart/2018/2/layout/IconVerticalSolidList"/>
    <dgm:cxn modelId="{9794125B-510F-4BBF-9E48-0F9A10A31673}" type="presOf" srcId="{F5A8B5FE-228D-4ED7-BB52-199B5CFADA81}" destId="{768CE5F0-1C8E-4B76-ABE7-D6BB7343EFE6}" srcOrd="0" destOrd="0" presId="urn:microsoft.com/office/officeart/2018/2/layout/IconVerticalSolidList"/>
    <dgm:cxn modelId="{1BE77643-11DC-4F09-9DF2-EBE5F3C0D855}" type="presOf" srcId="{FEBF6868-5A5C-4FAB-847D-C33CF130BF30}" destId="{FF73B981-F458-4AFA-A7AA-009302B984FD}" srcOrd="0" destOrd="0" presId="urn:microsoft.com/office/officeart/2018/2/layout/IconVerticalSolidList"/>
    <dgm:cxn modelId="{CA48C044-59A9-4048-A150-EDFB3199015A}" srcId="{F5A8B5FE-228D-4ED7-BB52-199B5CFADA81}" destId="{82DC055F-B9C2-4378-9D09-C6B101DD3F9E}" srcOrd="1" destOrd="0" parTransId="{AD0E0880-AE42-4843-A431-7D302226F17B}" sibTransId="{7AC260EF-B1E1-41DC-878A-B4B2859C99B4}"/>
    <dgm:cxn modelId="{DA0F8B6D-8916-4C60-8F27-F80E1FEE4C78}" type="presOf" srcId="{B4204FB8-D21C-4567-BCC9-F72EB4ABFA53}" destId="{7224978C-61B7-428E-B143-2B09821567B6}" srcOrd="0" destOrd="0" presId="urn:microsoft.com/office/officeart/2018/2/layout/IconVerticalSolidList"/>
    <dgm:cxn modelId="{81500D84-305A-476E-89A2-590112E0ACE7}" type="presOf" srcId="{F07E60BA-80C1-402C-9061-9C3AB7992342}" destId="{51FFD29C-E486-4C69-9987-C8194DE578F6}" srcOrd="0" destOrd="0" presId="urn:microsoft.com/office/officeart/2018/2/layout/IconVerticalSolidList"/>
    <dgm:cxn modelId="{E8519196-999C-4A60-9D8E-855E790D56F6}" srcId="{F5A8B5FE-228D-4ED7-BB52-199B5CFADA81}" destId="{F07E60BA-80C1-402C-9061-9C3AB7992342}" srcOrd="3" destOrd="0" parTransId="{FA306541-1247-466E-884C-AA1009DE70EA}" sibTransId="{7527974F-4136-4D34-BBBC-F936C57F8B59}"/>
    <dgm:cxn modelId="{EE82BCAE-CF39-4A05-BECC-BA4A429A05CA}" type="presOf" srcId="{151AAF1A-47AA-4189-A529-2D48175CE385}" destId="{1A9CA73C-E2F1-4CB1-870A-E5032B70CC77}" srcOrd="0" destOrd="0" presId="urn:microsoft.com/office/officeart/2018/2/layout/IconVerticalSolidList"/>
    <dgm:cxn modelId="{A3F3A2B7-5AE6-4C1A-A7BC-7807B0F8FE14}" srcId="{F5A8B5FE-228D-4ED7-BB52-199B5CFADA81}" destId="{B4204FB8-D21C-4567-BCC9-F72EB4ABFA53}" srcOrd="2" destOrd="0" parTransId="{A93D9C0A-E492-4CE0-9533-75BCD9CC5353}" sibTransId="{787E59A4-432D-4CDC-8A77-E83C99457EDA}"/>
    <dgm:cxn modelId="{822195D1-8ED9-48FE-966F-CC9C8F552E21}" srcId="{F5A8B5FE-228D-4ED7-BB52-199B5CFADA81}" destId="{151AAF1A-47AA-4189-A529-2D48175CE385}" srcOrd="0" destOrd="0" parTransId="{787459E1-3BB3-48BD-BA0D-D121DD5CFBA2}" sibTransId="{EB4A1B7B-E20E-42F7-9FBE-952071729850}"/>
    <dgm:cxn modelId="{8DC4ECDD-F0E2-4087-B136-066CA10FB7E3}" srcId="{F5A8B5FE-228D-4ED7-BB52-199B5CFADA81}" destId="{FEBF6868-5A5C-4FAB-847D-C33CF130BF30}" srcOrd="4" destOrd="0" parTransId="{F8A0601B-137F-4CBD-9DD3-5C4583355778}" sibTransId="{55A18EA2-481F-4E10-A1EF-11B0B5B817DE}"/>
    <dgm:cxn modelId="{21771B21-853D-41B5-9B57-C9EF265B2BDE}" type="presParOf" srcId="{768CE5F0-1C8E-4B76-ABE7-D6BB7343EFE6}" destId="{F5457118-47EC-4D7C-9A57-9EFF3F45C301}" srcOrd="0" destOrd="0" presId="urn:microsoft.com/office/officeart/2018/2/layout/IconVerticalSolidList"/>
    <dgm:cxn modelId="{BEF47AEB-3540-4BE3-9644-68402C6EAB28}" type="presParOf" srcId="{F5457118-47EC-4D7C-9A57-9EFF3F45C301}" destId="{1ECA86F4-6923-4D25-AC03-6A2DC90247C8}" srcOrd="0" destOrd="0" presId="urn:microsoft.com/office/officeart/2018/2/layout/IconVerticalSolidList"/>
    <dgm:cxn modelId="{B44C306C-D877-4A9F-B571-9AD4CA98844F}" type="presParOf" srcId="{F5457118-47EC-4D7C-9A57-9EFF3F45C301}" destId="{4C3223B1-6D9C-4EBD-AA2E-EC65D2CA35BA}" srcOrd="1" destOrd="0" presId="urn:microsoft.com/office/officeart/2018/2/layout/IconVerticalSolidList"/>
    <dgm:cxn modelId="{CEBF2CD2-0077-47A4-A94A-60D062CE1CAA}" type="presParOf" srcId="{F5457118-47EC-4D7C-9A57-9EFF3F45C301}" destId="{4B623DC1-98F6-4E37-9892-18A331A0A710}" srcOrd="2" destOrd="0" presId="urn:microsoft.com/office/officeart/2018/2/layout/IconVerticalSolidList"/>
    <dgm:cxn modelId="{2BB8F8E7-299C-4AA6-A8A9-C9E8B78A7AEE}" type="presParOf" srcId="{F5457118-47EC-4D7C-9A57-9EFF3F45C301}" destId="{1A9CA73C-E2F1-4CB1-870A-E5032B70CC77}" srcOrd="3" destOrd="0" presId="urn:microsoft.com/office/officeart/2018/2/layout/IconVerticalSolidList"/>
    <dgm:cxn modelId="{B671727D-EC26-4AD6-97D8-9F3A098FB723}" type="presParOf" srcId="{768CE5F0-1C8E-4B76-ABE7-D6BB7343EFE6}" destId="{9CFD667E-CD47-425D-A233-F594400F7B29}" srcOrd="1" destOrd="0" presId="urn:microsoft.com/office/officeart/2018/2/layout/IconVerticalSolidList"/>
    <dgm:cxn modelId="{FDDB7FD1-3E69-4BA0-993F-6BBC3E61A2A0}" type="presParOf" srcId="{768CE5F0-1C8E-4B76-ABE7-D6BB7343EFE6}" destId="{8CC0EE8D-FDE2-4DCF-88CC-76924836C691}" srcOrd="2" destOrd="0" presId="urn:microsoft.com/office/officeart/2018/2/layout/IconVerticalSolidList"/>
    <dgm:cxn modelId="{A3491F31-01A8-4BE5-A0EA-5E9C23D2E5F0}" type="presParOf" srcId="{8CC0EE8D-FDE2-4DCF-88CC-76924836C691}" destId="{BA765184-28E4-4CB3-BF5E-5FE041A52487}" srcOrd="0" destOrd="0" presId="urn:microsoft.com/office/officeart/2018/2/layout/IconVerticalSolidList"/>
    <dgm:cxn modelId="{75A7F837-2029-42A8-A1FB-C4565D736186}" type="presParOf" srcId="{8CC0EE8D-FDE2-4DCF-88CC-76924836C691}" destId="{7BC66A19-A287-457A-8206-707AD8D1D337}" srcOrd="1" destOrd="0" presId="urn:microsoft.com/office/officeart/2018/2/layout/IconVerticalSolidList"/>
    <dgm:cxn modelId="{C7E39E89-1BF7-424A-AD5E-597B168B7EEC}" type="presParOf" srcId="{8CC0EE8D-FDE2-4DCF-88CC-76924836C691}" destId="{FFC0C8E8-E570-4A18-8FDE-A725CDE7E808}" srcOrd="2" destOrd="0" presId="urn:microsoft.com/office/officeart/2018/2/layout/IconVerticalSolidList"/>
    <dgm:cxn modelId="{58A8DD49-871A-4BF4-B02E-70CFF2C4E893}" type="presParOf" srcId="{8CC0EE8D-FDE2-4DCF-88CC-76924836C691}" destId="{1D41521A-8BBC-4CA8-9215-E711F55B8A56}" srcOrd="3" destOrd="0" presId="urn:microsoft.com/office/officeart/2018/2/layout/IconVerticalSolidList"/>
    <dgm:cxn modelId="{6761CB76-044B-4DDB-AF10-CF4D4225062C}" type="presParOf" srcId="{768CE5F0-1C8E-4B76-ABE7-D6BB7343EFE6}" destId="{6D9A6643-CEFB-4C02-8F2A-C60DF2024A2F}" srcOrd="3" destOrd="0" presId="urn:microsoft.com/office/officeart/2018/2/layout/IconVerticalSolidList"/>
    <dgm:cxn modelId="{B8B72060-4A3D-4743-A8EA-BB571C054D70}" type="presParOf" srcId="{768CE5F0-1C8E-4B76-ABE7-D6BB7343EFE6}" destId="{3B6F4ADE-6205-4C8C-A681-D11535E88211}" srcOrd="4" destOrd="0" presId="urn:microsoft.com/office/officeart/2018/2/layout/IconVerticalSolidList"/>
    <dgm:cxn modelId="{9EAF4E8B-B997-4B48-9EFD-A7BD6905EEF6}" type="presParOf" srcId="{3B6F4ADE-6205-4C8C-A681-D11535E88211}" destId="{EC63DAAC-8E1D-477C-AB4E-727440E40574}" srcOrd="0" destOrd="0" presId="urn:microsoft.com/office/officeart/2018/2/layout/IconVerticalSolidList"/>
    <dgm:cxn modelId="{1FFEB47B-B6BF-4F62-A490-4E2E0527D688}" type="presParOf" srcId="{3B6F4ADE-6205-4C8C-A681-D11535E88211}" destId="{779ADB7C-D61D-44D3-86D2-B8F47460F8DA}" srcOrd="1" destOrd="0" presId="urn:microsoft.com/office/officeart/2018/2/layout/IconVerticalSolidList"/>
    <dgm:cxn modelId="{9453B495-4153-4362-81A8-6FC3672A19A6}" type="presParOf" srcId="{3B6F4ADE-6205-4C8C-A681-D11535E88211}" destId="{800D87E8-7F86-480D-BEA3-92AD903F5323}" srcOrd="2" destOrd="0" presId="urn:microsoft.com/office/officeart/2018/2/layout/IconVerticalSolidList"/>
    <dgm:cxn modelId="{2CAD58E1-AC3A-4CCE-8E18-EBEFF0B53EBA}" type="presParOf" srcId="{3B6F4ADE-6205-4C8C-A681-D11535E88211}" destId="{7224978C-61B7-428E-B143-2B09821567B6}" srcOrd="3" destOrd="0" presId="urn:microsoft.com/office/officeart/2018/2/layout/IconVerticalSolidList"/>
    <dgm:cxn modelId="{41FC4514-EF43-43C3-8D4D-205CF51BB2B1}" type="presParOf" srcId="{768CE5F0-1C8E-4B76-ABE7-D6BB7343EFE6}" destId="{435751E6-15C5-41B4-8A62-1DAA9B47AF4B}" srcOrd="5" destOrd="0" presId="urn:microsoft.com/office/officeart/2018/2/layout/IconVerticalSolidList"/>
    <dgm:cxn modelId="{BEA8A4C2-D02D-4560-A853-686A9D40C01C}" type="presParOf" srcId="{768CE5F0-1C8E-4B76-ABE7-D6BB7343EFE6}" destId="{9D490A6F-B656-48A2-BE0D-EEA2118BFE34}" srcOrd="6" destOrd="0" presId="urn:microsoft.com/office/officeart/2018/2/layout/IconVerticalSolidList"/>
    <dgm:cxn modelId="{11E4FBFB-4581-4BA8-A7CE-E4BE9BE219CE}" type="presParOf" srcId="{9D490A6F-B656-48A2-BE0D-EEA2118BFE34}" destId="{B251E4BD-3E8A-40D3-8425-A2875D15D0D3}" srcOrd="0" destOrd="0" presId="urn:microsoft.com/office/officeart/2018/2/layout/IconVerticalSolidList"/>
    <dgm:cxn modelId="{6276BB2A-F036-40A4-8356-D5A43B8FD488}" type="presParOf" srcId="{9D490A6F-B656-48A2-BE0D-EEA2118BFE34}" destId="{F34D57AA-AB55-4781-BC60-71C31F656F9C}" srcOrd="1" destOrd="0" presId="urn:microsoft.com/office/officeart/2018/2/layout/IconVerticalSolidList"/>
    <dgm:cxn modelId="{4650E929-EC56-4EFD-95F1-1A03F89B5A50}" type="presParOf" srcId="{9D490A6F-B656-48A2-BE0D-EEA2118BFE34}" destId="{050F70F7-4F23-4E2A-AD40-802044B84FB8}" srcOrd="2" destOrd="0" presId="urn:microsoft.com/office/officeart/2018/2/layout/IconVerticalSolidList"/>
    <dgm:cxn modelId="{69C6B5DF-16E3-4EF3-9B71-A136B0C1F693}" type="presParOf" srcId="{9D490A6F-B656-48A2-BE0D-EEA2118BFE34}" destId="{51FFD29C-E486-4C69-9987-C8194DE578F6}" srcOrd="3" destOrd="0" presId="urn:microsoft.com/office/officeart/2018/2/layout/IconVerticalSolidList"/>
    <dgm:cxn modelId="{2D3E561C-735B-4132-9C03-D251695F81E7}" type="presParOf" srcId="{768CE5F0-1C8E-4B76-ABE7-D6BB7343EFE6}" destId="{7A1E02E6-49D7-4949-B1D9-926819C176DA}" srcOrd="7" destOrd="0" presId="urn:microsoft.com/office/officeart/2018/2/layout/IconVerticalSolidList"/>
    <dgm:cxn modelId="{8597F282-6080-4F47-A3AD-6534E951DC1D}" type="presParOf" srcId="{768CE5F0-1C8E-4B76-ABE7-D6BB7343EFE6}" destId="{90A8268D-4730-47C4-A514-E2230C1898E5}" srcOrd="8" destOrd="0" presId="urn:microsoft.com/office/officeart/2018/2/layout/IconVerticalSolidList"/>
    <dgm:cxn modelId="{8CD9C5C6-06E7-461D-BDF8-9FE2ED154DC5}" type="presParOf" srcId="{90A8268D-4730-47C4-A514-E2230C1898E5}" destId="{900D52FA-2346-4A85-AD5D-3411BBC3F9A1}" srcOrd="0" destOrd="0" presId="urn:microsoft.com/office/officeart/2018/2/layout/IconVerticalSolidList"/>
    <dgm:cxn modelId="{B51DE1B9-8E8B-4965-AB9B-59050B8140C1}" type="presParOf" srcId="{90A8268D-4730-47C4-A514-E2230C1898E5}" destId="{732C7F6A-0CAF-4EAD-9E07-22BFEF7D333F}" srcOrd="1" destOrd="0" presId="urn:microsoft.com/office/officeart/2018/2/layout/IconVerticalSolidList"/>
    <dgm:cxn modelId="{BA6D0DCD-340F-408E-8198-04EDA866B479}" type="presParOf" srcId="{90A8268D-4730-47C4-A514-E2230C1898E5}" destId="{0EFE342B-F9D6-4C58-9EF6-E72CB4270BE7}" srcOrd="2" destOrd="0" presId="urn:microsoft.com/office/officeart/2018/2/layout/IconVerticalSolidList"/>
    <dgm:cxn modelId="{5C7224F6-DD34-48B3-9C08-0A3A36639A93}" type="presParOf" srcId="{90A8268D-4730-47C4-A514-E2230C1898E5}" destId="{FF73B981-F458-4AFA-A7AA-009302B98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EFFAB-E2A1-4420-84F5-38B5462AD09F}">
      <dsp:nvSpPr>
        <dsp:cNvPr id="0" name=""/>
        <dsp:cNvSpPr/>
      </dsp:nvSpPr>
      <dsp:spPr>
        <a:xfrm>
          <a:off x="0" y="59076"/>
          <a:ext cx="6797675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Source:</a:t>
          </a:r>
        </a:p>
      </dsp:txBody>
      <dsp:txXfrm>
        <a:off x="28100" y="87176"/>
        <a:ext cx="6741475" cy="519439"/>
      </dsp:txXfrm>
    </dsp:sp>
    <dsp:sp modelId="{0BE5EDC8-7D67-4FAB-9254-00C9282F3ECB}">
      <dsp:nvSpPr>
        <dsp:cNvPr id="0" name=""/>
        <dsp:cNvSpPr/>
      </dsp:nvSpPr>
      <dsp:spPr>
        <a:xfrm>
          <a:off x="0" y="634716"/>
          <a:ext cx="679767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Global dataset of data science roles collected from 2020 to 2022.</a:t>
          </a:r>
        </a:p>
      </dsp:txBody>
      <dsp:txXfrm>
        <a:off x="0" y="634716"/>
        <a:ext cx="6797675" cy="596160"/>
      </dsp:txXfrm>
    </dsp:sp>
    <dsp:sp modelId="{A5375E09-FB35-4D71-8189-7F0D9E28F73E}">
      <dsp:nvSpPr>
        <dsp:cNvPr id="0" name=""/>
        <dsp:cNvSpPr/>
      </dsp:nvSpPr>
      <dsp:spPr>
        <a:xfrm>
          <a:off x="0" y="1230876"/>
          <a:ext cx="6797675" cy="575639"/>
        </a:xfrm>
        <a:prstGeom prst="roundRect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Scope:</a:t>
          </a:r>
        </a:p>
      </dsp:txBody>
      <dsp:txXfrm>
        <a:off x="28100" y="1258976"/>
        <a:ext cx="6741475" cy="519439"/>
      </dsp:txXfrm>
    </dsp:sp>
    <dsp:sp modelId="{4B888B70-9958-4102-B8D6-383A31731EDD}">
      <dsp:nvSpPr>
        <dsp:cNvPr id="0" name=""/>
        <dsp:cNvSpPr/>
      </dsp:nvSpPr>
      <dsp:spPr>
        <a:xfrm>
          <a:off x="0" y="1806516"/>
          <a:ext cx="679767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Covers salaries across various countries, experience levels, and job types in the data science field. </a:t>
          </a:r>
        </a:p>
      </dsp:txBody>
      <dsp:txXfrm>
        <a:off x="0" y="1806516"/>
        <a:ext cx="6797675" cy="596160"/>
      </dsp:txXfrm>
    </dsp:sp>
    <dsp:sp modelId="{9C275403-427E-40D7-9119-374913019632}">
      <dsp:nvSpPr>
        <dsp:cNvPr id="0" name=""/>
        <dsp:cNvSpPr/>
      </dsp:nvSpPr>
      <dsp:spPr>
        <a:xfrm>
          <a:off x="0" y="2402676"/>
          <a:ext cx="6797675" cy="575639"/>
        </a:xfrm>
        <a:prstGeom prst="roundRect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Variables Analyzed:</a:t>
          </a:r>
        </a:p>
      </dsp:txBody>
      <dsp:txXfrm>
        <a:off x="28100" y="2430776"/>
        <a:ext cx="6741475" cy="519439"/>
      </dsp:txXfrm>
    </dsp:sp>
    <dsp:sp modelId="{D72BE0EE-5B37-4DA1-95A0-538D4CEFBD2A}">
      <dsp:nvSpPr>
        <dsp:cNvPr id="0" name=""/>
        <dsp:cNvSpPr/>
      </dsp:nvSpPr>
      <dsp:spPr>
        <a:xfrm>
          <a:off x="0" y="2978315"/>
          <a:ext cx="6797675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Salary (normalized to USD)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Experience level (Entry to Executive)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Remote work ratio (0%, 50%, 100%)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Company Size (Small, Medium, Large)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Employee location (U.S. vs global)</a:t>
          </a:r>
        </a:p>
      </dsp:txBody>
      <dsp:txXfrm>
        <a:off x="0" y="2978315"/>
        <a:ext cx="6797675" cy="1639440"/>
      </dsp:txXfrm>
    </dsp:sp>
    <dsp:sp modelId="{AECE02E5-64DB-4965-8F6D-D3EFF881CDEE}">
      <dsp:nvSpPr>
        <dsp:cNvPr id="0" name=""/>
        <dsp:cNvSpPr/>
      </dsp:nvSpPr>
      <dsp:spPr>
        <a:xfrm>
          <a:off x="0" y="4617756"/>
          <a:ext cx="6797675" cy="575639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Filters Applied:</a:t>
          </a:r>
        </a:p>
      </dsp:txBody>
      <dsp:txXfrm>
        <a:off x="28100" y="4645856"/>
        <a:ext cx="6741475" cy="519439"/>
      </dsp:txXfrm>
    </dsp:sp>
    <dsp:sp modelId="{24FA9A67-B0A8-42E0-82CA-355F9E8E7944}">
      <dsp:nvSpPr>
        <dsp:cNvPr id="0" name=""/>
        <dsp:cNvSpPr/>
      </dsp:nvSpPr>
      <dsp:spPr>
        <a:xfrm>
          <a:off x="0" y="5193396"/>
          <a:ext cx="6797675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Focused on full-time data science roles to ensure consistency. </a:t>
          </a:r>
        </a:p>
      </dsp:txBody>
      <dsp:txXfrm>
        <a:off x="0" y="5193396"/>
        <a:ext cx="6797675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A86F4-6923-4D25-AC03-6A2DC90247C8}">
      <dsp:nvSpPr>
        <dsp:cNvPr id="0" name=""/>
        <dsp:cNvSpPr/>
      </dsp:nvSpPr>
      <dsp:spPr>
        <a:xfrm>
          <a:off x="0" y="4413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223B1-6D9C-4EBD-AA2E-EC65D2CA35BA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CA73C-E2F1-4CB1-870A-E5032B70CC77}">
      <dsp:nvSpPr>
        <dsp:cNvPr id="0" name=""/>
        <dsp:cNvSpPr/>
      </dsp:nvSpPr>
      <dsp:spPr>
        <a:xfrm>
          <a:off x="1085908" y="4413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internal budget</a:t>
          </a:r>
        </a:p>
      </dsp:txBody>
      <dsp:txXfrm>
        <a:off x="1085908" y="4413"/>
        <a:ext cx="5711766" cy="940180"/>
      </dsp:txXfrm>
    </dsp:sp>
    <dsp:sp modelId="{BA765184-28E4-4CB3-BF5E-5FE041A52487}">
      <dsp:nvSpPr>
        <dsp:cNvPr id="0" name=""/>
        <dsp:cNvSpPr/>
      </dsp:nvSpPr>
      <dsp:spPr>
        <a:xfrm>
          <a:off x="0" y="1179639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C66A19-A287-457A-8206-707AD8D1D337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1521A-8BBC-4CA8-9215-E711F55B8A56}">
      <dsp:nvSpPr>
        <dsp:cNvPr id="0" name=""/>
        <dsp:cNvSpPr/>
      </dsp:nvSpPr>
      <dsp:spPr>
        <a:xfrm>
          <a:off x="1085908" y="1179639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Decide on hiring location</a:t>
          </a:r>
        </a:p>
      </dsp:txBody>
      <dsp:txXfrm>
        <a:off x="1085908" y="1179639"/>
        <a:ext cx="5711766" cy="940180"/>
      </dsp:txXfrm>
    </dsp:sp>
    <dsp:sp modelId="{EC63DAAC-8E1D-477C-AB4E-727440E40574}">
      <dsp:nvSpPr>
        <dsp:cNvPr id="0" name=""/>
        <dsp:cNvSpPr/>
      </dsp:nvSpPr>
      <dsp:spPr>
        <a:xfrm>
          <a:off x="0" y="2354865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ADB7C-D61D-44D3-86D2-B8F47460F8DA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4978C-61B7-428E-B143-2B09821567B6}">
      <dsp:nvSpPr>
        <dsp:cNvPr id="0" name=""/>
        <dsp:cNvSpPr/>
      </dsp:nvSpPr>
      <dsp:spPr>
        <a:xfrm>
          <a:off x="1085908" y="2354865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Finalize job description and benefits</a:t>
          </a:r>
        </a:p>
      </dsp:txBody>
      <dsp:txXfrm>
        <a:off x="1085908" y="2354865"/>
        <a:ext cx="5711766" cy="940180"/>
      </dsp:txXfrm>
    </dsp:sp>
    <dsp:sp modelId="{B251E4BD-3E8A-40D3-8425-A2875D15D0D3}">
      <dsp:nvSpPr>
        <dsp:cNvPr id="0" name=""/>
        <dsp:cNvSpPr/>
      </dsp:nvSpPr>
      <dsp:spPr>
        <a:xfrm>
          <a:off x="0" y="3530091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D57AA-AB55-4781-BC60-71C31F656F9C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FD29C-E486-4C69-9987-C8194DE578F6}">
      <dsp:nvSpPr>
        <dsp:cNvPr id="0" name=""/>
        <dsp:cNvSpPr/>
      </dsp:nvSpPr>
      <dsp:spPr>
        <a:xfrm>
          <a:off x="1085908" y="3530091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Start recruiting with competitive salary ranges</a:t>
          </a:r>
        </a:p>
      </dsp:txBody>
      <dsp:txXfrm>
        <a:off x="1085908" y="3530091"/>
        <a:ext cx="5711766" cy="940180"/>
      </dsp:txXfrm>
    </dsp:sp>
    <dsp:sp modelId="{900D52FA-2346-4A85-AD5D-3411BBC3F9A1}">
      <dsp:nvSpPr>
        <dsp:cNvPr id="0" name=""/>
        <dsp:cNvSpPr/>
      </dsp:nvSpPr>
      <dsp:spPr>
        <a:xfrm>
          <a:off x="0" y="4705317"/>
          <a:ext cx="6797675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C7F6A-0CAF-4EAD-9E07-22BFEF7D333F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3B981-F458-4AFA-A7AA-009302B984FD}">
      <dsp:nvSpPr>
        <dsp:cNvPr id="0" name=""/>
        <dsp:cNvSpPr/>
      </dsp:nvSpPr>
      <dsp:spPr>
        <a:xfrm>
          <a:off x="1085908" y="4705317"/>
          <a:ext cx="5711766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Reassess yearly to stay aligned with the current market</a:t>
          </a:r>
        </a:p>
      </dsp:txBody>
      <dsp:txXfrm>
        <a:off x="1085908" y="4705317"/>
        <a:ext cx="5711766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6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7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9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48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6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7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2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71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76144-149E-4874-93A5-554A0357CF82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9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1BA835-12AC-4E8F-955A-EA3F4DE2791F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cloud in the sky&#10;&#10;AI-generated content may be incorrect.">
            <a:extLst>
              <a:ext uri="{FF2B5EF4-FFF2-40B4-BE49-F238E27FC236}">
                <a16:creationId xmlns:a16="http://schemas.microsoft.com/office/drawing/2014/main" id="{97EC046E-2633-2234-BD6A-0E287A89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13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B80F7-2BAB-C67C-AD6D-579D4E9EF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/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Science Salary Analysis &amp; Compensation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0F4DC-855E-CF94-D1FD-A28216587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Presented by: Jalissa Horinek</a:t>
            </a:r>
          </a:p>
          <a:p>
            <a:r>
              <a:rPr lang="en-US">
                <a:solidFill>
                  <a:srgbClr val="FFFFFF"/>
                </a:solidFill>
              </a:rPr>
              <a:t>Date: June 2025</a:t>
            </a:r>
          </a:p>
        </p:txBody>
      </p:sp>
    </p:spTree>
    <p:extLst>
      <p:ext uri="{BB962C8B-B14F-4D97-AF65-F5344CB8AC3E}">
        <p14:creationId xmlns:p14="http://schemas.microsoft.com/office/powerpoint/2010/main" val="3319592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8105D-D9F3-BABD-F841-7A45B194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Next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9EA48-F022-CED3-AE4D-D0423070D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36681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73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AA20D-91B4-9E1A-27CB-616FF8B0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C131-41A1-ECFA-06BF-1EBA38CE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Objective:</a:t>
            </a:r>
          </a:p>
          <a:p>
            <a:pPr marL="625475" lvl="1" indent="-182563">
              <a:buFont typeface="Wingdings" panose="05000000000000000000" pitchFamily="2" charset="2"/>
              <a:buChar char="v"/>
              <a:tabLst>
                <a:tab pos="685800" algn="l"/>
              </a:tabLst>
            </a:pPr>
            <a:r>
              <a:rPr lang="en-US" dirty="0"/>
              <a:t> Analyze global data science salaries to recommend a competitive compensation range.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Why it Matters:</a:t>
            </a:r>
          </a:p>
          <a:p>
            <a:pPr marL="742950" lvl="2" indent="-285750">
              <a:buFont typeface="Wingdings" panose="05000000000000000000" pitchFamily="2" charset="2"/>
              <a:buChar char="v"/>
            </a:pPr>
            <a:r>
              <a:rPr lang="en-US" sz="1800" dirty="0"/>
              <a:t>Salaries are rising due to market competition; attracting top talent is critical for growth.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Key Questions Addressed:</a:t>
            </a:r>
          </a:p>
          <a:p>
            <a:pPr marL="742950" lvl="3" indent="-285750">
              <a:buFont typeface="Wingdings" panose="05000000000000000000" pitchFamily="2" charset="2"/>
              <a:buChar char="v"/>
            </a:pPr>
            <a:r>
              <a:rPr lang="en-US" sz="1800" dirty="0"/>
              <a:t>What salary should we offer for a data scientist role?</a:t>
            </a:r>
          </a:p>
          <a:p>
            <a:pPr marL="742950" lvl="3" indent="-285750">
              <a:buFont typeface="Wingdings" panose="05000000000000000000" pitchFamily="2" charset="2"/>
              <a:buChar char="v"/>
            </a:pPr>
            <a:r>
              <a:rPr lang="en-US" sz="1800" dirty="0"/>
              <a:t>How do U.S. salaries compare to offshore talent?</a:t>
            </a:r>
          </a:p>
          <a:p>
            <a:pPr marL="742950" lvl="3" indent="-285750">
              <a:buFont typeface="Wingdings" panose="05000000000000000000" pitchFamily="2" charset="2"/>
              <a:buChar char="v"/>
            </a:pPr>
            <a:r>
              <a:rPr lang="en-US" sz="1800" dirty="0"/>
              <a:t>Does experience level or remote work impact pay?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1800" dirty="0"/>
              <a:t>Approach</a:t>
            </a:r>
          </a:p>
          <a:p>
            <a:pPr marL="742950" lvl="4" indent="-285750">
              <a:buFont typeface="Wingdings" panose="05000000000000000000" pitchFamily="2" charset="2"/>
              <a:buChar char="v"/>
            </a:pPr>
            <a:r>
              <a:rPr lang="en-US" sz="1800" dirty="0"/>
              <a:t>Used real-world salary data across countries, job levels, and company sizes. Focused on full-time data science roles from recent years.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0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83F9B-A2C3-A4FB-D322-FEFEAAC4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 Summary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9079580-09A8-F7A5-9733-8B2186E874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2137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1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3B90B8B-F76B-4130-8370-38033EEAC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A39B4-1EE4-C344-52B7-0E70BC40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Salary by Experience Level</a:t>
            </a:r>
            <a:br>
              <a:rPr lang="en-US" sz="4400" dirty="0"/>
            </a:br>
            <a:r>
              <a:rPr lang="en-US" sz="3200" dirty="0"/>
              <a:t>Based on Global Averages</a:t>
            </a:r>
            <a:endParaRPr lang="en-US" sz="4400" dirty="0"/>
          </a:p>
        </p:txBody>
      </p:sp>
      <p:pic>
        <p:nvPicPr>
          <p:cNvPr id="10" name="Content Placeholder 9" descr="A graph with colorful squares and black dots&#10;&#10;AI-generated content may be incorrect.">
            <a:extLst>
              <a:ext uri="{FF2B5EF4-FFF2-40B4-BE49-F238E27FC236}">
                <a16:creationId xmlns:a16="http://schemas.microsoft.com/office/drawing/2014/main" id="{6B4F598E-EDA4-59F8-450C-78E7D25C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457"/>
          <a:stretch>
            <a:fillRect/>
          </a:stretch>
        </p:blipFill>
        <p:spPr>
          <a:xfrm>
            <a:off x="372979" y="457200"/>
            <a:ext cx="4281317" cy="26369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D93264-3FF9-4175-A7FA-F927F0F77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BE97E9E8-F603-27AF-0EC4-817544F41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" r="3" b="3"/>
          <a:stretch>
            <a:fillRect/>
          </a:stretch>
        </p:blipFill>
        <p:spPr>
          <a:xfrm>
            <a:off x="271751" y="3340110"/>
            <a:ext cx="4483772" cy="27615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58D2A-7836-9160-BED1-3A4E8642B40D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Insights: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Entry-level salaries are significantly lower than senior/executive salaries. 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There is a sharp jump in pay between mid-level experience roles and senior-level roles.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figures represent global averages and do not differentiate between U.S. and offshore salaries. See later slide for region-specific recommendations.</a:t>
            </a:r>
          </a:p>
          <a:p>
            <a:pPr marL="2857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Implication:</a:t>
            </a:r>
          </a:p>
          <a:p>
            <a:pPr marL="7429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must pay more for top talent.</a:t>
            </a:r>
          </a:p>
          <a:p>
            <a:pPr marL="742950" lvl="2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level are you hiring for?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C67939-3FD0-4B45-8AA4-9FE55C7EE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1A96A-A87C-4F87-845A-3B0A6529F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8AA3C-451F-643F-BF3F-9349F9CE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U.S. vs Global salaries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43D1-BA36-44A5-4199-89270621638C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Insights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U.S. salaries are generally higher.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Global talent may offer cost savings but this varies by country. </a:t>
            </a:r>
          </a:p>
          <a:p>
            <a:pPr marL="2857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Implication: Hiring offshore could save 40-55% but may affect availability/time zones.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Content Placeholder 9" descr="A graph of a graph showing a number of individuals&#10;&#10;AI-generated content may be incorrect.">
            <a:extLst>
              <a:ext uri="{FF2B5EF4-FFF2-40B4-BE49-F238E27FC236}">
                <a16:creationId xmlns:a16="http://schemas.microsoft.com/office/drawing/2014/main" id="{F408EA3E-6C69-68D4-D276-EFC32C1B9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04597"/>
            <a:ext cx="6798082" cy="42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9A0B9-A244-04AA-33C1-13CBA8EA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Impact of Remote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A168-2769-CE57-4E3E-B317587D6449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Insights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Fully remote roles show a wider range of salaries.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Pay may reflect global competition for remote roles.</a:t>
            </a:r>
          </a:p>
          <a:p>
            <a:pPr marL="2857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Implication: Offering remote flexibility could attract top talent.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Content Placeholder 9" descr="A graph with colored rectangles&#10;&#10;AI-generated content may be incorrect.">
            <a:extLst>
              <a:ext uri="{FF2B5EF4-FFF2-40B4-BE49-F238E27FC236}">
                <a16:creationId xmlns:a16="http://schemas.microsoft.com/office/drawing/2014/main" id="{D37AD068-E3C6-418E-0820-BBE51B577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04597"/>
            <a:ext cx="6798082" cy="42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4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2D831-D5CE-85AD-C0B4-9BF09D64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Company size and salary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808F09-B2D3-0ADB-F61D-6A63CF7C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Insights:</a:t>
            </a:r>
          </a:p>
          <a:p>
            <a:pPr marL="742950" lvl="1" indent="-285750"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Medium and Large companies tend to pay more than Small companies.</a:t>
            </a:r>
          </a:p>
          <a:p>
            <a:pPr marL="742950" lvl="1" indent="-285750"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Small companies tend to offer lower salaries.</a:t>
            </a:r>
          </a:p>
          <a:p>
            <a:pPr marL="285750" lvl="1" indent="-285750"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Implication: To stay competitive, offer pay near the medium to large company range.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 descr="A graph of a bar chart&#10;&#10;AI-generated content may be incorrect.">
            <a:extLst>
              <a:ext uri="{FF2B5EF4-FFF2-40B4-BE49-F238E27FC236}">
                <a16:creationId xmlns:a16="http://schemas.microsoft.com/office/drawing/2014/main" id="{4EC98CAF-5C8A-B5F7-8F80-5F319F3DF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04597"/>
            <a:ext cx="6798082" cy="42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E539-0E7B-AB17-5E33-44998B16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Salary Trends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768A4-F374-AA19-A81F-F08E21B635B0}"/>
              </a:ext>
            </a:extLst>
          </p:cNvPr>
          <p:cNvSpPr txBox="1"/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dirty="0">
                <a:solidFill>
                  <a:srgbClr val="FFFFFF"/>
                </a:solidFill>
              </a:rPr>
              <a:t>The line graph depicts the average salary by work year.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Insights: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There is a steady increase in median/average salary from 2020 to 2022.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v"/>
            </a:pPr>
            <a:r>
              <a:rPr lang="en-US" sz="1500" dirty="0">
                <a:solidFill>
                  <a:srgbClr val="FFFFFF"/>
                </a:solidFill>
              </a:rPr>
              <a:t>Spike post-2021 due to demand and remote hiring trends.</a:t>
            </a:r>
          </a:p>
          <a:p>
            <a:pPr marL="2857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Implications: A delay in hiring could mean paying more later.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Content Placeholder 9" descr="A graph showing the salary over time&#10;&#10;AI-generated content may be incorrect.">
            <a:extLst>
              <a:ext uri="{FF2B5EF4-FFF2-40B4-BE49-F238E27FC236}">
                <a16:creationId xmlns:a16="http://schemas.microsoft.com/office/drawing/2014/main" id="{2C7AF4CC-E7F9-C138-4DC3-D5056A0E0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304597"/>
            <a:ext cx="6798082" cy="42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5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86D-3EBF-0C14-405C-77EE215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Salary Recommendations</a:t>
            </a:r>
            <a:br>
              <a:rPr lang="en-US" dirty="0"/>
            </a:br>
            <a:r>
              <a:rPr lang="en-US" sz="3600" dirty="0"/>
              <a:t>By Region &amp;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BDFE-33AA-586A-16C2-A6E9D84D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0488" indent="-90488"/>
            <a:r>
              <a:rPr lang="en-US" sz="1800" dirty="0"/>
              <a:t>Entry-Level Recommendations</a:t>
            </a:r>
          </a:p>
          <a:p>
            <a:pPr marL="382588" lvl="1" indent="-93663">
              <a:buFont typeface="Arial" panose="020B0604020202020204" pitchFamily="34" charset="0"/>
              <a:buChar char="•"/>
            </a:pPr>
            <a:r>
              <a:rPr lang="en-US" dirty="0"/>
              <a:t>    U.S.: $90,000-$105,000</a:t>
            </a:r>
          </a:p>
          <a:p>
            <a:pPr marL="382588" lvl="1" indent="-93663">
              <a:buFont typeface="Arial" panose="020B0604020202020204" pitchFamily="34" charset="0"/>
              <a:buChar char="•"/>
            </a:pPr>
            <a:r>
              <a:rPr lang="en-US" dirty="0"/>
              <a:t>    Offshore: $40,000-$55,000</a:t>
            </a:r>
          </a:p>
          <a:p>
            <a:pPr marL="201168" lvl="1" indent="0">
              <a:buNone/>
            </a:pPr>
            <a:endParaRPr lang="en-US" dirty="0"/>
          </a:p>
          <a:p>
            <a:pPr marL="120650" lvl="1" indent="0">
              <a:buNone/>
            </a:pPr>
            <a:r>
              <a:rPr lang="en-US" dirty="0"/>
              <a:t>Mid-Level Recommendations</a:t>
            </a:r>
          </a:p>
          <a:p>
            <a:pPr marL="58928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U.S.: $125,000-$145,000</a:t>
            </a:r>
          </a:p>
          <a:p>
            <a:pPr marL="58928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Offshore: $55,000-$70,000</a:t>
            </a:r>
          </a:p>
          <a:p>
            <a:pPr marL="58928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20650" lvl="2" indent="0">
              <a:buNone/>
            </a:pPr>
            <a:r>
              <a:rPr lang="en-US" sz="1800" dirty="0"/>
              <a:t>Senior-Level Recommendations</a:t>
            </a:r>
          </a:p>
          <a:p>
            <a:pPr marL="589280" lvl="3" indent="-285750">
              <a:buFont typeface="Arial" panose="020B0604020202020204" pitchFamily="34" charset="0"/>
              <a:buChar char="•"/>
            </a:pPr>
            <a:r>
              <a:rPr lang="en-US" sz="1800" dirty="0"/>
              <a:t>U.S.:$140,000-$170,000</a:t>
            </a:r>
          </a:p>
          <a:p>
            <a:pPr marL="589280" lvl="3" indent="-285750">
              <a:buFont typeface="Arial" panose="020B0604020202020204" pitchFamily="34" charset="0"/>
              <a:buChar char="•"/>
            </a:pPr>
            <a:r>
              <a:rPr lang="en-US" sz="1800" dirty="0"/>
              <a:t>Offshore: $85,000-$105,000</a:t>
            </a:r>
          </a:p>
          <a:p>
            <a:pPr marL="589280" lvl="3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20650" lvl="3" indent="0">
              <a:buNone/>
            </a:pPr>
            <a:r>
              <a:rPr lang="en-US" sz="1800" dirty="0"/>
              <a:t>Executive-Level Recommendations</a:t>
            </a:r>
          </a:p>
          <a:p>
            <a:pPr marL="589280" lvl="4" indent="-285750">
              <a:buFont typeface="Arial" panose="020B0604020202020204" pitchFamily="34" charset="0"/>
              <a:buChar char="•"/>
            </a:pPr>
            <a:r>
              <a:rPr lang="en-US" sz="1800" dirty="0"/>
              <a:t>U.S.: $220,000-$260,000</a:t>
            </a:r>
          </a:p>
          <a:p>
            <a:pPr marL="589280" lvl="4" indent="-285750">
              <a:buFont typeface="Arial" panose="020B0604020202020204" pitchFamily="34" charset="0"/>
              <a:buChar char="•"/>
            </a:pPr>
            <a:r>
              <a:rPr lang="en-US" sz="1800" dirty="0"/>
              <a:t>Offshore: $120,000-$150,000			</a:t>
            </a:r>
          </a:p>
        </p:txBody>
      </p:sp>
      <p:pic>
        <p:nvPicPr>
          <p:cNvPr id="5" name="Picture 4" descr="A graph of a salary rectangle&#10;&#10;AI-generated content may be incorrect.">
            <a:extLst>
              <a:ext uri="{FF2B5EF4-FFF2-40B4-BE49-F238E27FC236}">
                <a16:creationId xmlns:a16="http://schemas.microsoft.com/office/drawing/2014/main" id="{4343F091-94C6-5DF7-E5A6-BC03F939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845734"/>
            <a:ext cx="643737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17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678</TotalTime>
  <Words>568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Data Science Salary Analysis &amp; Compensation Strategy</vt:lpstr>
      <vt:lpstr>Project overview</vt:lpstr>
      <vt:lpstr>Data Summary</vt:lpstr>
      <vt:lpstr>Salary by Experience Level Based on Global Averages</vt:lpstr>
      <vt:lpstr>U.S. vs Global salaries</vt:lpstr>
      <vt:lpstr>Impact of Remote work</vt:lpstr>
      <vt:lpstr>Company size and salary</vt:lpstr>
      <vt:lpstr>Salary Trends Over Time</vt:lpstr>
      <vt:lpstr>Salary Recommendations By Region &amp; Experience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Jalissa Horinek</dc:creator>
  <cp:lastModifiedBy>Jalissa Horinek</cp:lastModifiedBy>
  <cp:revision>4</cp:revision>
  <cp:lastPrinted>2025-06-16T01:21:34Z</cp:lastPrinted>
  <dcterms:created xsi:type="dcterms:W3CDTF">2025-06-15T15:25:49Z</dcterms:created>
  <dcterms:modified xsi:type="dcterms:W3CDTF">2025-06-16T02:54:20Z</dcterms:modified>
</cp:coreProperties>
</file>