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3"/>
    <p:sldId id="271" r:id="rId4"/>
    <p:sldId id="272" r:id="rId5"/>
    <p:sldId id="280" r:id="rId6"/>
    <p:sldId id="273" r:id="rId7"/>
    <p:sldId id="274" r:id="rId8"/>
    <p:sldId id="275" r:id="rId9"/>
    <p:sldId id="277" r:id="rId10"/>
    <p:sldId id="278"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hyperlink" Target="https://en.wikipedia.org/wiki/File:R._A._Fischer.jpg"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sv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659" y="3870664"/>
            <a:ext cx="8911687" cy="701336"/>
          </a:xfrm>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 To Machine Learning</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1"/>
          <a:stretch>
            <a:fillRect/>
          </a:stretch>
        </p:blipFill>
        <p:spPr>
          <a:xfrm>
            <a:off x="4616534" y="975147"/>
            <a:ext cx="4107536" cy="2453853"/>
          </a:xfrm>
        </p:spPr>
      </p:pic>
      <p:sp>
        <p:nvSpPr>
          <p:cNvPr id="10" name="Rectangle 9"/>
          <p:cNvSpPr/>
          <p:nvPr/>
        </p:nvSpPr>
        <p:spPr>
          <a:xfrm>
            <a:off x="8362763" y="5228948"/>
            <a:ext cx="3829235" cy="887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sssaa</a:t>
            </a:r>
            <a:endParaRPr lang="en-IN" dirty="0"/>
          </a:p>
        </p:txBody>
      </p:sp>
      <p:sp>
        <p:nvSpPr>
          <p:cNvPr id="12" name="TextBox 11"/>
          <p:cNvSpPr txBox="1"/>
          <p:nvPr/>
        </p:nvSpPr>
        <p:spPr>
          <a:xfrm flipH="1">
            <a:off x="8470774" y="5349468"/>
            <a:ext cx="3613211" cy="64516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Name:   </a:t>
            </a:r>
            <a:r>
              <a:rPr lang="en-US" altLang="en-IN" dirty="0">
                <a:latin typeface="Times New Roman" panose="02020603050405020304" pitchFamily="18" charset="0"/>
                <a:cs typeface="Times New Roman" panose="02020603050405020304" pitchFamily="18" charset="0"/>
              </a:rPr>
              <a:t>CH. ALENDHER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Course: </a:t>
            </a:r>
            <a:r>
              <a:rPr lang="en-IN" dirty="0" err="1">
                <a:latin typeface="Times New Roman" panose="02020603050405020304" pitchFamily="18" charset="0"/>
                <a:cs typeface="Times New Roman" panose="02020603050405020304" pitchFamily="18" charset="0"/>
              </a:rPr>
              <a:t>B.tech</a:t>
            </a:r>
            <a:r>
              <a:rPr lang="en-IN" dirty="0">
                <a:latin typeface="Times New Roman" panose="02020603050405020304" pitchFamily="18" charset="0"/>
                <a:cs typeface="Times New Roman" panose="02020603050405020304" pitchFamily="18" charset="0"/>
              </a:rPr>
              <a:t> CSE (</a:t>
            </a:r>
            <a:r>
              <a:rPr lang="en-US" altLang="en-IN" dirty="0">
                <a:latin typeface="Times New Roman" panose="02020603050405020304" pitchFamily="18" charset="0"/>
                <a:cs typeface="Times New Roman" panose="02020603050405020304" pitchFamily="18" charset="0"/>
              </a:rPr>
              <a:t>4</a:t>
            </a:r>
            <a:r>
              <a:rPr lang="en-US" alt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year)</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2968" y="4512310"/>
            <a:ext cx="8915399" cy="181864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Iris Flower Data Set</a:t>
            </a:r>
            <a:br>
              <a:rPr lang="en-IN"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H="1">
            <a:off x="12192000" y="6238239"/>
            <a:ext cx="701040" cy="619759"/>
          </a:xfrm>
        </p:spPr>
        <p:txBody>
          <a:bodyPr>
            <a:normAutofit/>
          </a:bodyPr>
          <a:lstStyle/>
          <a:p>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400" dirty="0">
                <a:solidFill>
                  <a:schemeClr val="tx1"/>
                </a:solidFill>
                <a:latin typeface="Times New Roman" panose="02020603050405020304" pitchFamily="18" charset="0"/>
                <a:cs typeface="Times New Roman" panose="02020603050405020304" pitchFamily="18" charset="0"/>
              </a:rPr>
              <a:t>The </a:t>
            </a:r>
            <a:r>
              <a:rPr lang="tr-TR" sz="2400" i="1" dirty="0">
                <a:solidFill>
                  <a:schemeClr val="tx1"/>
                </a:solidFill>
                <a:latin typeface="Times New Roman" panose="02020603050405020304" pitchFamily="18" charset="0"/>
                <a:cs typeface="Times New Roman" panose="02020603050405020304" pitchFamily="18" charset="0"/>
              </a:rPr>
              <a:t>Iris</a:t>
            </a:r>
            <a:r>
              <a:rPr lang="tr-TR" sz="2400" dirty="0">
                <a:solidFill>
                  <a:schemeClr val="tx1"/>
                </a:solidFill>
                <a:latin typeface="Times New Roman" panose="02020603050405020304" pitchFamily="18" charset="0"/>
                <a:cs typeface="Times New Roman" panose="02020603050405020304" pitchFamily="18" charset="0"/>
              </a:rPr>
              <a:t> flower data set or Fisher's </a:t>
            </a:r>
            <a:r>
              <a:rPr lang="tr-TR" sz="2400" i="1" dirty="0">
                <a:solidFill>
                  <a:schemeClr val="tx1"/>
                </a:solidFill>
                <a:latin typeface="Times New Roman" panose="02020603050405020304" pitchFamily="18" charset="0"/>
                <a:cs typeface="Times New Roman" panose="02020603050405020304" pitchFamily="18" charset="0"/>
              </a:rPr>
              <a:t>Iris</a:t>
            </a:r>
            <a:r>
              <a:rPr lang="tr-TR" sz="2400" dirty="0">
                <a:solidFill>
                  <a:schemeClr val="tx1"/>
                </a:solidFill>
                <a:latin typeface="Times New Roman" panose="02020603050405020304" pitchFamily="18" charset="0"/>
                <a:cs typeface="Times New Roman" panose="02020603050405020304" pitchFamily="18" charset="0"/>
              </a:rPr>
              <a:t> data set is a multivariate data set introduced by Ronald Fisher in his 1936.</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tr-TR" sz="2400" dirty="0">
                <a:solidFill>
                  <a:schemeClr val="tx1"/>
                </a:solidFill>
                <a:latin typeface="Times New Roman" panose="02020603050405020304" pitchFamily="18" charset="0"/>
                <a:cs typeface="Times New Roman" panose="02020603050405020304" pitchFamily="18" charset="0"/>
              </a:rPr>
              <a:t>It is sometimes called Anderson's </a:t>
            </a:r>
            <a:r>
              <a:rPr lang="tr-TR" sz="2400" i="1" dirty="0">
                <a:solidFill>
                  <a:schemeClr val="tx1"/>
                </a:solidFill>
                <a:latin typeface="Times New Roman" panose="02020603050405020304" pitchFamily="18" charset="0"/>
                <a:cs typeface="Times New Roman" panose="02020603050405020304" pitchFamily="18" charset="0"/>
              </a:rPr>
              <a:t>Iris </a:t>
            </a:r>
            <a:r>
              <a:rPr lang="tr-TR" sz="2400" dirty="0">
                <a:solidFill>
                  <a:schemeClr val="tx1"/>
                </a:solidFill>
                <a:latin typeface="Times New Roman" panose="02020603050405020304" pitchFamily="18" charset="0"/>
                <a:cs typeface="Times New Roman" panose="02020603050405020304" pitchFamily="18" charset="0"/>
              </a:rPr>
              <a:t>data set because Edgar Anderson collected the data to quantify the morphologic variation of </a:t>
            </a:r>
            <a:r>
              <a:rPr lang="tr-TR" sz="2400" i="1" dirty="0">
                <a:solidFill>
                  <a:schemeClr val="tx1"/>
                </a:solidFill>
                <a:latin typeface="Times New Roman" panose="02020603050405020304" pitchFamily="18" charset="0"/>
                <a:cs typeface="Times New Roman" panose="02020603050405020304" pitchFamily="18" charset="0"/>
              </a:rPr>
              <a:t>Iris</a:t>
            </a:r>
            <a:r>
              <a:rPr lang="tr-TR" sz="2400" dirty="0">
                <a:solidFill>
                  <a:schemeClr val="tx1"/>
                </a:solidFill>
                <a:latin typeface="Times New Roman" panose="02020603050405020304" pitchFamily="18" charset="0"/>
                <a:cs typeface="Times New Roman" panose="02020603050405020304" pitchFamily="18" charset="0"/>
              </a:rPr>
              <a:t> flowers of three related species.</a:t>
            </a:r>
            <a:r>
              <a:rPr lang="en-IN" sz="2400" dirty="0">
                <a:solidFill>
                  <a:schemeClr val="tx1"/>
                </a:solidFill>
                <a:latin typeface="Times New Roman" panose="02020603050405020304" pitchFamily="18" charset="0"/>
                <a:cs typeface="Times New Roman" panose="02020603050405020304" pitchFamily="18" charset="0"/>
              </a:rPr>
              <a:t> </a:t>
            </a:r>
            <a:r>
              <a:rPr lang="tr-TR" sz="2400" dirty="0">
                <a:solidFill>
                  <a:schemeClr val="tx1"/>
                </a:solidFill>
                <a:latin typeface="Times New Roman" panose="02020603050405020304" pitchFamily="18" charset="0"/>
                <a:cs typeface="Times New Roman" panose="02020603050405020304" pitchFamily="18" charset="0"/>
              </a:rPr>
              <a:t>The use of this data set in cluster analysis ıs however uncommon, since the data set only contains two clusters with rather obvious separation. </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https://upload.wikimedia.org/wikipedia/commons/thumb/4/46/R._A._Fischer.jpg/200px-R._A._Fischer.jpg">
            <a:hlinkClick r:id="rId1"/>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solidFill>
                  <a:schemeClr val="tx1"/>
                </a:solidFill>
                <a:latin typeface="Times New Roman" panose="02020603050405020304" pitchFamily="18" charset="0"/>
                <a:cs typeface="Times New Roman" panose="02020603050405020304" pitchFamily="18" charset="0"/>
              </a:rPr>
              <a:t>One of the clusters contains </a:t>
            </a:r>
            <a:r>
              <a:rPr lang="tr-TR" sz="2000" i="1" dirty="0">
                <a:solidFill>
                  <a:schemeClr val="tx1"/>
                </a:solidFill>
                <a:latin typeface="Times New Roman" panose="02020603050405020304" pitchFamily="18" charset="0"/>
                <a:cs typeface="Times New Roman" panose="02020603050405020304" pitchFamily="18" charset="0"/>
              </a:rPr>
              <a:t>Iris setosa</a:t>
            </a:r>
            <a:r>
              <a:rPr lang="tr-TR" sz="2000" dirty="0">
                <a:solidFill>
                  <a:schemeClr val="tx1"/>
                </a:solidFill>
                <a:latin typeface="Times New Roman" panose="02020603050405020304" pitchFamily="18" charset="0"/>
                <a:cs typeface="Times New Roman" panose="02020603050405020304" pitchFamily="18" charset="0"/>
              </a:rPr>
              <a:t>, while the other cluster contains both </a:t>
            </a:r>
            <a:r>
              <a:rPr lang="tr-TR" sz="2000" i="1" dirty="0">
                <a:solidFill>
                  <a:schemeClr val="tx1"/>
                </a:solidFill>
                <a:latin typeface="Times New Roman" panose="02020603050405020304" pitchFamily="18" charset="0"/>
                <a:cs typeface="Times New Roman" panose="02020603050405020304" pitchFamily="18" charset="0"/>
              </a:rPr>
              <a:t>Iris virginica</a:t>
            </a:r>
            <a:r>
              <a:rPr lang="tr-TR" sz="2000" dirty="0">
                <a:solidFill>
                  <a:schemeClr val="tx1"/>
                </a:solidFill>
                <a:latin typeface="Times New Roman" panose="02020603050405020304" pitchFamily="18" charset="0"/>
                <a:cs typeface="Times New Roman" panose="02020603050405020304" pitchFamily="18" charset="0"/>
              </a:rPr>
              <a:t> and </a:t>
            </a:r>
            <a:r>
              <a:rPr lang="tr-TR" sz="2000" i="1" dirty="0">
                <a:solidFill>
                  <a:schemeClr val="tx1"/>
                </a:solidFill>
                <a:latin typeface="Times New Roman" panose="02020603050405020304" pitchFamily="18" charset="0"/>
                <a:cs typeface="Times New Roman" panose="02020603050405020304" pitchFamily="18" charset="0"/>
              </a:rPr>
              <a:t>Iris versicolor</a:t>
            </a:r>
            <a:r>
              <a:rPr lang="tr-TR" sz="2000" dirty="0">
                <a:solidFill>
                  <a:schemeClr val="tx1"/>
                </a:solidFill>
                <a:latin typeface="Times New Roman" panose="02020603050405020304" pitchFamily="18" charset="0"/>
                <a:cs typeface="Times New Roman" panose="02020603050405020304" pitchFamily="18" charset="0"/>
              </a:rPr>
              <a:t> and is not separable without the species information Fisher used. </a:t>
            </a:r>
            <a:br>
              <a:rPr lang="en-IN"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It is multivariate(more than 2 dependent variable) data set Study of three related Iris flowers species. Data set contain 50 sample of each species(Iris-</a:t>
            </a:r>
            <a:r>
              <a:rPr lang="en-US" sz="2000" dirty="0" err="1">
                <a:solidFill>
                  <a:schemeClr val="tx1"/>
                </a:solidFill>
                <a:latin typeface="Times New Roman" panose="02020603050405020304" pitchFamily="18" charset="0"/>
                <a:cs typeface="Times New Roman" panose="02020603050405020304" pitchFamily="18" charset="0"/>
              </a:rPr>
              <a:t>Setosa</a:t>
            </a:r>
            <a:r>
              <a:rPr lang="en-US" sz="2000" dirty="0">
                <a:solidFill>
                  <a:schemeClr val="tx1"/>
                </a:solidFill>
                <a:latin typeface="Times New Roman" panose="02020603050405020304" pitchFamily="18" charset="0"/>
                <a:cs typeface="Times New Roman" panose="02020603050405020304" pitchFamily="18" charset="0"/>
              </a:rPr>
              <a:t>, Iris-Virginica, </a:t>
            </a:r>
            <a:r>
              <a:rPr lang="en-US" sz="2000" dirty="0" err="1">
                <a:solidFill>
                  <a:schemeClr val="tx1"/>
                </a:solidFill>
                <a:latin typeface="Times New Roman" panose="02020603050405020304" pitchFamily="18" charset="0"/>
                <a:cs typeface="Times New Roman" panose="02020603050405020304" pitchFamily="18" charset="0"/>
              </a:rPr>
              <a:t>IrisVersicolor</a:t>
            </a:r>
            <a:r>
              <a:rPr lang="en-US" sz="2000" dirty="0">
                <a:solidFill>
                  <a:schemeClr val="tx1"/>
                </a:solidFill>
                <a:latin typeface="Times New Roman" panose="02020603050405020304" pitchFamily="18" charset="0"/>
                <a:cs typeface="Times New Roman" panose="02020603050405020304" pitchFamily="18" charset="0"/>
              </a:rPr>
              <a:t>)</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3808489" y="1038689"/>
            <a:ext cx="6140081" cy="2297112"/>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a:grpSpLocks noGrp="1" noRot="1" noChangeAspect="1" noMove="1" noResize="1" noUngrp="1"/>
          </p:cNvGrpSpPr>
          <p:nvPr/>
        </p:nvGrpSpPr>
        <p:grpSpPr>
          <a:xfrm>
            <a:off x="9" y="228600"/>
            <a:ext cx="2851523" cy="6638625"/>
            <a:chOff x="2487613" y="285750"/>
            <a:chExt cx="2428875" cy="5654676"/>
          </a:xfrm>
        </p:grpSpPr>
        <p:sp>
          <p:nvSpPr>
            <p:cNvPr id="8"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9"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0"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1"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2"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3"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4"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5"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6"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7"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8"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9"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1" name="Group 20"/>
          <p:cNvGrpSpPr>
            <a:grpSpLocks noGrp="1" noRot="1" noChangeAspect="1" noMove="1" noResize="1" noUngrp="1"/>
          </p:cNvGrpSpPr>
          <p:nvPr/>
        </p:nvGrpSpPr>
        <p:grpSpPr>
          <a:xfrm>
            <a:off x="27224" y="157"/>
            <a:ext cx="2356675" cy="6853096"/>
            <a:chOff x="6627813" y="195610"/>
            <a:chExt cx="1952625" cy="5678141"/>
          </a:xfrm>
        </p:grpSpPr>
        <p:sp>
          <p:nvSpPr>
            <p:cNvPr id="22"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3"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4"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5"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6"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27"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28"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29"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0"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1"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2"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3"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5" name="Rectangle 34"/>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p:nvSpPr>
          <p:cNvPr id="39" name="Rectangle 38"/>
          <p:cNvSpPr>
            <a:spLocks noGrp="1" noRot="1" noChangeAspect="1" noMove="1" noResize="1" noEditPoints="1" noAdjustHandles="1" noChangeArrowheads="1" noChangeShapeType="1" noTextEdit="1"/>
          </p:cNvSpPr>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a:grpSpLocks noGrp="1" noRot="1" noChangeAspect="1" noMove="1" noResize="1" noUngrp="1"/>
          </p:cNvGrpSpPr>
          <p:nvPr/>
        </p:nvGrpSpPr>
        <p:grpSpPr>
          <a:xfrm>
            <a:off x="27224" y="-786"/>
            <a:ext cx="2356675" cy="6854040"/>
            <a:chOff x="6627813" y="194833"/>
            <a:chExt cx="1952625" cy="5678918"/>
          </a:xfrm>
          <a:solidFill>
            <a:schemeClr val="bg2"/>
          </a:solidFill>
        </p:grpSpPr>
        <p:sp>
          <p:nvSpPr>
            <p:cNvPr id="42"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IN"/>
            </a:p>
          </p:txBody>
        </p:sp>
        <p:sp>
          <p:nvSpPr>
            <p:cNvPr id="43"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IN"/>
            </a:p>
          </p:txBody>
        </p:sp>
        <p:sp>
          <p:nvSpPr>
            <p:cNvPr id="44"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IN"/>
            </a:p>
          </p:txBody>
        </p:sp>
        <p:sp>
          <p:nvSpPr>
            <p:cNvPr id="45"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IN"/>
            </a:p>
          </p:txBody>
        </p:sp>
        <p:sp>
          <p:nvSpPr>
            <p:cNvPr id="46"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IN"/>
            </a:p>
          </p:txBody>
        </p:sp>
        <p:sp>
          <p:nvSpPr>
            <p:cNvPr id="47"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IN"/>
            </a:p>
          </p:txBody>
        </p:sp>
        <p:sp>
          <p:nvSpPr>
            <p:cNvPr id="48"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IN"/>
            </a:p>
          </p:txBody>
        </p:sp>
        <p:sp>
          <p:nvSpPr>
            <p:cNvPr id="49"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IN"/>
            </a:p>
          </p:txBody>
        </p:sp>
        <p:sp>
          <p:nvSpPr>
            <p:cNvPr id="50"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IN"/>
            </a:p>
          </p:txBody>
        </p:sp>
        <p:sp>
          <p:nvSpPr>
            <p:cNvPr id="51"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IN"/>
            </a:p>
          </p:txBody>
        </p:sp>
        <p:sp>
          <p:nvSpPr>
            <p:cNvPr id="52"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IN"/>
            </a:p>
          </p:txBody>
        </p:sp>
        <p:sp>
          <p:nvSpPr>
            <p:cNvPr id="53"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IN"/>
            </a:p>
          </p:txBody>
        </p:sp>
      </p:grpSp>
      <p:sp>
        <p:nvSpPr>
          <p:cNvPr id="55"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p:nvSpPr>
          <p:cNvPr id="57" name="Rectangle 56"/>
          <p:cNvSpPr>
            <a:spLocks noGrp="1" noRot="1" noChangeAspect="1" noMove="1" noResize="1" noEditPoints="1" noAdjustHandles="1" noChangeArrowheads="1" noChangeShapeType="1" noTextEdit="1"/>
          </p:cNvSpPr>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18969" y="804335"/>
            <a:ext cx="5768697" cy="5249332"/>
          </a:xfrm>
        </p:spPr>
        <p:txBody>
          <a:bodyPr vert="horz" lIns="91440" tIns="45720" rIns="91440" bIns="45720" rtlCol="0" anchor="ctr">
            <a:normAutofit/>
          </a:bodyPr>
          <a:lstStyle/>
          <a:p>
            <a:pPr>
              <a:lnSpc>
                <a:spcPct val="90000"/>
              </a:lnSpc>
            </a:pPr>
            <a:r>
              <a:rPr lang="en-US" sz="4000" b="1" dirty="0">
                <a:solidFill>
                  <a:schemeClr val="tx1"/>
                </a:solidFill>
                <a:latin typeface="Times New Roman" panose="02020603050405020304" pitchFamily="18" charset="0"/>
                <a:cs typeface="Times New Roman" panose="02020603050405020304" pitchFamily="18" charset="0"/>
              </a:rPr>
              <a:t>Features Used:</a:t>
            </a:r>
            <a:br>
              <a:rPr lang="en-US" sz="4000" dirty="0">
                <a:solidFill>
                  <a:schemeClr val="tx1"/>
                </a:solidFill>
                <a:latin typeface="Times New Roman" panose="02020603050405020304" pitchFamily="18" charset="0"/>
                <a:cs typeface="Times New Roman" panose="02020603050405020304" pitchFamily="18" charset="0"/>
              </a:rPr>
            </a:b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1. Sepal length in cm </a:t>
            </a: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2. Sepal width in cm </a:t>
            </a: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3. Petal length in cm </a:t>
            </a: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4. Petal width in cm</a:t>
            </a:r>
            <a:br>
              <a:rPr lang="en-US" sz="4000" dirty="0">
                <a:solidFill>
                  <a:schemeClr val="tx1"/>
                </a:solidFill>
                <a:latin typeface="Times New Roman" panose="02020603050405020304" pitchFamily="18" charset="0"/>
                <a:cs typeface="Times New Roman" panose="02020603050405020304" pitchFamily="18" charset="0"/>
              </a:rPr>
            </a:br>
            <a:endParaRPr lang="en-US" sz="4000" dirty="0">
              <a:solidFill>
                <a:schemeClr val="tx1"/>
              </a:solidFill>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228" y="1263302"/>
            <a:ext cx="8911687" cy="4702492"/>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 :</a:t>
            </a:r>
            <a:br>
              <a:rPr lang="en-IN" dirty="0">
                <a:solidFill>
                  <a:schemeClr val="tx1"/>
                </a:solidFill>
                <a:latin typeface="Times New Roman" panose="02020603050405020304" pitchFamily="18" charset="0"/>
                <a:cs typeface="Times New Roman" panose="02020603050405020304" pitchFamily="18" charset="0"/>
              </a:rPr>
            </a:br>
            <a:br>
              <a:rPr lang="en-IN"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1. Descriptive statistics- SD, Min, Max </a:t>
            </a:r>
            <a:r>
              <a:rPr lang="en-US" sz="2800" dirty="0" err="1">
                <a:solidFill>
                  <a:schemeClr val="tx1"/>
                </a:solidFill>
                <a:latin typeface="Times New Roman" panose="02020603050405020304" pitchFamily="18" charset="0"/>
                <a:cs typeface="Times New Roman" panose="02020603050405020304" pitchFamily="18" charset="0"/>
              </a:rPr>
              <a:t>etc</a:t>
            </a:r>
            <a:r>
              <a:rPr lang="en-US" sz="2800" dirty="0">
                <a:solidFill>
                  <a:schemeClr val="tx1"/>
                </a:solidFill>
                <a:latin typeface="Times New Roman" panose="02020603050405020304" pitchFamily="18" charset="0"/>
                <a:cs typeface="Times New Roman" panose="02020603050405020304" pitchFamily="18" charset="0"/>
              </a:rPr>
              <a:t> .</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2. Class Distribution (Species counts are balanced or imbalanced) – Balanced.</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3. Univariate Plots:- Understand each attribute better. </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984" y="943707"/>
            <a:ext cx="8911687" cy="1280890"/>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Box and whisker plots(Give idea about distribution of input attributes)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3048888" y="2224597"/>
            <a:ext cx="6676008" cy="3918751"/>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6014"/>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Plotting Histogram: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592926" y="1491449"/>
            <a:ext cx="7900480" cy="4420401"/>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69179"/>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Plotting Scatter Graph Between Sepal Length and Sepal Width:</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592924" y="2104008"/>
            <a:ext cx="7847215" cy="4500977"/>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55253"/>
          </a:xfrm>
        </p:spPr>
        <p:txBody>
          <a:bodyPr/>
          <a:lstStyle/>
          <a:p>
            <a:r>
              <a:rPr lang="en-IN" b="1" dirty="0">
                <a:solidFill>
                  <a:schemeClr val="tx1"/>
                </a:solidFill>
                <a:latin typeface="Times New Roman" panose="02020603050405020304" pitchFamily="18" charset="0"/>
                <a:cs typeface="Times New Roman" panose="02020603050405020304" pitchFamily="18" charset="0"/>
              </a:rPr>
              <a:t>Observation:</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1. Using </a:t>
            </a:r>
            <a:r>
              <a:rPr lang="en-US" sz="2800" dirty="0" err="1">
                <a:solidFill>
                  <a:schemeClr val="tx1"/>
                </a:solidFill>
                <a:latin typeface="Times New Roman" panose="02020603050405020304" pitchFamily="18" charset="0"/>
                <a:cs typeface="Times New Roman" panose="02020603050405020304" pitchFamily="18" charset="0"/>
              </a:rPr>
              <a:t>Sepal_Lenght</a:t>
            </a:r>
            <a:r>
              <a:rPr lang="en-US" sz="2800" dirty="0">
                <a:solidFill>
                  <a:schemeClr val="tx1"/>
                </a:solidFill>
                <a:latin typeface="Times New Roman" panose="02020603050405020304" pitchFamily="18" charset="0"/>
                <a:cs typeface="Times New Roman" panose="02020603050405020304" pitchFamily="18" charset="0"/>
              </a:rPr>
              <a:t> &amp; </a:t>
            </a:r>
            <a:r>
              <a:rPr lang="en-US" sz="2800" dirty="0" err="1">
                <a:solidFill>
                  <a:schemeClr val="tx1"/>
                </a:solidFill>
                <a:latin typeface="Times New Roman" panose="02020603050405020304" pitchFamily="18" charset="0"/>
                <a:cs typeface="Times New Roman" panose="02020603050405020304" pitchFamily="18" charset="0"/>
              </a:rPr>
              <a:t>Sepal_Width</a:t>
            </a:r>
            <a:r>
              <a:rPr lang="en-US" sz="2800" dirty="0">
                <a:solidFill>
                  <a:schemeClr val="tx1"/>
                </a:solidFill>
                <a:latin typeface="Times New Roman" panose="02020603050405020304" pitchFamily="18" charset="0"/>
                <a:cs typeface="Times New Roman" panose="02020603050405020304" pitchFamily="18" charset="0"/>
              </a:rPr>
              <a:t> features, we can only distinguish </a:t>
            </a:r>
            <a:r>
              <a:rPr lang="en-US" sz="2800" dirty="0" err="1">
                <a:solidFill>
                  <a:schemeClr val="tx1"/>
                </a:solidFill>
                <a:latin typeface="Times New Roman" panose="02020603050405020304" pitchFamily="18" charset="0"/>
                <a:cs typeface="Times New Roman" panose="02020603050405020304" pitchFamily="18" charset="0"/>
              </a:rPr>
              <a:t>Setosa</a:t>
            </a:r>
            <a:r>
              <a:rPr lang="en-US" sz="2800" dirty="0">
                <a:solidFill>
                  <a:schemeClr val="tx1"/>
                </a:solidFill>
                <a:latin typeface="Times New Roman" panose="02020603050405020304" pitchFamily="18" charset="0"/>
                <a:cs typeface="Times New Roman" panose="02020603050405020304" pitchFamily="18" charset="0"/>
              </a:rPr>
              <a:t> flower from others.</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2. </a:t>
            </a:r>
            <a:r>
              <a:rPr lang="en-US" sz="2800" dirty="0" err="1">
                <a:solidFill>
                  <a:schemeClr val="tx1"/>
                </a:solidFill>
                <a:latin typeface="Times New Roman" panose="02020603050405020304" pitchFamily="18" charset="0"/>
                <a:cs typeface="Times New Roman" panose="02020603050405020304" pitchFamily="18" charset="0"/>
              </a:rPr>
              <a:t>Seperating</a:t>
            </a:r>
            <a:r>
              <a:rPr lang="en-US" sz="2800" dirty="0">
                <a:solidFill>
                  <a:schemeClr val="tx1"/>
                </a:solidFill>
                <a:latin typeface="Times New Roman" panose="02020603050405020304" pitchFamily="18" charset="0"/>
                <a:cs typeface="Times New Roman" panose="02020603050405020304" pitchFamily="18" charset="0"/>
              </a:rPr>
              <a:t> Versicolor &amp; Virginica is much harder as they have considerable overlap.</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3. Hence, </a:t>
            </a:r>
            <a:r>
              <a:rPr lang="en-US" sz="2800" dirty="0" err="1">
                <a:solidFill>
                  <a:schemeClr val="tx1"/>
                </a:solidFill>
                <a:latin typeface="Times New Roman" panose="02020603050405020304" pitchFamily="18" charset="0"/>
                <a:cs typeface="Times New Roman" panose="02020603050405020304" pitchFamily="18" charset="0"/>
              </a:rPr>
              <a:t>Sepal_Lenght</a:t>
            </a:r>
            <a:r>
              <a:rPr lang="en-US" sz="2800" dirty="0">
                <a:solidFill>
                  <a:schemeClr val="tx1"/>
                </a:solidFill>
                <a:latin typeface="Times New Roman" panose="02020603050405020304" pitchFamily="18" charset="0"/>
                <a:cs typeface="Times New Roman" panose="02020603050405020304" pitchFamily="18" charset="0"/>
              </a:rPr>
              <a:t> &amp; </a:t>
            </a:r>
            <a:r>
              <a:rPr lang="en-US" sz="2800" dirty="0" err="1">
                <a:solidFill>
                  <a:schemeClr val="tx1"/>
                </a:solidFill>
                <a:latin typeface="Times New Roman" panose="02020603050405020304" pitchFamily="18" charset="0"/>
                <a:cs typeface="Times New Roman" panose="02020603050405020304" pitchFamily="18" charset="0"/>
              </a:rPr>
              <a:t>Sepal_Width</a:t>
            </a:r>
            <a:r>
              <a:rPr lang="en-US" sz="2800" dirty="0">
                <a:solidFill>
                  <a:schemeClr val="tx1"/>
                </a:solidFill>
                <a:latin typeface="Times New Roman" panose="02020603050405020304" pitchFamily="18" charset="0"/>
                <a:cs typeface="Times New Roman" panose="02020603050405020304" pitchFamily="18" charset="0"/>
              </a:rPr>
              <a:t> features only work well for </a:t>
            </a:r>
            <a:r>
              <a:rPr lang="en-US" sz="2800" dirty="0" err="1">
                <a:solidFill>
                  <a:schemeClr val="tx1"/>
                </a:solidFill>
                <a:latin typeface="Times New Roman" panose="02020603050405020304" pitchFamily="18" charset="0"/>
                <a:cs typeface="Times New Roman" panose="02020603050405020304" pitchFamily="18" charset="0"/>
              </a:rPr>
              <a:t>Setosa</a:t>
            </a:r>
            <a:r>
              <a:rPr lang="en-US" sz="2800" dirty="0">
                <a:solidFill>
                  <a:schemeClr val="tx1"/>
                </a:solidFill>
                <a:latin typeface="Times New Roman" panose="02020603050405020304" pitchFamily="18" charset="0"/>
                <a:cs typeface="Times New Roman" panose="02020603050405020304" pitchFamily="18" charset="0"/>
              </a:rPr>
              <a:t>.</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p:cNvGrpSpPr>
            <a:grpSpLocks noGrp="1" noRot="1" noChangeAspect="1" noMove="1" noResize="1" noUngrp="1"/>
          </p:cNvGrpSpPr>
          <p:nvPr/>
        </p:nvGrpSpPr>
        <p:grpSpPr>
          <a:xfrm>
            <a:off x="9" y="228600"/>
            <a:ext cx="2851523" cy="6638625"/>
            <a:chOff x="2487613" y="285750"/>
            <a:chExt cx="2428875" cy="5654676"/>
          </a:xfrm>
        </p:grpSpPr>
        <p:sp>
          <p:nvSpPr>
            <p:cNvPr id="12"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p:cNvGrpSpPr>
            <a:grpSpLocks noGrp="1" noRot="1" noChangeAspect="1" noMove="1" noResize="1" noUngrp="1"/>
          </p:cNvGrpSpPr>
          <p:nvPr/>
        </p:nvGrpSpPr>
        <p:grpSpPr>
          <a:xfrm>
            <a:off x="27224" y="157"/>
            <a:ext cx="2356675" cy="6853096"/>
            <a:chOff x="6627813" y="195610"/>
            <a:chExt cx="1952625" cy="5678141"/>
          </a:xfrm>
        </p:grpSpPr>
        <p:sp>
          <p:nvSpPr>
            <p:cNvPr id="26"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9" name="Rectangle 38"/>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43" name="Rectangle 42"/>
          <p:cNvSpPr>
            <a:spLocks noGrp="1" noRot="1" noChangeAspect="1" noMove="1" noResize="1" noEditPoints="1" noAdjustHandles="1" noChangeArrowheads="1" noChangeShapeType="1" noTextEdit="1"/>
          </p:cNvSpPr>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p:cNvSpPr>
            <a:spLocks noGrp="1" noRot="1" noChangeAspect="1" noMove="1" noResize="1" noEditPoints="1" noAdjustHandles="1" noChangeArrowheads="1" noChangeShapeType="1" noTextEdit="1"/>
          </p:cNvSpPr>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40279" y="1635759"/>
            <a:ext cx="3778870" cy="3274907"/>
          </a:xfrm>
        </p:spPr>
        <p:txBody>
          <a:bodyPr vert="horz" lIns="91440" tIns="45720" rIns="91440" bIns="45720" rtlCol="0" anchor="b">
            <a:normAutofit/>
          </a:bodyPr>
          <a:lstStyle/>
          <a:p>
            <a:pPr algn="ctr"/>
            <a:r>
              <a:rPr lang="en-US" sz="3400" b="1" dirty="0">
                <a:solidFill>
                  <a:srgbClr val="FEFFFF"/>
                </a:solidFill>
                <a:latin typeface="Times New Roman" panose="02020603050405020304" pitchFamily="18" charset="0"/>
                <a:cs typeface="Times New Roman" panose="02020603050405020304" pitchFamily="18" charset="0"/>
              </a:rPr>
              <a:t>Implementation of Machine Learning.</a:t>
            </a:r>
            <a:br>
              <a:rPr lang="en-US" sz="3400" dirty="0">
                <a:solidFill>
                  <a:srgbClr val="FEFFFF"/>
                </a:solidFill>
                <a:latin typeface="Times New Roman" panose="02020603050405020304" pitchFamily="18" charset="0"/>
                <a:cs typeface="Times New Roman" panose="02020603050405020304" pitchFamily="18" charset="0"/>
              </a:rPr>
            </a:br>
            <a:endParaRPr lang="en-US" sz="3400" dirty="0">
              <a:solidFill>
                <a:srgbClr val="FEFFFF"/>
              </a:solidFill>
              <a:latin typeface="Times New Roman" panose="02020603050405020304" pitchFamily="18" charset="0"/>
              <a:cs typeface="Times New Roman" panose="02020603050405020304" pitchFamily="18" charset="0"/>
            </a:endParaRPr>
          </a:p>
        </p:txBody>
      </p:sp>
      <p:sp>
        <p:nvSpPr>
          <p:cNvPr id="47" name="Freeform 5"/>
          <p:cNvSpPr>
            <a:spLocks noGrp="1" noRot="1" noChangeAspect="1" noMove="1" noResize="1" noEditPoints="1" noAdjustHandles="1" noChangeArrowheads="1" noChangeShapeType="1" noTextEdit="1"/>
          </p:cNvSpPr>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lstStyle/>
          <a:p>
            <a:endParaRPr lang="en-US"/>
          </a:p>
        </p:txBody>
      </p:sp>
      <p:pic>
        <p:nvPicPr>
          <p:cNvPr id="8" name="Graphic 7" descr="Robot"/>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943011" y="967417"/>
            <a:ext cx="4930468" cy="4930468"/>
          </a:xfrm>
          <a:prstGeom prst="rect">
            <a:avLst/>
          </a:prstGeom>
        </p:spPr>
      </p:pic>
      <p:sp>
        <p:nvSpPr>
          <p:cNvPr id="4" name="Arrow: Right 3"/>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9" y="228600"/>
            <a:ext cx="2851523" cy="6638625"/>
            <a:chOff x="2487613" y="285750"/>
            <a:chExt cx="2428875" cy="5654676"/>
          </a:xfrm>
        </p:grpSpPr>
        <p:sp>
          <p:nvSpPr>
            <p:cNvPr id="11"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3"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4"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5"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6"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7"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8"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9"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0"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1"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2"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4" name="Group 23"/>
          <p:cNvGrpSpPr>
            <a:grpSpLocks noGrp="1" noRot="1" noChangeAspect="1" noMove="1" noResize="1" noUngrp="1"/>
          </p:cNvGrpSpPr>
          <p:nvPr/>
        </p:nvGrpSpPr>
        <p:grpSpPr>
          <a:xfrm>
            <a:off x="27224" y="157"/>
            <a:ext cx="2356675" cy="6853096"/>
            <a:chOff x="6627813" y="195610"/>
            <a:chExt cx="1952625" cy="5678141"/>
          </a:xfrm>
        </p:grpSpPr>
        <p:sp>
          <p:nvSpPr>
            <p:cNvPr id="25"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6"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7"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8"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9"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0"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1"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3"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4"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5"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6"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8" name="Rectangle 37"/>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7" name="Rectangle 6"/>
          <p:cNvSpPr>
            <a:spLocks noGrp="1" noRot="1" noChangeAspect="1" noMove="1" noResize="1" noEditPoints="1" noAdjustHandles="1" noChangeArrowheads="1" noChangeShapeType="1" noTextEdit="1"/>
          </p:cNvSpPr>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a:spLocks noGrp="1" noRot="1" noChangeAspect="1" noMove="1" noResize="1" noEditPoints="1" noAdjustHandles="1" noChangeArrowheads="1" noChangeShapeType="1" noTextEdit="1"/>
          </p:cNvSpPr>
          <p:nvPr/>
        </p:nvSpPr>
        <p:spPr>
          <a:xfrm>
            <a:off x="612047" y="935646"/>
            <a:ext cx="4851190" cy="496801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a:grpSpLocks noGrp="1" noRot="1" noChangeAspect="1" noMove="1" noResize="1" noUngrp="1"/>
          </p:cNvGrpSpPr>
          <p:nvPr/>
        </p:nvGrpSpPr>
        <p:grpSpPr>
          <a:xfrm>
            <a:off x="6087364" y="228600"/>
            <a:ext cx="2851523" cy="6638625"/>
            <a:chOff x="2487613" y="285750"/>
            <a:chExt cx="2428875" cy="5654676"/>
          </a:xfrm>
        </p:grpSpPr>
        <p:sp>
          <p:nvSpPr>
            <p:cNvPr id="4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4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4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5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5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5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5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5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5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5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5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5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60" name="Group 59"/>
          <p:cNvGrpSpPr>
            <a:grpSpLocks noGrp="1" noRot="1" noChangeAspect="1" noMove="1" noResize="1" noUngrp="1"/>
          </p:cNvGrpSpPr>
          <p:nvPr/>
        </p:nvGrpSpPr>
        <p:grpSpPr>
          <a:xfrm>
            <a:off x="6114579" y="-786"/>
            <a:ext cx="2356675" cy="6854040"/>
            <a:chOff x="6627813" y="194833"/>
            <a:chExt cx="1952625" cy="5678918"/>
          </a:xfrm>
        </p:grpSpPr>
        <p:sp>
          <p:nvSpPr>
            <p:cNvPr id="6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6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6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6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6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6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6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6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6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7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7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7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p:cNvSpPr>
            <a:spLocks noGrp="1"/>
          </p:cNvSpPr>
          <p:nvPr>
            <p:ph type="title"/>
          </p:nvPr>
        </p:nvSpPr>
        <p:spPr>
          <a:xfrm>
            <a:off x="8324602" y="935646"/>
            <a:ext cx="3181597" cy="3841735"/>
          </a:xfrm>
        </p:spPr>
        <p:txBody>
          <a:bodyPr vert="horz" lIns="91440" tIns="45720" rIns="91440" bIns="45720" rtlCol="0" anchor="b">
            <a:normAutofit/>
          </a:bodyPr>
          <a:lstStyle/>
          <a:p>
            <a:pPr>
              <a:lnSpc>
                <a:spcPct val="90000"/>
              </a:lnSpc>
            </a:pPr>
            <a:r>
              <a:rPr lang="en-US" sz="2400" b="1" dirty="0">
                <a:solidFill>
                  <a:schemeClr val="tx1"/>
                </a:solidFill>
                <a:latin typeface="Times New Roman" panose="02020603050405020304" pitchFamily="18" charset="0"/>
                <a:cs typeface="Times New Roman" panose="02020603050405020304" pitchFamily="18" charset="0"/>
              </a:rPr>
              <a:t>What is Machine Learning?</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“Learning is any process by which a system improves performance from experience.”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-Herbert Simon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929675" y="1991303"/>
            <a:ext cx="4213521" cy="2844126"/>
          </a:xfrm>
          <a:prstGeom prst="rect">
            <a:avLst/>
          </a:prstGeom>
        </p:spPr>
      </p:pic>
      <p:sp>
        <p:nvSpPr>
          <p:cNvPr id="74" name="Rectangle 73"/>
          <p:cNvSpPr>
            <a:spLocks noGrp="1" noRot="1" noChangeAspect="1" noMove="1" noResize="1" noEditPoints="1" noAdjustHandles="1" noChangeArrowheads="1" noChangeShapeType="1" noTextEdit="1"/>
          </p:cNvSpPr>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6" name="Freeform 33"/>
          <p:cNvSpPr>
            <a:spLocks noGrp="1" noRot="1" noChangeAspect="1" noMove="1" noResize="1" noEditPoints="1" noAdjustHandles="1" noChangeArrowheads="1" noChangeShapeType="1" noTextEdit="1"/>
          </p:cNvSpPr>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00832"/>
            <a:ext cx="8911687" cy="5566298"/>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Steps to implement Machine Learning:</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1. Import Library </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2. Analyze Data </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3. </a:t>
            </a:r>
            <a:r>
              <a:rPr lang="en-US" sz="3100" dirty="0" err="1">
                <a:solidFill>
                  <a:schemeClr val="tx1"/>
                </a:solidFill>
                <a:latin typeface="Times New Roman" panose="02020603050405020304" pitchFamily="18" charset="0"/>
                <a:cs typeface="Times New Roman" panose="02020603050405020304" pitchFamily="18" charset="0"/>
              </a:rPr>
              <a:t>Spliting</a:t>
            </a:r>
            <a:r>
              <a:rPr lang="en-US" sz="3100" dirty="0">
                <a:solidFill>
                  <a:schemeClr val="tx1"/>
                </a:solidFill>
                <a:latin typeface="Times New Roman" panose="02020603050405020304" pitchFamily="18" charset="0"/>
                <a:cs typeface="Times New Roman" panose="02020603050405020304" pitchFamily="18" charset="0"/>
              </a:rPr>
              <a:t> the Data Set into train and test</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4. </a:t>
            </a:r>
            <a:r>
              <a:rPr lang="en-US" sz="3100" dirty="0" err="1">
                <a:solidFill>
                  <a:schemeClr val="tx1"/>
                </a:solidFill>
                <a:latin typeface="Times New Roman" panose="02020603050405020304" pitchFamily="18" charset="0"/>
                <a:cs typeface="Times New Roman" panose="02020603050405020304" pitchFamily="18" charset="0"/>
              </a:rPr>
              <a:t>Chossing</a:t>
            </a:r>
            <a:r>
              <a:rPr lang="en-US" sz="3100" dirty="0">
                <a:solidFill>
                  <a:schemeClr val="tx1"/>
                </a:solidFill>
                <a:latin typeface="Times New Roman" panose="02020603050405020304" pitchFamily="18" charset="0"/>
                <a:cs typeface="Times New Roman" panose="02020603050405020304" pitchFamily="18" charset="0"/>
              </a:rPr>
              <a:t> right algorithm for training model</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5. Test the algorithm with test data.</a:t>
            </a:r>
            <a:endParaRPr lang="en-IN" sz="31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89754"/>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Algorithms Used:</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1. Logistic Regression</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2. Support Vector Machine</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3. Classification and Regression Tree(CART) </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4. </a:t>
            </a:r>
            <a:r>
              <a:rPr lang="en-IN" sz="3100" dirty="0" err="1">
                <a:solidFill>
                  <a:schemeClr val="tx1"/>
                </a:solidFill>
                <a:latin typeface="Times New Roman" panose="02020603050405020304" pitchFamily="18" charset="0"/>
                <a:cs typeface="Times New Roman" panose="02020603050405020304" pitchFamily="18" charset="0"/>
              </a:rPr>
              <a:t>Gaussion</a:t>
            </a:r>
            <a:r>
              <a:rPr lang="en-IN" sz="3100" dirty="0">
                <a:solidFill>
                  <a:schemeClr val="tx1"/>
                </a:solidFill>
                <a:latin typeface="Times New Roman" panose="02020603050405020304" pitchFamily="18" charset="0"/>
                <a:cs typeface="Times New Roman" panose="02020603050405020304" pitchFamily="18" charset="0"/>
              </a:rPr>
              <a:t> Naive Bayes(NB) </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5. K-Nearest Neighbour(KNN) </a:t>
            </a: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 </a:t>
            </a: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6. </a:t>
            </a:r>
            <a:r>
              <a:rPr lang="en-IN" sz="3100" dirty="0" err="1">
                <a:solidFill>
                  <a:schemeClr val="tx1"/>
                </a:solidFill>
                <a:latin typeface="Times New Roman" panose="02020603050405020304" pitchFamily="18" charset="0"/>
                <a:cs typeface="Times New Roman" panose="02020603050405020304" pitchFamily="18" charset="0"/>
              </a:rPr>
              <a:t>Deision</a:t>
            </a:r>
            <a:r>
              <a:rPr lang="en-IN" sz="3100" dirty="0">
                <a:solidFill>
                  <a:schemeClr val="tx1"/>
                </a:solidFill>
                <a:latin typeface="Times New Roman" panose="02020603050405020304" pitchFamily="18" charset="0"/>
                <a:cs typeface="Times New Roman" panose="02020603050405020304" pitchFamily="18" charset="0"/>
              </a:rPr>
              <a:t> Tree</a:t>
            </a:r>
            <a:endParaRPr lang="en-IN" sz="31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339" y="624110"/>
            <a:ext cx="9134274" cy="672030"/>
          </a:xfrm>
        </p:spPr>
        <p:txBody>
          <a:bodyPr/>
          <a:lstStyle/>
          <a:p>
            <a:r>
              <a:rPr lang="en-IN" b="1" dirty="0">
                <a:solidFill>
                  <a:schemeClr val="tx1"/>
                </a:solidFill>
                <a:latin typeface="Times New Roman" panose="02020603050405020304" pitchFamily="18" charset="0"/>
                <a:cs typeface="Times New Roman" panose="02020603050405020304" pitchFamily="18" charset="0"/>
              </a:rPr>
              <a:t>Final Evaluation Of All Models: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370338" y="1296140"/>
            <a:ext cx="9134275" cy="5140171"/>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601157" y="798990"/>
            <a:ext cx="8611340" cy="5912528"/>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986576"/>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When Do We Use Machine Learning?</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ML is used when:</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•Human expertise does not exist(navigating on Mars)</a:t>
            </a:r>
            <a:br>
              <a:rPr lang="en-IN" sz="2800" dirty="0">
                <a:solidFill>
                  <a:schemeClr val="tx1"/>
                </a:solidFill>
                <a:latin typeface="Times New Roman" panose="02020603050405020304" pitchFamily="18" charset="0"/>
                <a:cs typeface="Times New Roman" panose="02020603050405020304" pitchFamily="18" charset="0"/>
              </a:rPr>
            </a:b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•Humans can’t explain their expertise</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speech recognition) </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•Models are based on huge amounts of data</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2589212" y="5610686"/>
            <a:ext cx="8915400" cy="300535"/>
          </a:xfrm>
        </p:spPr>
        <p:txBody>
          <a:bodyPr>
            <a:normAutofit fontScale="92500" lnSpcReduction="20000"/>
          </a:bodyPr>
          <a:lstStyle/>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126865" y="792332"/>
            <a:ext cx="9280941" cy="5273336"/>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18" name="Group 117"/>
          <p:cNvGrpSpPr>
            <a:grpSpLocks noGrp="1" noRot="1" noChangeAspect="1" noMove="1" noResize="1" noUngrp="1"/>
          </p:cNvGrpSpPr>
          <p:nvPr/>
        </p:nvGrpSpPr>
        <p:grpSpPr>
          <a:xfrm>
            <a:off x="9" y="228600"/>
            <a:ext cx="2851523" cy="6638625"/>
            <a:chOff x="2487613" y="285750"/>
            <a:chExt cx="2428875" cy="5654676"/>
          </a:xfrm>
        </p:grpSpPr>
        <p:sp>
          <p:nvSpPr>
            <p:cNvPr id="119"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0"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21"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22"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23"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24"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25"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26"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27"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28"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29"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30"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132" name="Group 131"/>
          <p:cNvGrpSpPr>
            <a:grpSpLocks noGrp="1" noRot="1" noChangeAspect="1" noMove="1" noResize="1" noUngrp="1"/>
          </p:cNvGrpSpPr>
          <p:nvPr/>
        </p:nvGrpSpPr>
        <p:grpSpPr>
          <a:xfrm>
            <a:off x="27224" y="157"/>
            <a:ext cx="2356675" cy="6853096"/>
            <a:chOff x="6627813" y="195610"/>
            <a:chExt cx="1952625" cy="5678141"/>
          </a:xfrm>
        </p:grpSpPr>
        <p:sp>
          <p:nvSpPr>
            <p:cNvPr id="133"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134"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35"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36"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37"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38"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39"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40"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41"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42"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43"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44"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146" name="Rectangle 145"/>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8"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150" name="Rectangle 149"/>
          <p:cNvSpPr>
            <a:spLocks noGrp="1" noRot="1" noChangeAspect="1" noMove="1" noResize="1" noEditPoints="1" noAdjustHandles="1" noChangeArrowheads="1" noChangeShapeType="1" noTextEdit="1"/>
          </p:cNvSpPr>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2" name="Group 151"/>
          <p:cNvGrpSpPr>
            <a:grpSpLocks noGrp="1" noRot="1" noChangeAspect="1" noMove="1" noResize="1" noUngrp="1"/>
          </p:cNvGrpSpPr>
          <p:nvPr/>
        </p:nvGrpSpPr>
        <p:grpSpPr>
          <a:xfrm>
            <a:off x="3657608" y="228600"/>
            <a:ext cx="2851523" cy="6638625"/>
            <a:chOff x="2487613" y="285750"/>
            <a:chExt cx="2428875" cy="5654676"/>
          </a:xfrm>
        </p:grpSpPr>
        <p:sp>
          <p:nvSpPr>
            <p:cNvPr id="153"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54"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55"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57"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58"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59"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60"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61"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62"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63"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64"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166" name="Group 165"/>
          <p:cNvGrpSpPr>
            <a:grpSpLocks noGrp="1" noRot="1" noChangeAspect="1" noMove="1" noResize="1" noUngrp="1"/>
          </p:cNvGrpSpPr>
          <p:nvPr/>
        </p:nvGrpSpPr>
        <p:grpSpPr>
          <a:xfrm>
            <a:off x="3684823" y="-786"/>
            <a:ext cx="2356675" cy="6854040"/>
            <a:chOff x="6627813" y="194833"/>
            <a:chExt cx="1952625" cy="5678918"/>
          </a:xfrm>
        </p:grpSpPr>
        <p:sp>
          <p:nvSpPr>
            <p:cNvPr id="167"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168"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69"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70"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71"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72"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73"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74"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75"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76"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77"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7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p:cNvSpPr>
            <a:spLocks noGrp="1"/>
          </p:cNvSpPr>
          <p:nvPr>
            <p:ph type="title"/>
          </p:nvPr>
        </p:nvSpPr>
        <p:spPr>
          <a:xfrm>
            <a:off x="5825066" y="1289198"/>
            <a:ext cx="5681134" cy="4292050"/>
          </a:xfrm>
        </p:spPr>
        <p:txBody>
          <a:bodyPr vert="horz" lIns="91440" tIns="45720" rIns="91440" bIns="45720" rtlCol="0" anchor="b">
            <a:noAutofit/>
          </a:bodyPr>
          <a:lstStyle/>
          <a:p>
            <a:pPr>
              <a:lnSpc>
                <a:spcPct val="90000"/>
              </a:lnSpc>
            </a:pPr>
            <a:r>
              <a:rPr lang="en-US" sz="2400" b="1" dirty="0">
                <a:solidFill>
                  <a:schemeClr val="tx1"/>
                </a:solidFill>
                <a:latin typeface="Times New Roman" panose="02020603050405020304" pitchFamily="18" charset="0"/>
                <a:cs typeface="Times New Roman" panose="02020603050405020304" pitchFamily="18" charset="0"/>
              </a:rPr>
              <a:t>Types of Learning:</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•Supervised (inductive) learning–Given: training data + desired outputs (labels).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•Unsupervised learning–Given: training data (without desired outputs).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•Reinforcement learning–Rewards from sequence of actions.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80" name="Rectangle 179"/>
          <p:cNvSpPr>
            <a:spLocks noGrp="1" noRot="1" noChangeAspect="1" noMove="1" noResize="1" noEditPoints="1" noAdjustHandles="1" noChangeArrowheads="1" noChangeShapeType="1" noTextEdit="1"/>
          </p:cNvSpPr>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2" name="Freeform 33"/>
          <p:cNvSpPr>
            <a:spLocks noGrp="1" noRot="1" noChangeAspect="1" noMove="1" noResize="1" noEditPoints="1" noAdjustHandles="1" noChangeArrowheads="1" noChangeShapeType="1" noTextEdit="1"/>
          </p:cNvSpPr>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pic>
        <p:nvPicPr>
          <p:cNvPr id="4" name="Picture 3" descr="Light bulb on yellow background with sketched light beams and cord"/>
          <p:cNvPicPr>
            <a:picLocks noChangeAspect="1"/>
          </p:cNvPicPr>
          <p:nvPr/>
        </p:nvPicPr>
        <p:blipFill rotWithShape="1">
          <a:blip r:embed="rId1"/>
          <a:srcRect l="55920" r="11069"/>
          <a:stretch>
            <a:fillRect/>
          </a:stretch>
        </p:blipFill>
        <p:spPr>
          <a:xfrm>
            <a:off x="20" y="10"/>
            <a:ext cx="3681027" cy="6857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190112"/>
          </a:xfrm>
        </p:spPr>
        <p:txBody>
          <a:bodyPr>
            <a:normAutofit fontScale="90000"/>
          </a:bodyPr>
          <a:lstStyle/>
          <a:p>
            <a:r>
              <a:rPr lang="en-US" sz="3100" b="1" dirty="0">
                <a:solidFill>
                  <a:schemeClr val="tx1"/>
                </a:solidFill>
                <a:latin typeface="Times New Roman" panose="02020603050405020304" pitchFamily="18" charset="0"/>
                <a:cs typeface="Times New Roman" panose="02020603050405020304" pitchFamily="18" charset="0"/>
              </a:rPr>
              <a:t>Supervised Learning: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1)Regression:</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•Given (x1, y1), (x2, y2), ..., (</a:t>
            </a:r>
            <a:r>
              <a:rPr lang="en-US" sz="2800" dirty="0" err="1">
                <a:solidFill>
                  <a:schemeClr val="tx1"/>
                </a:solidFill>
                <a:latin typeface="Times New Roman" panose="02020603050405020304" pitchFamily="18" charset="0"/>
                <a:cs typeface="Times New Roman" panose="02020603050405020304" pitchFamily="18" charset="0"/>
              </a:rPr>
              <a:t>xn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yn</a:t>
            </a:r>
            <a:r>
              <a:rPr lang="en-US" sz="2800" dirty="0">
                <a:solidFill>
                  <a:schemeClr val="tx1"/>
                </a:solidFill>
                <a:latin typeface="Times New Roman" panose="02020603050405020304" pitchFamily="18" charset="0"/>
                <a:cs typeface="Times New Roman" panose="02020603050405020304" pitchFamily="18" charset="0"/>
              </a:rPr>
              <a:t>)</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•Learn a function f(x) to predict y given x–</a:t>
            </a:r>
            <a:r>
              <a:rPr lang="en-US" sz="2800" dirty="0" err="1">
                <a:solidFill>
                  <a:schemeClr val="tx1"/>
                </a:solidFill>
                <a:latin typeface="Times New Roman" panose="02020603050405020304" pitchFamily="18" charset="0"/>
                <a:cs typeface="Times New Roman" panose="02020603050405020304" pitchFamily="18" charset="0"/>
              </a:rPr>
              <a:t>yaxis</a:t>
            </a:r>
            <a:r>
              <a:rPr lang="en-US" sz="2800" dirty="0">
                <a:solidFill>
                  <a:schemeClr val="tx1"/>
                </a:solidFill>
                <a:latin typeface="Times New Roman" panose="02020603050405020304" pitchFamily="18" charset="0"/>
                <a:cs typeface="Times New Roman" panose="02020603050405020304" pitchFamily="18" charset="0"/>
              </a:rPr>
              <a:t> real-valued == regression</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4268329" y="2929862"/>
            <a:ext cx="4882461" cy="3230562"/>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2065825"/>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2)Classification:</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•Given (x1, y1), (x2, y2), ..., (</a:t>
            </a:r>
            <a:r>
              <a:rPr lang="en-US" sz="2800" dirty="0" err="1">
                <a:solidFill>
                  <a:schemeClr val="tx1"/>
                </a:solidFill>
                <a:latin typeface="Times New Roman" panose="02020603050405020304" pitchFamily="18" charset="0"/>
                <a:cs typeface="Times New Roman" panose="02020603050405020304" pitchFamily="18" charset="0"/>
              </a:rPr>
              <a:t>xn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yn</a:t>
            </a:r>
            <a:r>
              <a:rPr lang="en-US" sz="2800" dirty="0">
                <a:solidFill>
                  <a:schemeClr val="tx1"/>
                </a:solidFill>
                <a:latin typeface="Times New Roman" panose="02020603050405020304" pitchFamily="18" charset="0"/>
                <a:cs typeface="Times New Roman" panose="02020603050405020304" pitchFamily="18" charset="0"/>
              </a:rPr>
              <a:t>)</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•Learn a function f(x) to predict y given x–</a:t>
            </a:r>
            <a:r>
              <a:rPr lang="en-US" sz="2800" dirty="0" err="1">
                <a:solidFill>
                  <a:schemeClr val="tx1"/>
                </a:solidFill>
                <a:latin typeface="Times New Roman" panose="02020603050405020304" pitchFamily="18" charset="0"/>
                <a:cs typeface="Times New Roman" panose="02020603050405020304" pitchFamily="18" charset="0"/>
              </a:rPr>
              <a:t>yaxis</a:t>
            </a:r>
            <a:r>
              <a:rPr lang="en-US" sz="2800" dirty="0">
                <a:solidFill>
                  <a:schemeClr val="tx1"/>
                </a:solidFill>
                <a:latin typeface="Times New Roman" panose="02020603050405020304" pitchFamily="18" charset="0"/>
                <a:cs typeface="Times New Roman" panose="02020603050405020304" pitchFamily="18" charset="0"/>
              </a:rPr>
              <a:t> categorical == classification</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4767309" y="2822575"/>
            <a:ext cx="4607509" cy="3411316"/>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740527"/>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Steps to build model:</a:t>
            </a:r>
            <a:br>
              <a:rPr lang="en-IN"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1 - Data Collection</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 Data Preparation</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 Choose a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4 - Train the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5 - Evaluate the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6 - Make Predictions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3462292" y="3493364"/>
            <a:ext cx="6507332" cy="3136900"/>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4942189"/>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Python libraries used in Machine Learning:</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1)</a:t>
            </a:r>
            <a:r>
              <a:rPr lang="en-IN" dirty="0" err="1">
                <a:solidFill>
                  <a:schemeClr val="tx1"/>
                </a:solidFill>
                <a:latin typeface="Times New Roman" panose="02020603050405020304" pitchFamily="18" charset="0"/>
                <a:cs typeface="Times New Roman" panose="02020603050405020304" pitchFamily="18" charset="0"/>
              </a:rPr>
              <a:t>Numpy</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2)Pandas</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3)Scikit-learn</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4)Matplotlib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5)TensorFlow</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6)</a:t>
            </a:r>
            <a:r>
              <a:rPr lang="en-IN" dirty="0" err="1">
                <a:solidFill>
                  <a:schemeClr val="tx1"/>
                </a:solidFill>
                <a:latin typeface="Times New Roman" panose="02020603050405020304" pitchFamily="18" charset="0"/>
                <a:cs typeface="Times New Roman" panose="02020603050405020304" pitchFamily="18" charset="0"/>
              </a:rPr>
              <a:t>Keras</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7)</a:t>
            </a:r>
            <a:r>
              <a:rPr lang="en-IN" dirty="0" err="1">
                <a:solidFill>
                  <a:schemeClr val="tx1"/>
                </a:solidFill>
                <a:latin typeface="Times New Roman" panose="02020603050405020304" pitchFamily="18" charset="0"/>
                <a:cs typeface="Times New Roman" panose="02020603050405020304" pitchFamily="18" charset="0"/>
              </a:rPr>
              <a:t>PyTorch</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8)</a:t>
            </a:r>
            <a:r>
              <a:rPr lang="en-IN" dirty="0" err="1">
                <a:solidFill>
                  <a:schemeClr val="tx1"/>
                </a:solidFill>
                <a:latin typeface="Times New Roman" panose="02020603050405020304" pitchFamily="18" charset="0"/>
                <a:cs typeface="Times New Roman" panose="02020603050405020304" pitchFamily="18" charset="0"/>
              </a:rPr>
              <a:t>Scipy</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9)Seaborn</a:t>
            </a:r>
            <a:br>
              <a:rPr lang="en-IN"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3262</Words>
  <Application>WPS Presentation</Application>
  <PresentationFormat>Widescreen</PresentationFormat>
  <Paragraphs>49</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Wingdings 3</vt:lpstr>
      <vt:lpstr>Arial</vt:lpstr>
      <vt:lpstr>Times New Roman</vt:lpstr>
      <vt:lpstr>Century Gothic</vt:lpstr>
      <vt:lpstr>Microsoft YaHei</vt:lpstr>
      <vt:lpstr>Arial Unicode MS</vt:lpstr>
      <vt:lpstr>Calibri</vt:lpstr>
      <vt:lpstr>Orange Waves</vt:lpstr>
      <vt:lpstr>Introduction To Machine Learning</vt:lpstr>
      <vt:lpstr>What is Machine Learning?  “Learning is any process by which a system improves performance from experience.” 											-Herbert Simon</vt:lpstr>
      <vt:lpstr>When Do We Use Machine Learning?  ML is used when: •Human expertise does not exist(navigating on Mars)  •Humans can’t explain their expertise ( speech recognition)     •Models are based on huge amounts of data </vt:lpstr>
      <vt:lpstr>PowerPoint 演示文稿</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cse</cp:lastModifiedBy>
  <cp:revision>37</cp:revision>
  <dcterms:created xsi:type="dcterms:W3CDTF">2020-08-08T04:12:00Z</dcterms:created>
  <dcterms:modified xsi:type="dcterms:W3CDTF">2024-08-07T05:46:16Z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2024-02-21T14:07:13Z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aef2ad45-760a-43ac-9225-d3f99301f2e6</vt:lpwstr>
  </property>
  <property fmtid="{D5CDD505-2E9C-101B-9397-08002B2CF9AE}" pid="7" name="MSIP_Label_defa4170-0d19-0005-0004-bc88714345d2_ActionId">
    <vt:lpwstr>fb55284e-964a-4585-96d8-b0359b71451c</vt:lpwstr>
  </property>
  <property fmtid="{D5CDD505-2E9C-101B-9397-08002B2CF9AE}" pid="8" name="MSIP_Label_defa4170-0d19-0005-0004-bc88714345d2_ContentBits">
    <vt:lpwstr>0</vt:lpwstr>
  </property>
  <property fmtid="{D5CDD505-2E9C-101B-9397-08002B2CF9AE}" pid="9" name="ICV">
    <vt:lpwstr>B6229BB693FA4DF59F7BCE4C9819989D_12</vt:lpwstr>
  </property>
  <property fmtid="{D5CDD505-2E9C-101B-9397-08002B2CF9AE}" pid="10" name="KSOProductBuildVer">
    <vt:lpwstr>1033-12.2.0.17119</vt:lpwstr>
  </property>
</Properties>
</file>