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2" r:id="rId3"/>
    <p:sldId id="291" r:id="rId4"/>
    <p:sldId id="260" r:id="rId5"/>
    <p:sldId id="290" r:id="rId6"/>
    <p:sldId id="287" r:id="rId7"/>
    <p:sldId id="288" r:id="rId8"/>
    <p:sldId id="289" r:id="rId9"/>
    <p:sldId id="282" r:id="rId10"/>
    <p:sldId id="276" r:id="rId11"/>
    <p:sldId id="281" r:id="rId12"/>
    <p:sldId id="284" r:id="rId13"/>
    <p:sldId id="286" r:id="rId14"/>
    <p:sldId id="285" r:id="rId15"/>
    <p:sldId id="277" r:id="rId16"/>
    <p:sldId id="295" r:id="rId17"/>
    <p:sldId id="278" r:id="rId18"/>
    <p:sldId id="283" r:id="rId19"/>
    <p:sldId id="279" r:id="rId20"/>
    <p:sldId id="280" r:id="rId21"/>
    <p:sldId id="296" r:id="rId22"/>
    <p:sldId id="29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A2B"/>
    <a:srgbClr val="00B33F"/>
    <a:srgbClr val="006430"/>
    <a:srgbClr val="006600"/>
    <a:srgbClr val="002604"/>
    <a:srgbClr val="003218"/>
    <a:srgbClr val="003205"/>
    <a:srgbClr val="FFC000"/>
    <a:srgbClr val="175936"/>
    <a:srgbClr val="004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>
        <p:scale>
          <a:sx n="90" d="100"/>
          <a:sy n="90" d="100"/>
        </p:scale>
        <p:origin x="1056" y="168"/>
      </p:cViewPr>
      <p:guideLst>
        <p:guide orient="horz" pos="2273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1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0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30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2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73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95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9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97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0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D84A-8292-4426-8122-AD1A6A9AC47A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F04D-3B4B-4C8E-B772-730D0DE4E51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74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2064544" y="4128866"/>
            <a:ext cx="7847012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altLang="pt-BR" b="1" dirty="0" err="1" smtClean="0"/>
              <a:t>TechDay</a:t>
            </a:r>
            <a:endParaRPr lang="pt-BR" alt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42861" y="-42862"/>
            <a:ext cx="12292013" cy="3683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alphaModFix amt="85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52444"/>
            <a:ext cx="12234861" cy="4897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0" y="1735450"/>
            <a:ext cx="1981200" cy="198120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2064544" y="4937163"/>
            <a:ext cx="7847012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3200" dirty="0" smtClean="0"/>
              <a:t>Jallysson Miranda Rocha</a:t>
            </a: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152740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1586165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Fases do gesto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50320" y="2095620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5" y="2428530"/>
            <a:ext cx="8944656" cy="39293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398503" y="738636"/>
            <a:ext cx="2164004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Dados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1571880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Fases do gesto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50320" y="2109911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70" y="2566596"/>
            <a:ext cx="8822380" cy="37832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398503" y="738636"/>
            <a:ext cx="2164004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Dados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1371238"/>
            <a:ext cx="7165975" cy="53744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98503" y="738636"/>
            <a:ext cx="2164004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Dados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9" name="Divisa 8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72335" y="1571880"/>
            <a:ext cx="255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Sinal suavizado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650321" y="2121343"/>
            <a:ext cx="735567" cy="45719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2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8" y="1883557"/>
            <a:ext cx="11864389" cy="48362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98503" y="738636"/>
            <a:ext cx="2164004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Dados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9" name="Divisa 8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72335" y="1571880"/>
            <a:ext cx="255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Normalização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650321" y="2107055"/>
            <a:ext cx="735567" cy="45719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4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90" y="1091635"/>
            <a:ext cx="7383461" cy="55375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98503" y="738636"/>
            <a:ext cx="2164004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Dados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9" name="Divisa 8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72335" y="1571880"/>
            <a:ext cx="255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Extração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650321" y="2135631"/>
            <a:ext cx="735567" cy="45719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Cromossomo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2864767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472335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0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668551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4060983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5257199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5258006" y="5778031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13,1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1685035" y="5787434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3,45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2864767" y="5787434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4060983" y="5781819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0,2</a:t>
            </a:r>
          </a:p>
        </p:txBody>
      </p:sp>
      <p:sp>
        <p:nvSpPr>
          <p:cNvPr id="19" name="Retângulo Arredondado 18"/>
          <p:cNvSpPr/>
          <p:nvPr/>
        </p:nvSpPr>
        <p:spPr>
          <a:xfrm>
            <a:off x="458686" y="5787434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0,5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52598" y="3733197"/>
            <a:ext cx="26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Bin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ária</a:t>
            </a:r>
            <a:endParaRPr lang="pt-B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52598" y="5171234"/>
            <a:ext cx="26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Real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25" name="Título 1"/>
          <p:cNvSpPr txBox="1">
            <a:spLocks/>
          </p:cNvSpPr>
          <p:nvPr/>
        </p:nvSpPr>
        <p:spPr>
          <a:xfrm>
            <a:off x="612823" y="971550"/>
            <a:ext cx="5149642" cy="47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Algoritmos Gen</a:t>
            </a: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éticos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26" name="Divisa 25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286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Possíveis soluções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val 1"/>
          <p:cNvSpPr/>
          <p:nvPr/>
        </p:nvSpPr>
        <p:spPr>
          <a:xfrm>
            <a:off x="3334791" y="1691576"/>
            <a:ext cx="5306518" cy="4844135"/>
          </a:xfrm>
          <a:prstGeom prst="ellipse">
            <a:avLst/>
          </a:prstGeom>
          <a:noFill/>
          <a:ln>
            <a:solidFill>
              <a:srgbClr val="002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88898" y="177349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93436" y="189567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996721" y="200275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28285" y="218625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259849" y="237225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26635" y="246162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826177" y="270517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71010" y="237225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56484" y="295301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750048" y="206232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810853" y="289473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092807" y="2609818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05335" y="304061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84955" y="296060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284617" y="232393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75032" y="2606788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97188" y="282909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48870" y="273071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627951" y="353775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92807" y="338199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11892" y="330110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333343" y="289717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856157" y="320844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320766" y="356268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289964" y="409623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744333" y="403795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026287" y="375303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478533" y="383779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46208" y="4568248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745372" y="444432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266823" y="404038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789637" y="435166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673215" y="447850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532138" y="490517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986507" y="484690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268461" y="456198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5560609" y="491276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388382" y="537719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495323" y="355966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088523" y="450035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031811" y="516061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131358" y="351058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585727" y="345231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746045" y="379719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966593" y="320446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6987602" y="398260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86766" y="385868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755019" y="562886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164797" y="541345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37996" y="575923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5021649" y="553351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5320023" y="611317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597464" y="581959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164797" y="610500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262185" y="582086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84999" y="610216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495979" y="489652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026286" y="514437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691281" y="478524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003145" y="508852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525959" y="539980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399781" y="390666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072057" y="4164308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3429761" y="440994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04162" y="391155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8296310" y="426234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66191" y="440994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130780" y="303909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041890" y="465733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7499004" y="500133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7771755" y="534890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CaixaDeTexto 139"/>
          <p:cNvSpPr txBox="1"/>
          <p:nvPr/>
        </p:nvSpPr>
        <p:spPr>
          <a:xfrm>
            <a:off x="7857252" y="1801056"/>
            <a:ext cx="26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População</a:t>
            </a:r>
          </a:p>
        </p:txBody>
      </p:sp>
      <p:pic>
        <p:nvPicPr>
          <p:cNvPr id="87" name="Imagem 86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101" name="Título 1"/>
          <p:cNvSpPr txBox="1">
            <a:spLocks/>
          </p:cNvSpPr>
          <p:nvPr/>
        </p:nvSpPr>
        <p:spPr>
          <a:xfrm>
            <a:off x="612823" y="971550"/>
            <a:ext cx="5149642" cy="47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Algoritmos Gen</a:t>
            </a: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éticos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02" name="Divisa 101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14" grpId="0" animBg="1"/>
      <p:bldP spid="115" grpId="0" animBg="1"/>
      <p:bldP spid="119" grpId="0" animBg="1"/>
      <p:bldP spid="120" grpId="0" animBg="1"/>
      <p:bldP spid="121" grpId="0" animBg="1"/>
      <p:bldP spid="130" grpId="0" animBg="1"/>
      <p:bldP spid="137" grpId="0" animBg="1"/>
      <p:bldP spid="138" grpId="0" animBg="1"/>
      <p:bldP spid="139" grpId="0" animBg="1"/>
      <p:bldP spid="1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Crossover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5626613" y="2924636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3113778" y="2939626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0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4265507" y="2924636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6793332" y="2924636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7960051" y="2924636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7978461" y="3809780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4277077" y="3819183"/>
            <a:ext cx="1148400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0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5629226" y="3819183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6795945" y="3813568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0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3102259" y="3819183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230194" y="2924636"/>
            <a:ext cx="91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Pai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222182" y="3848303"/>
            <a:ext cx="119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Pai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 2</a:t>
            </a:r>
          </a:p>
        </p:txBody>
      </p:sp>
      <p:cxnSp>
        <p:nvCxnSpPr>
          <p:cNvPr id="4" name="Conector Reto 3"/>
          <p:cNvCxnSpPr/>
          <p:nvPr/>
        </p:nvCxnSpPr>
        <p:spPr>
          <a:xfrm flipH="1">
            <a:off x="5523735" y="2464797"/>
            <a:ext cx="15130" cy="2362036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Arredondado 24"/>
          <p:cNvSpPr/>
          <p:nvPr/>
        </p:nvSpPr>
        <p:spPr>
          <a:xfrm>
            <a:off x="181772" y="5101597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0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tângulo Arredondado 25"/>
          <p:cNvSpPr/>
          <p:nvPr/>
        </p:nvSpPr>
        <p:spPr>
          <a:xfrm>
            <a:off x="1348491" y="5101597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7" name="Retângulo Arredondado 26"/>
          <p:cNvSpPr/>
          <p:nvPr/>
        </p:nvSpPr>
        <p:spPr>
          <a:xfrm>
            <a:off x="4849455" y="5103924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8" name="Retângulo Arredondado 27"/>
          <p:cNvSpPr/>
          <p:nvPr/>
        </p:nvSpPr>
        <p:spPr>
          <a:xfrm>
            <a:off x="2515210" y="5113327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tângulo Arredondado 28"/>
          <p:cNvSpPr/>
          <p:nvPr/>
        </p:nvSpPr>
        <p:spPr>
          <a:xfrm>
            <a:off x="3681929" y="5107712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0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tângulo Arredondado 29"/>
          <p:cNvSpPr/>
          <p:nvPr/>
        </p:nvSpPr>
        <p:spPr>
          <a:xfrm>
            <a:off x="7438632" y="5097553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0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tângulo Arredondado 30"/>
          <p:cNvSpPr/>
          <p:nvPr/>
        </p:nvSpPr>
        <p:spPr>
          <a:xfrm>
            <a:off x="6263813" y="5097553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tângulo Arredondado 31"/>
          <p:cNvSpPr/>
          <p:nvPr/>
        </p:nvSpPr>
        <p:spPr>
          <a:xfrm>
            <a:off x="8626748" y="5102021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tângulo Arredondado 33"/>
          <p:cNvSpPr/>
          <p:nvPr/>
        </p:nvSpPr>
        <p:spPr>
          <a:xfrm>
            <a:off x="9793467" y="5102021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Retângulo Arredondado 34"/>
          <p:cNvSpPr/>
          <p:nvPr/>
        </p:nvSpPr>
        <p:spPr>
          <a:xfrm>
            <a:off x="10960186" y="5102021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17792" y="5807731"/>
            <a:ext cx="121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Filho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170995" y="5807731"/>
            <a:ext cx="121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Filho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 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2</a:t>
            </a:r>
            <a:endParaRPr lang="pt-B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41" name="Título 1"/>
          <p:cNvSpPr txBox="1">
            <a:spLocks/>
          </p:cNvSpPr>
          <p:nvPr/>
        </p:nvSpPr>
        <p:spPr>
          <a:xfrm>
            <a:off x="612823" y="971550"/>
            <a:ext cx="5149642" cy="47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Algoritmos Gen</a:t>
            </a: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éticos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44" name="Divisa 43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286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Crossover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val 1"/>
          <p:cNvSpPr/>
          <p:nvPr/>
        </p:nvSpPr>
        <p:spPr>
          <a:xfrm>
            <a:off x="3334791" y="1691576"/>
            <a:ext cx="5306518" cy="4844135"/>
          </a:xfrm>
          <a:prstGeom prst="ellipse">
            <a:avLst/>
          </a:prstGeom>
          <a:noFill/>
          <a:ln>
            <a:solidFill>
              <a:srgbClr val="002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88898" y="177349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93436" y="189567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996721" y="200275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28285" y="218625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259849" y="237225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26635" y="246162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826177" y="270517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71010" y="237225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56484" y="295301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750048" y="206232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810853" y="289473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092807" y="2609818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05335" y="304061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84955" y="296060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284617" y="232393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75032" y="2606788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97188" y="282909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48870" y="273071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627951" y="353775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92807" y="338199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11892" y="330110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333343" y="289717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856157" y="320844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320766" y="356268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289964" y="409623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744333" y="403795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026287" y="375303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478533" y="383779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46208" y="4568248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745372" y="444432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266823" y="404038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789637" y="435166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673215" y="447850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532138" y="490517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986507" y="484690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268461" y="4561980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5560609" y="491276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388382" y="537719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495323" y="355966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088523" y="450035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031811" y="516061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131358" y="351058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585727" y="345231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746045" y="379719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966593" y="320446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6987602" y="398260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86766" y="385868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755019" y="562886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164797" y="541345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37996" y="575923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5021649" y="553351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5320023" y="611317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597464" y="581959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164797" y="6105004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262185" y="582086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84999" y="610216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495979" y="489652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026286" y="514437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691281" y="478524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003145" y="5088527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525959" y="5399806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399781" y="390666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072057" y="4164308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3429761" y="440994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04162" y="3911559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8296310" y="4262345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66191" y="440994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130780" y="303909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041890" y="4657332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7499004" y="5001331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7771755" y="5348903"/>
            <a:ext cx="239843" cy="247845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CaixaDeTexto 139"/>
          <p:cNvSpPr txBox="1"/>
          <p:nvPr/>
        </p:nvSpPr>
        <p:spPr>
          <a:xfrm>
            <a:off x="7857252" y="1801056"/>
            <a:ext cx="26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População</a:t>
            </a:r>
          </a:p>
        </p:txBody>
      </p:sp>
      <p:pic>
        <p:nvPicPr>
          <p:cNvPr id="87" name="Imagem 86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101" name="Título 1"/>
          <p:cNvSpPr txBox="1">
            <a:spLocks/>
          </p:cNvSpPr>
          <p:nvPr/>
        </p:nvSpPr>
        <p:spPr>
          <a:xfrm>
            <a:off x="612823" y="971550"/>
            <a:ext cx="5149642" cy="47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Algoritmos Gen</a:t>
            </a: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éticos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02" name="Divisa 101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14" grpId="0" animBg="1"/>
      <p:bldP spid="115" grpId="0" animBg="1"/>
      <p:bldP spid="119" grpId="0" animBg="1"/>
      <p:bldP spid="120" grpId="0" animBg="1"/>
      <p:bldP spid="121" grpId="0" animBg="1"/>
      <p:bldP spid="130" grpId="0" animBg="1"/>
      <p:bldP spid="137" grpId="0" animBg="1"/>
      <p:bldP spid="138" grpId="0" animBg="1"/>
      <p:bldP spid="139" grpId="0" animBg="1"/>
      <p:bldP spid="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Mutação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7851304" y="3762371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4263343" y="3771774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5458065" y="3771774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8" name="Retângulo Arredondado 17"/>
          <p:cNvSpPr/>
          <p:nvPr/>
        </p:nvSpPr>
        <p:spPr>
          <a:xfrm>
            <a:off x="6654281" y="3766159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3066974" y="3771774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4841823" y="2893102"/>
            <a:ext cx="0" cy="80028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171603" y="2384592"/>
            <a:ext cx="14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Random</a:t>
            </a:r>
            <a:endParaRPr lang="pt-B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7866294" y="4991288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4" name="Retângulo Arredondado 23"/>
          <p:cNvSpPr/>
          <p:nvPr/>
        </p:nvSpPr>
        <p:spPr>
          <a:xfrm>
            <a:off x="4248353" y="5000691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5" name="Retângulo Arredondado 24"/>
          <p:cNvSpPr/>
          <p:nvPr/>
        </p:nvSpPr>
        <p:spPr>
          <a:xfrm>
            <a:off x="5458065" y="5000691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6" name="Retângulo Arredondado 25"/>
          <p:cNvSpPr/>
          <p:nvPr/>
        </p:nvSpPr>
        <p:spPr>
          <a:xfrm>
            <a:off x="6669271" y="4995076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charset="0"/>
                <a:ea typeface="Arial" charset="0"/>
                <a:cs typeface="Arial" charset="0"/>
              </a:rPr>
              <a:t>1</a:t>
            </a:r>
            <a:endParaRPr lang="pt-BR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3051984" y="5000691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29" name="Título 1"/>
          <p:cNvSpPr txBox="1">
            <a:spLocks/>
          </p:cNvSpPr>
          <p:nvPr/>
        </p:nvSpPr>
        <p:spPr>
          <a:xfrm>
            <a:off x="612823" y="971550"/>
            <a:ext cx="5149642" cy="47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Algoritmos Gen</a:t>
            </a: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éticos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30" name="Divisa 29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7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12F586D2-9B5F-49EB-8F2B-7C151F68803B}"/>
              </a:ext>
            </a:extLst>
          </p:cNvPr>
          <p:cNvSpPr txBox="1"/>
          <p:nvPr/>
        </p:nvSpPr>
        <p:spPr>
          <a:xfrm>
            <a:off x="276591" y="2936785"/>
            <a:ext cx="1174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Parametrização </a:t>
            </a:r>
            <a:r>
              <a:rPr lang="pt-BR" sz="36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de Algoritmos de Aprendizado de M</a:t>
            </a:r>
            <a:r>
              <a:rPr lang="en-US" sz="3600" b="1" dirty="0" err="1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áquina</a:t>
            </a:r>
            <a:endParaRPr lang="pt-BR" sz="3600" b="1" dirty="0" smtClean="0">
              <a:solidFill>
                <a:srgbClr val="002604"/>
              </a:solidFill>
              <a:latin typeface="+mj-lt"/>
              <a:ea typeface="Arial" charset="0"/>
              <a:cs typeface="Ari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com Algoritmos </a:t>
            </a:r>
            <a:r>
              <a:rPr lang="pt-BR" sz="3600" b="1" dirty="0" err="1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G</a:t>
            </a:r>
            <a:r>
              <a:rPr lang="en-US" sz="36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enéticos</a:t>
            </a:r>
            <a:endParaRPr kumimoji="0" lang="en-US" sz="3600" b="1" i="0" u="none" strike="noStrike" kern="1200" cap="none" spc="0" normalizeH="0" baseline="0" dirty="0">
              <a:ln>
                <a:noFill/>
              </a:ln>
              <a:solidFill>
                <a:srgbClr val="002604"/>
              </a:solidFill>
              <a:effectLst/>
              <a:uLnTx/>
              <a:uFillTx/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Fitness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3" y="1484025"/>
            <a:ext cx="8620591" cy="51191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612823" y="971550"/>
            <a:ext cx="5149642" cy="47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Algoritmos Gen</a:t>
            </a: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éticos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4" y="2186252"/>
            <a:ext cx="358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Matriz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 de </a:t>
            </a:r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Confusão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612823" y="971550"/>
            <a:ext cx="5149642" cy="47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Avaliação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2766622"/>
            <a:ext cx="8431461" cy="33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2064544" y="4128866"/>
            <a:ext cx="7847012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altLang="pt-BR" b="1" dirty="0" err="1" smtClean="0"/>
              <a:t>TechDay</a:t>
            </a:r>
            <a:endParaRPr lang="pt-BR" alt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42861" y="-42862"/>
            <a:ext cx="12292013" cy="3683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alphaModFix amt="85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52444"/>
            <a:ext cx="12234861" cy="4897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0" y="1735450"/>
            <a:ext cx="1981200" cy="198120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2064544" y="4937163"/>
            <a:ext cx="7847012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3200" dirty="0" smtClean="0"/>
              <a:t>Obrigado!</a:t>
            </a: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883178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8638"/>
            <a:ext cx="2690813" cy="1162050"/>
          </a:xfrm>
        </p:spPr>
        <p:txBody>
          <a:bodyPr/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72398" y="2386569"/>
            <a:ext cx="511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Problema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38200" y="3129336"/>
            <a:ext cx="511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Conjunto</a:t>
            </a:r>
            <a:r>
              <a:rPr lang="en-US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de Dados</a:t>
            </a:r>
            <a:endParaRPr lang="pt-BR" sz="2800" dirty="0" smtClean="0">
              <a:solidFill>
                <a:srgbClr val="002604"/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38200" y="3866909"/>
            <a:ext cx="511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Algoritmos</a:t>
            </a:r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 </a:t>
            </a:r>
            <a:r>
              <a:rPr lang="pt-BR" sz="2800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Gen</a:t>
            </a:r>
            <a:r>
              <a:rPr lang="en-US" sz="2800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éticos (AG)</a:t>
            </a:r>
            <a:endParaRPr lang="pt-BR" sz="2800" dirty="0" smtClean="0">
              <a:solidFill>
                <a:srgbClr val="002604"/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38200" y="4628970"/>
            <a:ext cx="511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Execução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72398" y="1643802"/>
            <a:ext cx="50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Machine Learning</a:t>
            </a:r>
          </a:p>
        </p:txBody>
      </p:sp>
      <p:sp>
        <p:nvSpPr>
          <p:cNvPr id="20" name="Divisa 19"/>
          <p:cNvSpPr/>
          <p:nvPr/>
        </p:nvSpPr>
        <p:spPr>
          <a:xfrm>
            <a:off x="329184" y="1663096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Divisa 20"/>
          <p:cNvSpPr/>
          <p:nvPr/>
        </p:nvSpPr>
        <p:spPr>
          <a:xfrm>
            <a:off x="329184" y="2405863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Divisa 21"/>
          <p:cNvSpPr/>
          <p:nvPr/>
        </p:nvSpPr>
        <p:spPr>
          <a:xfrm>
            <a:off x="324277" y="3148630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Divisa 23"/>
          <p:cNvSpPr/>
          <p:nvPr/>
        </p:nvSpPr>
        <p:spPr>
          <a:xfrm>
            <a:off x="324277" y="3905497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Divisa 24"/>
          <p:cNvSpPr/>
          <p:nvPr/>
        </p:nvSpPr>
        <p:spPr>
          <a:xfrm>
            <a:off x="324277" y="4648264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ORIGEM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2380147" y="3887414"/>
            <a:ext cx="1306642" cy="895662"/>
          </a:xfrm>
          <a:prstGeom prst="roundRect">
            <a:avLst/>
          </a:prstGeom>
          <a:solidFill>
            <a:srgbClr val="4AA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IA</a:t>
            </a:r>
            <a:endParaRPr lang="pt-BR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5340172" y="2718999"/>
            <a:ext cx="1295756" cy="854464"/>
          </a:xfrm>
          <a:prstGeom prst="roundRect">
            <a:avLst/>
          </a:prstGeom>
          <a:solidFill>
            <a:srgbClr val="00B33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5351770" y="4917974"/>
            <a:ext cx="1284158" cy="854464"/>
          </a:xfrm>
          <a:prstGeom prst="roundRect">
            <a:avLst/>
          </a:prstGeom>
          <a:solidFill>
            <a:srgbClr val="00B3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RP</a:t>
            </a:r>
            <a:endParaRPr lang="pt-BR" dirty="0"/>
          </a:p>
        </p:txBody>
      </p:sp>
      <p:cxnSp>
        <p:nvCxnSpPr>
          <p:cNvPr id="10" name="Conector de Seta Reta 9"/>
          <p:cNvCxnSpPr>
            <a:endCxn id="30" idx="1"/>
          </p:cNvCxnSpPr>
          <p:nvPr/>
        </p:nvCxnSpPr>
        <p:spPr>
          <a:xfrm flipV="1">
            <a:off x="3677219" y="3146231"/>
            <a:ext cx="1662953" cy="1073563"/>
          </a:xfrm>
          <a:prstGeom prst="straightConnector1">
            <a:avLst/>
          </a:prstGeom>
          <a:ln w="38100">
            <a:solidFill>
              <a:srgbClr val="003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31" idx="1"/>
          </p:cNvCxnSpPr>
          <p:nvPr/>
        </p:nvCxnSpPr>
        <p:spPr>
          <a:xfrm>
            <a:off x="3677219" y="4514970"/>
            <a:ext cx="1674551" cy="830236"/>
          </a:xfrm>
          <a:prstGeom prst="straightConnector1">
            <a:avLst/>
          </a:prstGeom>
          <a:ln w="44450">
            <a:solidFill>
              <a:srgbClr val="0032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Arredondado 85"/>
          <p:cNvSpPr/>
          <p:nvPr/>
        </p:nvSpPr>
        <p:spPr>
          <a:xfrm>
            <a:off x="8155612" y="3887414"/>
            <a:ext cx="1306642" cy="895662"/>
          </a:xfrm>
          <a:prstGeom prst="roundRect">
            <a:avLst/>
          </a:prstGeom>
          <a:solidFill>
            <a:srgbClr val="00B3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ML</a:t>
            </a:r>
            <a:endParaRPr lang="pt-BR" dirty="0"/>
          </a:p>
        </p:txBody>
      </p:sp>
      <p:cxnSp>
        <p:nvCxnSpPr>
          <p:cNvPr id="100" name="Conector de Seta Reta 99"/>
          <p:cNvCxnSpPr>
            <a:stCxn id="30" idx="3"/>
          </p:cNvCxnSpPr>
          <p:nvPr/>
        </p:nvCxnSpPr>
        <p:spPr>
          <a:xfrm>
            <a:off x="6635928" y="3146231"/>
            <a:ext cx="1519684" cy="1009961"/>
          </a:xfrm>
          <a:prstGeom prst="straightConnector1">
            <a:avLst/>
          </a:prstGeom>
          <a:ln w="44450">
            <a:solidFill>
              <a:srgbClr val="0026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1" idx="3"/>
          </p:cNvCxnSpPr>
          <p:nvPr/>
        </p:nvCxnSpPr>
        <p:spPr>
          <a:xfrm flipV="1">
            <a:off x="6635928" y="4514970"/>
            <a:ext cx="1519684" cy="830236"/>
          </a:xfrm>
          <a:prstGeom prst="straightConnector1">
            <a:avLst/>
          </a:prstGeom>
          <a:ln w="41275">
            <a:solidFill>
              <a:srgbClr val="0026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/>
          <p:cNvSpPr txBox="1">
            <a:spLocks/>
          </p:cNvSpPr>
          <p:nvPr/>
        </p:nvSpPr>
        <p:spPr>
          <a:xfrm>
            <a:off x="398502" y="738636"/>
            <a:ext cx="4757175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Machine</a:t>
            </a:r>
            <a:r>
              <a:rPr lang="pt-B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 Learning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7" name="Divisa 16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31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APRENDIZADOS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72335" y="3281230"/>
            <a:ext cx="529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Supervisionado</a:t>
            </a:r>
          </a:p>
        </p:txBody>
      </p:sp>
      <p:sp>
        <p:nvSpPr>
          <p:cNvPr id="4" name="Retângulo Arredondado 3"/>
          <p:cNvSpPr/>
          <p:nvPr/>
        </p:nvSpPr>
        <p:spPr>
          <a:xfrm>
            <a:off x="2864767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Classe</a:t>
            </a:r>
          </a:p>
        </p:txBody>
      </p:sp>
      <p:sp>
        <p:nvSpPr>
          <p:cNvPr id="18" name="Retângulo Arredondado 17"/>
          <p:cNvSpPr/>
          <p:nvPr/>
        </p:nvSpPr>
        <p:spPr>
          <a:xfrm>
            <a:off x="472335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Altura</a:t>
            </a:r>
          </a:p>
        </p:txBody>
      </p:sp>
      <p:sp>
        <p:nvSpPr>
          <p:cNvPr id="19" name="Retângulo Arredondado 18"/>
          <p:cNvSpPr/>
          <p:nvPr/>
        </p:nvSpPr>
        <p:spPr>
          <a:xfrm>
            <a:off x="1668551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Idade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458686" y="5109007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1,4</a:t>
            </a:r>
          </a:p>
        </p:txBody>
      </p:sp>
      <p:sp>
        <p:nvSpPr>
          <p:cNvPr id="21" name="Retângulo Arredondado 20"/>
          <p:cNvSpPr/>
          <p:nvPr/>
        </p:nvSpPr>
        <p:spPr>
          <a:xfrm>
            <a:off x="1666092" y="5109007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35</a:t>
            </a:r>
          </a:p>
        </p:txBody>
      </p:sp>
      <p:sp>
        <p:nvSpPr>
          <p:cNvPr id="22" name="Retângulo Arredondado 21"/>
          <p:cNvSpPr/>
          <p:nvPr/>
        </p:nvSpPr>
        <p:spPr>
          <a:xfrm>
            <a:off x="2864767" y="5109007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Baixa</a:t>
            </a:r>
          </a:p>
        </p:txBody>
      </p:sp>
      <p:sp>
        <p:nvSpPr>
          <p:cNvPr id="24" name="Retângulo Arredondado 23"/>
          <p:cNvSpPr/>
          <p:nvPr/>
        </p:nvSpPr>
        <p:spPr>
          <a:xfrm>
            <a:off x="8479581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Altura</a:t>
            </a:r>
          </a:p>
        </p:txBody>
      </p:sp>
      <p:sp>
        <p:nvSpPr>
          <p:cNvPr id="25" name="Retângulo Arredondado 24"/>
          <p:cNvSpPr/>
          <p:nvPr/>
        </p:nvSpPr>
        <p:spPr>
          <a:xfrm>
            <a:off x="9675797" y="4252350"/>
            <a:ext cx="1149599" cy="694404"/>
          </a:xfrm>
          <a:prstGeom prst="roundRect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Idade</a:t>
            </a:r>
          </a:p>
        </p:txBody>
      </p:sp>
      <p:sp>
        <p:nvSpPr>
          <p:cNvPr id="26" name="Retângulo Arredondado 25"/>
          <p:cNvSpPr/>
          <p:nvPr/>
        </p:nvSpPr>
        <p:spPr>
          <a:xfrm>
            <a:off x="8465932" y="5109007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1,4</a:t>
            </a:r>
          </a:p>
        </p:txBody>
      </p:sp>
      <p:sp>
        <p:nvSpPr>
          <p:cNvPr id="27" name="Retângulo Arredondado 26"/>
          <p:cNvSpPr/>
          <p:nvPr/>
        </p:nvSpPr>
        <p:spPr>
          <a:xfrm>
            <a:off x="9673338" y="5109007"/>
            <a:ext cx="1149599" cy="694404"/>
          </a:xfrm>
          <a:prstGeom prst="roundRect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charset="0"/>
                <a:ea typeface="Arial" charset="0"/>
                <a:cs typeface="Arial" charset="0"/>
              </a:rPr>
              <a:t>35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465932" y="3281230"/>
            <a:ext cx="529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Não supervisionado</a:t>
            </a: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398502" y="738636"/>
            <a:ext cx="4757175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Machine</a:t>
            </a:r>
            <a:r>
              <a:rPr lang="pt-B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 Learning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30" name="Divisa 29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128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KNN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800350" y="2314575"/>
            <a:ext cx="14288" cy="3957639"/>
          </a:xfrm>
          <a:prstGeom prst="straightConnector1">
            <a:avLst/>
          </a:prstGeom>
          <a:ln w="63500">
            <a:solidFill>
              <a:srgbClr val="003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800350" y="6272213"/>
            <a:ext cx="5229225" cy="1"/>
          </a:xfrm>
          <a:prstGeom prst="straightConnector1">
            <a:avLst/>
          </a:prstGeom>
          <a:ln w="53975">
            <a:solidFill>
              <a:srgbClr val="003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240213" y="4639658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24606" y="3075355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04928" y="2445080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23235" y="4820017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66549" y="3456605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90144" y="2359140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928488" y="3311140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882064" y="4771901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387642" y="3013417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291088" y="3876095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546394" y="2154548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riângulo 11"/>
          <p:cNvSpPr/>
          <p:nvPr/>
        </p:nvSpPr>
        <p:spPr>
          <a:xfrm>
            <a:off x="6339691" y="3542575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riângulo 44"/>
          <p:cNvSpPr/>
          <p:nvPr/>
        </p:nvSpPr>
        <p:spPr>
          <a:xfrm>
            <a:off x="5678542" y="4141148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riângulo 45"/>
          <p:cNvSpPr/>
          <p:nvPr/>
        </p:nvSpPr>
        <p:spPr>
          <a:xfrm>
            <a:off x="5112256" y="3845066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riângulo 46"/>
          <p:cNvSpPr/>
          <p:nvPr/>
        </p:nvSpPr>
        <p:spPr>
          <a:xfrm>
            <a:off x="5590093" y="3012689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riângulo 47"/>
          <p:cNvSpPr/>
          <p:nvPr/>
        </p:nvSpPr>
        <p:spPr>
          <a:xfrm>
            <a:off x="4149585" y="3968868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riângulo 48"/>
          <p:cNvSpPr/>
          <p:nvPr/>
        </p:nvSpPr>
        <p:spPr>
          <a:xfrm>
            <a:off x="4627422" y="5460474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riângulo 49"/>
          <p:cNvSpPr/>
          <p:nvPr/>
        </p:nvSpPr>
        <p:spPr>
          <a:xfrm>
            <a:off x="5705484" y="4894542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riângulo 50"/>
          <p:cNvSpPr/>
          <p:nvPr/>
        </p:nvSpPr>
        <p:spPr>
          <a:xfrm>
            <a:off x="6324608" y="2700855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riângulo 51"/>
          <p:cNvSpPr/>
          <p:nvPr/>
        </p:nvSpPr>
        <p:spPr>
          <a:xfrm>
            <a:off x="6633077" y="4425869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riângulo 52"/>
          <p:cNvSpPr/>
          <p:nvPr/>
        </p:nvSpPr>
        <p:spPr>
          <a:xfrm>
            <a:off x="3758470" y="5159418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5566" y="3770643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pt-BR" sz="4000" b="1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51846" y="2310110"/>
            <a:ext cx="27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K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 = 9</a:t>
            </a:r>
          </a:p>
        </p:txBody>
      </p:sp>
      <p:sp>
        <p:nvSpPr>
          <p:cNvPr id="56" name="Oval 55"/>
          <p:cNvSpPr/>
          <p:nvPr/>
        </p:nvSpPr>
        <p:spPr>
          <a:xfrm>
            <a:off x="3686175" y="2921788"/>
            <a:ext cx="2497730" cy="2307191"/>
          </a:xfrm>
          <a:prstGeom prst="ellipse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398502" y="738636"/>
            <a:ext cx="4757175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Machine</a:t>
            </a:r>
            <a:r>
              <a:rPr lang="pt-B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 Learning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54" name="Divisa 53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5" grpId="0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4" y="2186252"/>
            <a:ext cx="184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K</a:t>
            </a:r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-Mens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128822" y="2314575"/>
            <a:ext cx="14288" cy="3957639"/>
          </a:xfrm>
          <a:prstGeom prst="straightConnector1">
            <a:avLst/>
          </a:prstGeom>
          <a:ln w="63500">
            <a:solidFill>
              <a:srgbClr val="003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28822" y="6272214"/>
            <a:ext cx="7515241" cy="0"/>
          </a:xfrm>
          <a:prstGeom prst="straightConnector1">
            <a:avLst/>
          </a:prstGeom>
          <a:ln w="53975">
            <a:solidFill>
              <a:srgbClr val="003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10781" y="4823751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24606" y="3075355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04928" y="2445080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65800" y="3824798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66549" y="3456605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90144" y="2359140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928488" y="3311140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52632" y="4955994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387642" y="3013417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291088" y="3876095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546394" y="2154548"/>
            <a:ext cx="373664" cy="419490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riângulo 11"/>
          <p:cNvSpPr/>
          <p:nvPr/>
        </p:nvSpPr>
        <p:spPr>
          <a:xfrm>
            <a:off x="7810259" y="3726668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riângulo 44"/>
          <p:cNvSpPr/>
          <p:nvPr/>
        </p:nvSpPr>
        <p:spPr>
          <a:xfrm>
            <a:off x="7149110" y="4325241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riângulo 45"/>
          <p:cNvSpPr/>
          <p:nvPr/>
        </p:nvSpPr>
        <p:spPr>
          <a:xfrm>
            <a:off x="6582824" y="4029159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riângulo 46"/>
          <p:cNvSpPr/>
          <p:nvPr/>
        </p:nvSpPr>
        <p:spPr>
          <a:xfrm>
            <a:off x="7060661" y="3196782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riângulo 47"/>
          <p:cNvSpPr/>
          <p:nvPr/>
        </p:nvSpPr>
        <p:spPr>
          <a:xfrm>
            <a:off x="4149585" y="3968868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riângulo 48"/>
          <p:cNvSpPr/>
          <p:nvPr/>
        </p:nvSpPr>
        <p:spPr>
          <a:xfrm>
            <a:off x="6097990" y="5644567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riângulo 49"/>
          <p:cNvSpPr/>
          <p:nvPr/>
        </p:nvSpPr>
        <p:spPr>
          <a:xfrm>
            <a:off x="7176052" y="5078635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riângulo 50"/>
          <p:cNvSpPr/>
          <p:nvPr/>
        </p:nvSpPr>
        <p:spPr>
          <a:xfrm>
            <a:off x="8306211" y="3750493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riângulo 51"/>
          <p:cNvSpPr/>
          <p:nvPr/>
        </p:nvSpPr>
        <p:spPr>
          <a:xfrm>
            <a:off x="8103645" y="4609962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riângulo 52"/>
          <p:cNvSpPr/>
          <p:nvPr/>
        </p:nvSpPr>
        <p:spPr>
          <a:xfrm>
            <a:off x="7009279" y="5729348"/>
            <a:ext cx="477837" cy="493567"/>
          </a:xfrm>
          <a:prstGeom prst="triangle">
            <a:avLst/>
          </a:prstGeom>
          <a:solidFill>
            <a:srgbClr val="4A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51846" y="2310110"/>
            <a:ext cx="27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C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charset="0"/>
              </a:rPr>
              <a:t> = 2</a:t>
            </a:r>
          </a:p>
        </p:txBody>
      </p:sp>
      <p:sp>
        <p:nvSpPr>
          <p:cNvPr id="6" name="Rosca 5"/>
          <p:cNvSpPr/>
          <p:nvPr/>
        </p:nvSpPr>
        <p:spPr>
          <a:xfrm>
            <a:off x="3797420" y="2985318"/>
            <a:ext cx="333544" cy="321287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osca 43"/>
          <p:cNvSpPr/>
          <p:nvPr/>
        </p:nvSpPr>
        <p:spPr>
          <a:xfrm>
            <a:off x="7248198" y="4939573"/>
            <a:ext cx="333544" cy="321287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42268" y="1638692"/>
            <a:ext cx="2994025" cy="301453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17957" y="3571366"/>
            <a:ext cx="2994025" cy="301453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398502" y="738636"/>
            <a:ext cx="4757175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Machine</a:t>
            </a:r>
            <a:r>
              <a:rPr lang="pt-B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 Learning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56" name="Divisa 55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" grpId="0" animBg="1"/>
      <p:bldP spid="44" grpId="0" animBg="1"/>
      <p:bldP spid="7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4" y="1900492"/>
            <a:ext cx="4485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Redes </a:t>
            </a:r>
            <a:r>
              <a:rPr lang="pt-BR" sz="2800" b="1" smtClean="0">
                <a:solidFill>
                  <a:srgbClr val="002604"/>
                </a:solidFill>
                <a:latin typeface="+mj-lt"/>
                <a:ea typeface="Arial" charset="0"/>
                <a:cs typeface="Arial" charset="0"/>
              </a:rPr>
              <a:t>Neurais Artificiais</a:t>
            </a:r>
            <a:endParaRPr lang="pt-BR" sz="2800" b="1" dirty="0" smtClean="0">
              <a:solidFill>
                <a:srgbClr val="002604"/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0320" y="240994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20" y="2606664"/>
            <a:ext cx="9993868" cy="375064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98502" y="738636"/>
            <a:ext cx="4757175" cy="705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Machine</a:t>
            </a:r>
            <a:r>
              <a:rPr lang="pt-B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 Learning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9" name="Divisa 8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72335" y="2186252"/>
            <a:ext cx="52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Máquina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 de </a:t>
            </a:r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Vetores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Suporte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50320" y="2695707"/>
            <a:ext cx="766332" cy="76068"/>
          </a:xfrm>
          <a:prstGeom prst="rect">
            <a:avLst/>
          </a:prstGeom>
          <a:solidFill>
            <a:srgbClr val="4AAA2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3225384" y="3498511"/>
            <a:ext cx="14990" cy="2893102"/>
          </a:xfrm>
          <a:prstGeom prst="straightConnector1">
            <a:avLst/>
          </a:prstGeom>
          <a:ln w="41275">
            <a:solidFill>
              <a:srgbClr val="0026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015521" y="6391613"/>
            <a:ext cx="4586990" cy="0"/>
          </a:xfrm>
          <a:prstGeom prst="straightConnector1">
            <a:avLst/>
          </a:prstGeom>
          <a:ln w="41275">
            <a:solidFill>
              <a:srgbClr val="0026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599326" y="3663405"/>
            <a:ext cx="2878924" cy="2353455"/>
          </a:xfrm>
          <a:prstGeom prst="line">
            <a:avLst/>
          </a:prstGeom>
          <a:ln w="41275">
            <a:solidFill>
              <a:srgbClr val="002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3420256" y="3348611"/>
            <a:ext cx="2542415" cy="2113614"/>
          </a:xfrm>
          <a:prstGeom prst="line">
            <a:avLst/>
          </a:prstGeom>
          <a:ln>
            <a:solidFill>
              <a:srgbClr val="00B3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4256870" y="4128099"/>
            <a:ext cx="2542415" cy="2113614"/>
          </a:xfrm>
          <a:prstGeom prst="line">
            <a:avLst/>
          </a:prstGeom>
          <a:ln>
            <a:solidFill>
              <a:srgbClr val="00B3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887721" y="3468532"/>
            <a:ext cx="785400" cy="689547"/>
          </a:xfrm>
          <a:prstGeom prst="straightConnector1">
            <a:avLst/>
          </a:prstGeom>
          <a:ln w="28575">
            <a:solidFill>
              <a:srgbClr val="00B33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088835" y="31554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endParaRPr lang="pt-BR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18030" y="3773337"/>
            <a:ext cx="188130" cy="204862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59078" y="3608443"/>
            <a:ext cx="188130" cy="204862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89258" y="4175568"/>
            <a:ext cx="188130" cy="204862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715387" y="3368601"/>
            <a:ext cx="188130" cy="204862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31183" y="3889506"/>
            <a:ext cx="188130" cy="204862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624319" y="4626731"/>
            <a:ext cx="188130" cy="204862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278265" y="4039150"/>
            <a:ext cx="188130" cy="204862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7208" y="4503844"/>
            <a:ext cx="188130" cy="204862"/>
          </a:xfrm>
          <a:prstGeom prst="ellipse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923582" y="4688565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57214" y="5185801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29319" y="5466864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76401" y="5616508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261370" y="4684399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902418" y="4519505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74523" y="4800568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021605" y="4950212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526455" y="5277752"/>
            <a:ext cx="188130" cy="204862"/>
          </a:xfrm>
          <a:prstGeom prst="ellipse">
            <a:avLst/>
          </a:prstGeom>
          <a:solidFill>
            <a:srgbClr val="00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rgbClr val="00B33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65843" y="4418392"/>
            <a:ext cx="326693" cy="358032"/>
          </a:xfrm>
          <a:prstGeom prst="ellipse">
            <a:avLst/>
          </a:prstGeom>
          <a:noFill/>
          <a:ln>
            <a:solidFill>
              <a:srgbClr val="00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840346" y="4596540"/>
            <a:ext cx="326693" cy="358032"/>
          </a:xfrm>
          <a:prstGeom prst="ellipse">
            <a:avLst/>
          </a:prstGeom>
          <a:noFill/>
          <a:ln>
            <a:solidFill>
              <a:srgbClr val="00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0" name="Conector de Seta Reta 29"/>
          <p:cNvCxnSpPr>
            <a:stCxn id="40" idx="5"/>
          </p:cNvCxnSpPr>
          <p:nvPr/>
        </p:nvCxnSpPr>
        <p:spPr>
          <a:xfrm>
            <a:off x="4507787" y="4678705"/>
            <a:ext cx="301665" cy="275867"/>
          </a:xfrm>
          <a:prstGeom prst="straightConnector1">
            <a:avLst/>
          </a:prstGeom>
          <a:ln w="25400">
            <a:solidFill>
              <a:srgbClr val="00321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1" idx="1"/>
          </p:cNvCxnSpPr>
          <p:nvPr/>
        </p:nvCxnSpPr>
        <p:spPr>
          <a:xfrm flipH="1" flipV="1">
            <a:off x="5629319" y="4418392"/>
            <a:ext cx="321814" cy="300174"/>
          </a:xfrm>
          <a:prstGeom prst="straightConnector1">
            <a:avLst/>
          </a:prstGeom>
          <a:ln w="19050">
            <a:solidFill>
              <a:srgbClr val="00321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alphaModFix amt="86000"/>
            <a:duotone>
              <a:prstClr val="black"/>
              <a:srgbClr val="00B33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3" y="6581020"/>
            <a:ext cx="12234861" cy="489706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">
            <a:alphaModFix amt="87000"/>
            <a:duotone>
              <a:prstClr val="black"/>
              <a:srgbClr val="4AAA2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574" y="-168361"/>
            <a:ext cx="12234861" cy="489706"/>
          </a:xfrm>
          <a:prstGeom prst="rect">
            <a:avLst/>
          </a:prstGeom>
        </p:spPr>
      </p:pic>
      <p:sp>
        <p:nvSpPr>
          <p:cNvPr id="55" name="Título 1"/>
          <p:cNvSpPr txBox="1">
            <a:spLocks/>
          </p:cNvSpPr>
          <p:nvPr/>
        </p:nvSpPr>
        <p:spPr>
          <a:xfrm>
            <a:off x="165688" y="970905"/>
            <a:ext cx="5149642" cy="47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Machine</a:t>
            </a:r>
            <a:r>
              <a:rPr lang="pt-BR" sz="4400" b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 </a:t>
            </a:r>
            <a:r>
              <a:rPr lang="pt-BR" sz="4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Learning</a:t>
            </a: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 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56" name="Divisa 55"/>
          <p:cNvSpPr/>
          <p:nvPr/>
        </p:nvSpPr>
        <p:spPr>
          <a:xfrm>
            <a:off x="165688" y="849319"/>
            <a:ext cx="484632" cy="484632"/>
          </a:xfrm>
          <a:prstGeom prst="chevron">
            <a:avLst/>
          </a:prstGeom>
          <a:solidFill>
            <a:srgbClr val="002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5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604"/>
        </a:solidFill>
        <a:ln>
          <a:noFill/>
        </a:ln>
      </a:spPr>
      <a:bodyPr rtlCol="0" anchor="ctr"/>
      <a:lstStyle>
        <a:defPPr algn="ctr">
          <a:defRPr sz="2800" b="1" dirty="0" smtClean="0"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179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TechDay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TechDay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Dantas | Cappta</dc:creator>
  <cp:lastModifiedBy>Usuário do Microsoft Office</cp:lastModifiedBy>
  <cp:revision>208</cp:revision>
  <dcterms:created xsi:type="dcterms:W3CDTF">2017-08-02T14:36:37Z</dcterms:created>
  <dcterms:modified xsi:type="dcterms:W3CDTF">2018-05-18T16:13:23Z</dcterms:modified>
</cp:coreProperties>
</file>