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06E6E-2950-4C07-981A-1C36981788CC}"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en-IN"/>
        </a:p>
      </dgm:t>
    </dgm:pt>
    <dgm:pt modelId="{BC399DE4-8BC5-4F74-9322-C0F087C7E950}">
      <dgm:prSet phldrT="[Text]" custT="1"/>
      <dgm:spPr/>
      <dgm:t>
        <a:bodyPr/>
        <a:lstStyle/>
        <a:p>
          <a:r>
            <a:rPr lang="en-IN" sz="2000" b="1" dirty="0" smtClean="0">
              <a:latin typeface="Times New Roman" pitchFamily="18" charset="0"/>
              <a:cs typeface="Times New Roman" pitchFamily="18" charset="0"/>
            </a:rPr>
            <a:t>Data understanding</a:t>
          </a:r>
          <a:endParaRPr lang="en-IN" sz="2000" b="1" dirty="0">
            <a:latin typeface="Times New Roman" pitchFamily="18" charset="0"/>
            <a:cs typeface="Times New Roman" pitchFamily="18" charset="0"/>
          </a:endParaRPr>
        </a:p>
      </dgm:t>
    </dgm:pt>
    <dgm:pt modelId="{236B260F-40E9-45D4-96A7-1F548C3C1E3E}" type="parTrans" cxnId="{4CBB7648-87B8-43A3-A6DC-2677AB8D0273}">
      <dgm:prSet/>
      <dgm:spPr/>
      <dgm:t>
        <a:bodyPr/>
        <a:lstStyle/>
        <a:p>
          <a:endParaRPr lang="en-IN"/>
        </a:p>
      </dgm:t>
    </dgm:pt>
    <dgm:pt modelId="{AABCBC0B-4033-40EB-9944-9C52CD636166}" type="sibTrans" cxnId="{4CBB7648-87B8-43A3-A6DC-2677AB8D0273}">
      <dgm:prSet/>
      <dgm:spPr/>
      <dgm:t>
        <a:bodyPr/>
        <a:lstStyle/>
        <a:p>
          <a:endParaRPr lang="en-IN"/>
        </a:p>
      </dgm:t>
    </dgm:pt>
    <dgm:pt modelId="{529E1900-09BA-4ED6-861E-944F24AE79B3}">
      <dgm:prSet phldrT="[Text]" custT="1"/>
      <dgm:spPr/>
      <dgm:t>
        <a:bodyPr/>
        <a:lstStyle/>
        <a:p>
          <a:r>
            <a:rPr lang="en-IN" sz="2200" dirty="0" smtClean="0">
              <a:latin typeface="Times New Roman" pitchFamily="18" charset="0"/>
              <a:cs typeface="Times New Roman" pitchFamily="18" charset="0"/>
            </a:rPr>
            <a:t>Identify  variables in dataset which strongly indicate the default</a:t>
          </a:r>
          <a:endParaRPr lang="en-IN" sz="2200" dirty="0">
            <a:latin typeface="Times New Roman" pitchFamily="18" charset="0"/>
            <a:cs typeface="Times New Roman" pitchFamily="18" charset="0"/>
          </a:endParaRPr>
        </a:p>
      </dgm:t>
    </dgm:pt>
    <dgm:pt modelId="{A553D2E1-8849-4813-A7DE-3681A8E40C04}" type="parTrans" cxnId="{9C287904-641F-4D5A-B7F0-22D2370E8BC7}">
      <dgm:prSet/>
      <dgm:spPr/>
      <dgm:t>
        <a:bodyPr/>
        <a:lstStyle/>
        <a:p>
          <a:endParaRPr lang="en-IN"/>
        </a:p>
      </dgm:t>
    </dgm:pt>
    <dgm:pt modelId="{E52B59B7-6EB9-4DB1-B6BF-EC239372D18A}" type="sibTrans" cxnId="{9C287904-641F-4D5A-B7F0-22D2370E8BC7}">
      <dgm:prSet/>
      <dgm:spPr/>
      <dgm:t>
        <a:bodyPr/>
        <a:lstStyle/>
        <a:p>
          <a:endParaRPr lang="en-IN"/>
        </a:p>
      </dgm:t>
    </dgm:pt>
    <dgm:pt modelId="{264E1216-58AC-47E1-8741-E41A813A530F}">
      <dgm:prSet phldrT="[Text]" custT="1"/>
      <dgm:spPr/>
      <dgm:t>
        <a:bodyPr/>
        <a:lstStyle/>
        <a:p>
          <a:r>
            <a:rPr lang="en-IN" sz="2000" b="1" dirty="0" smtClean="0">
              <a:latin typeface="Times New Roman" pitchFamily="18" charset="0"/>
              <a:cs typeface="Times New Roman" pitchFamily="18" charset="0"/>
            </a:rPr>
            <a:t>Data cleaning</a:t>
          </a:r>
          <a:endParaRPr lang="en-IN" sz="2000" b="1" dirty="0">
            <a:latin typeface="Times New Roman" pitchFamily="18" charset="0"/>
            <a:cs typeface="Times New Roman" pitchFamily="18" charset="0"/>
          </a:endParaRPr>
        </a:p>
      </dgm:t>
    </dgm:pt>
    <dgm:pt modelId="{D8C85956-F25C-48B1-B8C6-FC8C172AB7A9}" type="parTrans" cxnId="{793A65CD-2BD8-4AF4-A304-12BC54355296}">
      <dgm:prSet/>
      <dgm:spPr/>
      <dgm:t>
        <a:bodyPr/>
        <a:lstStyle/>
        <a:p>
          <a:endParaRPr lang="en-IN"/>
        </a:p>
      </dgm:t>
    </dgm:pt>
    <dgm:pt modelId="{8CA7AEF2-5010-4A1A-91AE-CDC0A4426788}" type="sibTrans" cxnId="{793A65CD-2BD8-4AF4-A304-12BC54355296}">
      <dgm:prSet/>
      <dgm:spPr/>
      <dgm:t>
        <a:bodyPr/>
        <a:lstStyle/>
        <a:p>
          <a:endParaRPr lang="en-IN"/>
        </a:p>
      </dgm:t>
    </dgm:pt>
    <dgm:pt modelId="{ED525DC2-C3A3-4518-B2B1-4B15E63458C4}">
      <dgm:prSet phldrT="[Text]"/>
      <dgm:spPr/>
      <dgm:t>
        <a:bodyPr/>
        <a:lstStyle/>
        <a:p>
          <a:r>
            <a:rPr lang="en-IN" dirty="0" smtClean="0">
              <a:latin typeface="Times New Roman" pitchFamily="18" charset="0"/>
              <a:cs typeface="Times New Roman" pitchFamily="18" charset="0"/>
            </a:rPr>
            <a:t>Fixing invalid values in rows and columns</a:t>
          </a:r>
          <a:endParaRPr lang="en-IN" dirty="0">
            <a:latin typeface="Times New Roman" pitchFamily="18" charset="0"/>
            <a:cs typeface="Times New Roman" pitchFamily="18" charset="0"/>
          </a:endParaRPr>
        </a:p>
      </dgm:t>
    </dgm:pt>
    <dgm:pt modelId="{A5500A50-A6C4-45F4-894A-ABB1C00CD0BD}" type="parTrans" cxnId="{89C6DD19-C6A4-4A3C-8B23-179B5EC7DAC0}">
      <dgm:prSet/>
      <dgm:spPr/>
      <dgm:t>
        <a:bodyPr/>
        <a:lstStyle/>
        <a:p>
          <a:endParaRPr lang="en-IN"/>
        </a:p>
      </dgm:t>
    </dgm:pt>
    <dgm:pt modelId="{6B8CEBAD-701B-463E-A698-FCF2C00834D8}" type="sibTrans" cxnId="{89C6DD19-C6A4-4A3C-8B23-179B5EC7DAC0}">
      <dgm:prSet/>
      <dgm:spPr/>
      <dgm:t>
        <a:bodyPr/>
        <a:lstStyle/>
        <a:p>
          <a:endParaRPr lang="en-IN"/>
        </a:p>
      </dgm:t>
    </dgm:pt>
    <dgm:pt modelId="{E09760FD-64DC-4652-B447-72D26882AADA}">
      <dgm:prSet phldrT="[Text]" custT="1"/>
      <dgm:spPr/>
      <dgm:t>
        <a:bodyPr/>
        <a:lstStyle/>
        <a:p>
          <a:r>
            <a:rPr lang="en-IN" sz="2000" b="1" dirty="0" smtClean="0">
              <a:latin typeface="Times New Roman" pitchFamily="18" charset="0"/>
              <a:cs typeface="Times New Roman" pitchFamily="18" charset="0"/>
            </a:rPr>
            <a:t>Data Analysis</a:t>
          </a:r>
          <a:endParaRPr lang="en-IN" sz="2000" b="1" dirty="0">
            <a:latin typeface="Times New Roman" pitchFamily="18" charset="0"/>
            <a:cs typeface="Times New Roman" pitchFamily="18" charset="0"/>
          </a:endParaRPr>
        </a:p>
      </dgm:t>
    </dgm:pt>
    <dgm:pt modelId="{1CF091E7-101A-4E10-A202-6C7ADF7BE11A}" type="parTrans" cxnId="{0F10E6FD-944A-4617-9D0B-0F95D9F7B5BA}">
      <dgm:prSet/>
      <dgm:spPr/>
      <dgm:t>
        <a:bodyPr/>
        <a:lstStyle/>
        <a:p>
          <a:endParaRPr lang="en-IN"/>
        </a:p>
      </dgm:t>
    </dgm:pt>
    <dgm:pt modelId="{0C4EEF6D-F852-4A7B-AF52-2E74988ED478}" type="sibTrans" cxnId="{0F10E6FD-944A-4617-9D0B-0F95D9F7B5BA}">
      <dgm:prSet/>
      <dgm:spPr/>
      <dgm:t>
        <a:bodyPr/>
        <a:lstStyle/>
        <a:p>
          <a:endParaRPr lang="en-IN"/>
        </a:p>
      </dgm:t>
    </dgm:pt>
    <dgm:pt modelId="{9168AF2C-27A3-421D-A4E3-25ADC2CBEA0B}">
      <dgm:prSet phldrT="[Text]" custT="1"/>
      <dgm:spPr/>
      <dgm:t>
        <a:bodyPr/>
        <a:lstStyle/>
        <a:p>
          <a:r>
            <a:rPr lang="en-IN" sz="2200" dirty="0" smtClean="0">
              <a:latin typeface="Times New Roman" pitchFamily="18" charset="0"/>
              <a:cs typeface="Times New Roman" pitchFamily="18" charset="0"/>
            </a:rPr>
            <a:t>Univariate Analysis</a:t>
          </a:r>
          <a:endParaRPr lang="en-IN" sz="2200" dirty="0">
            <a:latin typeface="Times New Roman" pitchFamily="18" charset="0"/>
            <a:cs typeface="Times New Roman" pitchFamily="18" charset="0"/>
          </a:endParaRPr>
        </a:p>
      </dgm:t>
    </dgm:pt>
    <dgm:pt modelId="{DAD47C3C-5617-4B0E-9430-4DF11559928E}" type="parTrans" cxnId="{49FAAF78-5BC8-4445-92D9-3BCBC5150723}">
      <dgm:prSet/>
      <dgm:spPr/>
      <dgm:t>
        <a:bodyPr/>
        <a:lstStyle/>
        <a:p>
          <a:endParaRPr lang="en-IN"/>
        </a:p>
      </dgm:t>
    </dgm:pt>
    <dgm:pt modelId="{5FC190D3-F680-40DA-BF14-17195029F934}" type="sibTrans" cxnId="{49FAAF78-5BC8-4445-92D9-3BCBC5150723}">
      <dgm:prSet/>
      <dgm:spPr/>
      <dgm:t>
        <a:bodyPr/>
        <a:lstStyle/>
        <a:p>
          <a:endParaRPr lang="en-IN"/>
        </a:p>
      </dgm:t>
    </dgm:pt>
    <dgm:pt modelId="{F1E0FB4D-E105-4497-A534-D0787C2EA4A2}">
      <dgm:prSet phldrT="[Text]" custT="1"/>
      <dgm:spPr/>
      <dgm:t>
        <a:bodyPr/>
        <a:lstStyle/>
        <a:p>
          <a:r>
            <a:rPr lang="en-IN" sz="2200" dirty="0" smtClean="0">
              <a:latin typeface="Times New Roman" pitchFamily="18" charset="0"/>
              <a:cs typeface="Times New Roman" pitchFamily="18" charset="0"/>
            </a:rPr>
            <a:t>Identify data type</a:t>
          </a:r>
          <a:endParaRPr lang="en-IN" sz="2200" dirty="0">
            <a:latin typeface="Times New Roman" pitchFamily="18" charset="0"/>
            <a:cs typeface="Times New Roman" pitchFamily="18" charset="0"/>
          </a:endParaRPr>
        </a:p>
      </dgm:t>
    </dgm:pt>
    <dgm:pt modelId="{04459E0B-0B32-475D-BDDF-E2061A1C97B7}" type="parTrans" cxnId="{B3A28E29-B9C6-4131-9A73-1331883CA86C}">
      <dgm:prSet/>
      <dgm:spPr/>
      <dgm:t>
        <a:bodyPr/>
        <a:lstStyle/>
        <a:p>
          <a:endParaRPr lang="en-IN"/>
        </a:p>
      </dgm:t>
    </dgm:pt>
    <dgm:pt modelId="{730A7C1D-4C95-4BB0-8FDB-EA92B099BCCF}" type="sibTrans" cxnId="{B3A28E29-B9C6-4131-9A73-1331883CA86C}">
      <dgm:prSet/>
      <dgm:spPr/>
      <dgm:t>
        <a:bodyPr/>
        <a:lstStyle/>
        <a:p>
          <a:endParaRPr lang="en-IN"/>
        </a:p>
      </dgm:t>
    </dgm:pt>
    <dgm:pt modelId="{40A5BB48-5DB6-41FA-89A3-D9914021C328}">
      <dgm:prSet phldrT="[Text]" custT="1"/>
      <dgm:spPr/>
      <dgm:t>
        <a:bodyPr/>
        <a:lstStyle/>
        <a:p>
          <a:r>
            <a:rPr lang="en-IN" sz="2200" dirty="0" smtClean="0">
              <a:latin typeface="Times New Roman" pitchFamily="18" charset="0"/>
              <a:cs typeface="Times New Roman" pitchFamily="18" charset="0"/>
            </a:rPr>
            <a:t>Understand the definition of each label</a:t>
          </a:r>
          <a:endParaRPr lang="en-IN" sz="2200" dirty="0">
            <a:latin typeface="Times New Roman" pitchFamily="18" charset="0"/>
            <a:cs typeface="Times New Roman" pitchFamily="18" charset="0"/>
          </a:endParaRPr>
        </a:p>
      </dgm:t>
    </dgm:pt>
    <dgm:pt modelId="{4C660CAE-BD7B-48AD-BF42-E8CD87AFB77D}" type="parTrans" cxnId="{1BE2FDC1-D32F-4748-8952-B50586E79713}">
      <dgm:prSet/>
      <dgm:spPr/>
      <dgm:t>
        <a:bodyPr/>
        <a:lstStyle/>
        <a:p>
          <a:endParaRPr lang="en-IN"/>
        </a:p>
      </dgm:t>
    </dgm:pt>
    <dgm:pt modelId="{3BB95AB9-2C88-4646-8CB5-AF183AFEC2C5}" type="sibTrans" cxnId="{1BE2FDC1-D32F-4748-8952-B50586E79713}">
      <dgm:prSet/>
      <dgm:spPr/>
      <dgm:t>
        <a:bodyPr/>
        <a:lstStyle/>
        <a:p>
          <a:endParaRPr lang="en-IN"/>
        </a:p>
      </dgm:t>
    </dgm:pt>
    <dgm:pt modelId="{A75D7441-DD9B-4EAF-A791-07EE51403F56}">
      <dgm:prSet phldrT="[Text]"/>
      <dgm:spPr/>
      <dgm:t>
        <a:bodyPr/>
        <a:lstStyle/>
        <a:p>
          <a:r>
            <a:rPr lang="en-IN" dirty="0" smtClean="0">
              <a:latin typeface="Times New Roman" pitchFamily="18" charset="0"/>
              <a:cs typeface="Times New Roman" pitchFamily="18" charset="0"/>
            </a:rPr>
            <a:t>Missing values</a:t>
          </a:r>
          <a:endParaRPr lang="en-IN" dirty="0">
            <a:latin typeface="Times New Roman" pitchFamily="18" charset="0"/>
            <a:cs typeface="Times New Roman" pitchFamily="18" charset="0"/>
          </a:endParaRPr>
        </a:p>
      </dgm:t>
    </dgm:pt>
    <dgm:pt modelId="{21BD0E92-E097-4618-9E02-886528830B53}" type="parTrans" cxnId="{CF3F157E-725D-42A1-91BC-EF2B641BFEBF}">
      <dgm:prSet/>
      <dgm:spPr/>
      <dgm:t>
        <a:bodyPr/>
        <a:lstStyle/>
        <a:p>
          <a:endParaRPr lang="en-IN"/>
        </a:p>
      </dgm:t>
    </dgm:pt>
    <dgm:pt modelId="{4751D3AE-C7BC-4FCE-8CF5-CCB67E244FEB}" type="sibTrans" cxnId="{CF3F157E-725D-42A1-91BC-EF2B641BFEBF}">
      <dgm:prSet/>
      <dgm:spPr/>
      <dgm:t>
        <a:bodyPr/>
        <a:lstStyle/>
        <a:p>
          <a:endParaRPr lang="en-IN"/>
        </a:p>
      </dgm:t>
    </dgm:pt>
    <dgm:pt modelId="{9EC43594-D1B9-4A6A-A627-DA6B2C08F57D}">
      <dgm:prSet phldrT="[Text]"/>
      <dgm:spPr/>
      <dgm:t>
        <a:bodyPr/>
        <a:lstStyle/>
        <a:p>
          <a:r>
            <a:rPr lang="en-IN" dirty="0" smtClean="0">
              <a:latin typeface="Times New Roman" pitchFamily="18" charset="0"/>
              <a:cs typeface="Times New Roman" pitchFamily="18" charset="0"/>
            </a:rPr>
            <a:t>Standardising values</a:t>
          </a:r>
          <a:endParaRPr lang="en-IN" dirty="0">
            <a:latin typeface="Times New Roman" pitchFamily="18" charset="0"/>
            <a:cs typeface="Times New Roman" pitchFamily="18" charset="0"/>
          </a:endParaRPr>
        </a:p>
      </dgm:t>
    </dgm:pt>
    <dgm:pt modelId="{17F5B980-B511-43A4-8F2A-E06565277CE9}" type="parTrans" cxnId="{C2C81C82-2C57-4780-AE18-E3A5C699E560}">
      <dgm:prSet/>
      <dgm:spPr/>
      <dgm:t>
        <a:bodyPr/>
        <a:lstStyle/>
        <a:p>
          <a:endParaRPr lang="en-IN"/>
        </a:p>
      </dgm:t>
    </dgm:pt>
    <dgm:pt modelId="{932B8B31-BA1D-4D7D-A0DD-39F4A407DC95}" type="sibTrans" cxnId="{C2C81C82-2C57-4780-AE18-E3A5C699E560}">
      <dgm:prSet/>
      <dgm:spPr/>
      <dgm:t>
        <a:bodyPr/>
        <a:lstStyle/>
        <a:p>
          <a:endParaRPr lang="en-IN"/>
        </a:p>
      </dgm:t>
    </dgm:pt>
    <dgm:pt modelId="{4301F02F-7E59-4498-A638-9E42CA5F44DE}">
      <dgm:prSet phldrT="[Text]" custT="1"/>
      <dgm:spPr/>
      <dgm:t>
        <a:bodyPr/>
        <a:lstStyle/>
        <a:p>
          <a:r>
            <a:rPr lang="en-IN" sz="2200" dirty="0" smtClean="0">
              <a:latin typeface="Times New Roman" pitchFamily="18" charset="0"/>
              <a:cs typeface="Times New Roman" pitchFamily="18" charset="0"/>
            </a:rPr>
            <a:t>Segmented Univariate</a:t>
          </a:r>
          <a:endParaRPr lang="en-IN" sz="2200" dirty="0">
            <a:latin typeface="Times New Roman" pitchFamily="18" charset="0"/>
            <a:cs typeface="Times New Roman" pitchFamily="18" charset="0"/>
          </a:endParaRPr>
        </a:p>
      </dgm:t>
    </dgm:pt>
    <dgm:pt modelId="{E94161EC-327F-4560-944E-084DE12E16EE}" type="parTrans" cxnId="{07D0AE0E-11C0-47FF-AC78-A67C3798FEDA}">
      <dgm:prSet/>
      <dgm:spPr/>
      <dgm:t>
        <a:bodyPr/>
        <a:lstStyle/>
        <a:p>
          <a:endParaRPr lang="en-IN"/>
        </a:p>
      </dgm:t>
    </dgm:pt>
    <dgm:pt modelId="{64159489-5238-4896-969C-2A65A16F1B09}" type="sibTrans" cxnId="{07D0AE0E-11C0-47FF-AC78-A67C3798FEDA}">
      <dgm:prSet/>
      <dgm:spPr/>
      <dgm:t>
        <a:bodyPr/>
        <a:lstStyle/>
        <a:p>
          <a:endParaRPr lang="en-IN"/>
        </a:p>
      </dgm:t>
    </dgm:pt>
    <dgm:pt modelId="{581DBC12-F449-41A8-ABBA-3B7DF8DD4D4A}">
      <dgm:prSet phldrT="[Text]" custT="1"/>
      <dgm:spPr/>
      <dgm:t>
        <a:bodyPr/>
        <a:lstStyle/>
        <a:p>
          <a:r>
            <a:rPr lang="en-IN" sz="2200" dirty="0" smtClean="0">
              <a:latin typeface="Times New Roman" pitchFamily="18" charset="0"/>
              <a:cs typeface="Times New Roman" pitchFamily="18" charset="0"/>
            </a:rPr>
            <a:t>Bivariate Analysis</a:t>
          </a:r>
          <a:endParaRPr lang="en-IN" sz="2200" dirty="0">
            <a:latin typeface="Times New Roman" pitchFamily="18" charset="0"/>
            <a:cs typeface="Times New Roman" pitchFamily="18" charset="0"/>
          </a:endParaRPr>
        </a:p>
      </dgm:t>
    </dgm:pt>
    <dgm:pt modelId="{2311E4C6-8E76-47CF-85B0-5361692FBFD0}" type="parTrans" cxnId="{B5EA0E85-F9DF-4748-A4E7-FC871D3AF052}">
      <dgm:prSet/>
      <dgm:spPr/>
      <dgm:t>
        <a:bodyPr/>
        <a:lstStyle/>
        <a:p>
          <a:endParaRPr lang="en-IN"/>
        </a:p>
      </dgm:t>
    </dgm:pt>
    <dgm:pt modelId="{2131723A-8055-4A05-95CF-DB973992D5E7}" type="sibTrans" cxnId="{B5EA0E85-F9DF-4748-A4E7-FC871D3AF052}">
      <dgm:prSet/>
      <dgm:spPr/>
      <dgm:t>
        <a:bodyPr/>
        <a:lstStyle/>
        <a:p>
          <a:endParaRPr lang="en-IN"/>
        </a:p>
      </dgm:t>
    </dgm:pt>
    <dgm:pt modelId="{AB728B75-1940-4DF4-BF28-D6D505540477}" type="pres">
      <dgm:prSet presAssocID="{6F906E6E-2950-4C07-981A-1C36981788CC}" presName="linearFlow" presStyleCnt="0">
        <dgm:presLayoutVars>
          <dgm:dir/>
          <dgm:animLvl val="lvl"/>
          <dgm:resizeHandles val="exact"/>
        </dgm:presLayoutVars>
      </dgm:prSet>
      <dgm:spPr/>
      <dgm:t>
        <a:bodyPr/>
        <a:lstStyle/>
        <a:p>
          <a:endParaRPr lang="en-IN"/>
        </a:p>
      </dgm:t>
    </dgm:pt>
    <dgm:pt modelId="{76E43F11-944D-4641-AB7A-29C0102F61D6}" type="pres">
      <dgm:prSet presAssocID="{BC399DE4-8BC5-4F74-9322-C0F087C7E950}" presName="composite" presStyleCnt="0"/>
      <dgm:spPr/>
    </dgm:pt>
    <dgm:pt modelId="{651C8E20-DC28-4802-8F1E-CD95369D86CB}" type="pres">
      <dgm:prSet presAssocID="{BC399DE4-8BC5-4F74-9322-C0F087C7E950}" presName="parentText" presStyleLbl="alignNode1" presStyleIdx="0" presStyleCnt="3" custScaleY="108831">
        <dgm:presLayoutVars>
          <dgm:chMax val="1"/>
          <dgm:bulletEnabled val="1"/>
        </dgm:presLayoutVars>
      </dgm:prSet>
      <dgm:spPr/>
      <dgm:t>
        <a:bodyPr/>
        <a:lstStyle/>
        <a:p>
          <a:endParaRPr lang="en-IN"/>
        </a:p>
      </dgm:t>
    </dgm:pt>
    <dgm:pt modelId="{DC7529F9-2C24-465C-91D2-36CCEBD7D564}" type="pres">
      <dgm:prSet presAssocID="{BC399DE4-8BC5-4F74-9322-C0F087C7E950}" presName="descendantText" presStyleLbl="alignAcc1" presStyleIdx="0" presStyleCnt="3" custScaleY="122697">
        <dgm:presLayoutVars>
          <dgm:bulletEnabled val="1"/>
        </dgm:presLayoutVars>
      </dgm:prSet>
      <dgm:spPr/>
      <dgm:t>
        <a:bodyPr/>
        <a:lstStyle/>
        <a:p>
          <a:endParaRPr lang="en-IN"/>
        </a:p>
      </dgm:t>
    </dgm:pt>
    <dgm:pt modelId="{03F87B4F-C689-4AC5-BA04-F9984942A527}" type="pres">
      <dgm:prSet presAssocID="{AABCBC0B-4033-40EB-9944-9C52CD636166}" presName="sp" presStyleCnt="0"/>
      <dgm:spPr/>
    </dgm:pt>
    <dgm:pt modelId="{E2D19593-D966-4D8F-A7E4-6173CC508AB8}" type="pres">
      <dgm:prSet presAssocID="{264E1216-58AC-47E1-8741-E41A813A530F}" presName="composite" presStyleCnt="0"/>
      <dgm:spPr/>
    </dgm:pt>
    <dgm:pt modelId="{22649BCE-39EC-4900-9353-FE354581E529}" type="pres">
      <dgm:prSet presAssocID="{264E1216-58AC-47E1-8741-E41A813A530F}" presName="parentText" presStyleLbl="alignNode1" presStyleIdx="1" presStyleCnt="3">
        <dgm:presLayoutVars>
          <dgm:chMax val="1"/>
          <dgm:bulletEnabled val="1"/>
        </dgm:presLayoutVars>
      </dgm:prSet>
      <dgm:spPr/>
      <dgm:t>
        <a:bodyPr/>
        <a:lstStyle/>
        <a:p>
          <a:endParaRPr lang="en-IN"/>
        </a:p>
      </dgm:t>
    </dgm:pt>
    <dgm:pt modelId="{7BF9869B-B18B-4A2A-BA24-36C4EB707896}" type="pres">
      <dgm:prSet presAssocID="{264E1216-58AC-47E1-8741-E41A813A530F}" presName="descendantText" presStyleLbl="alignAcc1" presStyleIdx="1" presStyleCnt="3">
        <dgm:presLayoutVars>
          <dgm:bulletEnabled val="1"/>
        </dgm:presLayoutVars>
      </dgm:prSet>
      <dgm:spPr/>
      <dgm:t>
        <a:bodyPr/>
        <a:lstStyle/>
        <a:p>
          <a:endParaRPr lang="en-IN"/>
        </a:p>
      </dgm:t>
    </dgm:pt>
    <dgm:pt modelId="{C8500A37-BA65-4878-9698-82F4818DB50F}" type="pres">
      <dgm:prSet presAssocID="{8CA7AEF2-5010-4A1A-91AE-CDC0A4426788}" presName="sp" presStyleCnt="0"/>
      <dgm:spPr/>
    </dgm:pt>
    <dgm:pt modelId="{F5185077-327C-4FBC-816A-5E8E9999908B}" type="pres">
      <dgm:prSet presAssocID="{E09760FD-64DC-4652-B447-72D26882AADA}" presName="composite" presStyleCnt="0"/>
      <dgm:spPr/>
    </dgm:pt>
    <dgm:pt modelId="{AAF13280-5AFD-4304-8138-944C641B323C}" type="pres">
      <dgm:prSet presAssocID="{E09760FD-64DC-4652-B447-72D26882AADA}" presName="parentText" presStyleLbl="alignNode1" presStyleIdx="2" presStyleCnt="3">
        <dgm:presLayoutVars>
          <dgm:chMax val="1"/>
          <dgm:bulletEnabled val="1"/>
        </dgm:presLayoutVars>
      </dgm:prSet>
      <dgm:spPr/>
      <dgm:t>
        <a:bodyPr/>
        <a:lstStyle/>
        <a:p>
          <a:endParaRPr lang="en-IN"/>
        </a:p>
      </dgm:t>
    </dgm:pt>
    <dgm:pt modelId="{7FA5F667-987A-4A5D-B7AF-4AE217F4A5F5}" type="pres">
      <dgm:prSet presAssocID="{E09760FD-64DC-4652-B447-72D26882AADA}" presName="descendantText" presStyleLbl="alignAcc1" presStyleIdx="2" presStyleCnt="3">
        <dgm:presLayoutVars>
          <dgm:bulletEnabled val="1"/>
        </dgm:presLayoutVars>
      </dgm:prSet>
      <dgm:spPr/>
      <dgm:t>
        <a:bodyPr/>
        <a:lstStyle/>
        <a:p>
          <a:endParaRPr lang="en-IN"/>
        </a:p>
      </dgm:t>
    </dgm:pt>
  </dgm:ptLst>
  <dgm:cxnLst>
    <dgm:cxn modelId="{B3A28E29-B9C6-4131-9A73-1331883CA86C}" srcId="{BC399DE4-8BC5-4F74-9322-C0F087C7E950}" destId="{F1E0FB4D-E105-4497-A534-D0787C2EA4A2}" srcOrd="1" destOrd="0" parTransId="{04459E0B-0B32-475D-BDDF-E2061A1C97B7}" sibTransId="{730A7C1D-4C95-4BB0-8FDB-EA92B099BCCF}"/>
    <dgm:cxn modelId="{9C287904-641F-4D5A-B7F0-22D2370E8BC7}" srcId="{BC399DE4-8BC5-4F74-9322-C0F087C7E950}" destId="{529E1900-09BA-4ED6-861E-944F24AE79B3}" srcOrd="0" destOrd="0" parTransId="{A553D2E1-8849-4813-A7DE-3681A8E40C04}" sibTransId="{E52B59B7-6EB9-4DB1-B6BF-EC239372D18A}"/>
    <dgm:cxn modelId="{C2C81C82-2C57-4780-AE18-E3A5C699E560}" srcId="{264E1216-58AC-47E1-8741-E41A813A530F}" destId="{9EC43594-D1B9-4A6A-A627-DA6B2C08F57D}" srcOrd="2" destOrd="0" parTransId="{17F5B980-B511-43A4-8F2A-E06565277CE9}" sibTransId="{932B8B31-BA1D-4D7D-A0DD-39F4A407DC95}"/>
    <dgm:cxn modelId="{89C6DD19-C6A4-4A3C-8B23-179B5EC7DAC0}" srcId="{264E1216-58AC-47E1-8741-E41A813A530F}" destId="{ED525DC2-C3A3-4518-B2B1-4B15E63458C4}" srcOrd="0" destOrd="0" parTransId="{A5500A50-A6C4-45F4-894A-ABB1C00CD0BD}" sibTransId="{6B8CEBAD-701B-463E-A698-FCF2C00834D8}"/>
    <dgm:cxn modelId="{159ABB42-9853-4D18-8FFF-0D4C9C2B5E3A}" type="presOf" srcId="{581DBC12-F449-41A8-ABBA-3B7DF8DD4D4A}" destId="{7FA5F667-987A-4A5D-B7AF-4AE217F4A5F5}" srcOrd="0" destOrd="2" presId="urn:microsoft.com/office/officeart/2005/8/layout/chevron2"/>
    <dgm:cxn modelId="{07D0AE0E-11C0-47FF-AC78-A67C3798FEDA}" srcId="{E09760FD-64DC-4652-B447-72D26882AADA}" destId="{4301F02F-7E59-4498-A638-9E42CA5F44DE}" srcOrd="1" destOrd="0" parTransId="{E94161EC-327F-4560-944E-084DE12E16EE}" sibTransId="{64159489-5238-4896-969C-2A65A16F1B09}"/>
    <dgm:cxn modelId="{CF3F157E-725D-42A1-91BC-EF2B641BFEBF}" srcId="{264E1216-58AC-47E1-8741-E41A813A530F}" destId="{A75D7441-DD9B-4EAF-A791-07EE51403F56}" srcOrd="1" destOrd="0" parTransId="{21BD0E92-E097-4618-9E02-886528830B53}" sibTransId="{4751D3AE-C7BC-4FCE-8CF5-CCB67E244FEB}"/>
    <dgm:cxn modelId="{49FAAF78-5BC8-4445-92D9-3BCBC5150723}" srcId="{E09760FD-64DC-4652-B447-72D26882AADA}" destId="{9168AF2C-27A3-421D-A4E3-25ADC2CBEA0B}" srcOrd="0" destOrd="0" parTransId="{DAD47C3C-5617-4B0E-9430-4DF11559928E}" sibTransId="{5FC190D3-F680-40DA-BF14-17195029F934}"/>
    <dgm:cxn modelId="{14F695B0-607F-4174-8395-AC985E77C0BB}" type="presOf" srcId="{529E1900-09BA-4ED6-861E-944F24AE79B3}" destId="{DC7529F9-2C24-465C-91D2-36CCEBD7D564}" srcOrd="0" destOrd="0" presId="urn:microsoft.com/office/officeart/2005/8/layout/chevron2"/>
    <dgm:cxn modelId="{134EE998-7E5E-46CA-B5CA-4C7BE973A242}" type="presOf" srcId="{4301F02F-7E59-4498-A638-9E42CA5F44DE}" destId="{7FA5F667-987A-4A5D-B7AF-4AE217F4A5F5}" srcOrd="0" destOrd="1" presId="urn:microsoft.com/office/officeart/2005/8/layout/chevron2"/>
    <dgm:cxn modelId="{4CBB7648-87B8-43A3-A6DC-2677AB8D0273}" srcId="{6F906E6E-2950-4C07-981A-1C36981788CC}" destId="{BC399DE4-8BC5-4F74-9322-C0F087C7E950}" srcOrd="0" destOrd="0" parTransId="{236B260F-40E9-45D4-96A7-1F548C3C1E3E}" sibTransId="{AABCBC0B-4033-40EB-9944-9C52CD636166}"/>
    <dgm:cxn modelId="{65BDADA2-C215-4C44-9C6F-557064CEB61D}" type="presOf" srcId="{ED525DC2-C3A3-4518-B2B1-4B15E63458C4}" destId="{7BF9869B-B18B-4A2A-BA24-36C4EB707896}" srcOrd="0" destOrd="0" presId="urn:microsoft.com/office/officeart/2005/8/layout/chevron2"/>
    <dgm:cxn modelId="{B5EA0E85-F9DF-4748-A4E7-FC871D3AF052}" srcId="{E09760FD-64DC-4652-B447-72D26882AADA}" destId="{581DBC12-F449-41A8-ABBA-3B7DF8DD4D4A}" srcOrd="2" destOrd="0" parTransId="{2311E4C6-8E76-47CF-85B0-5361692FBFD0}" sibTransId="{2131723A-8055-4A05-95CF-DB973992D5E7}"/>
    <dgm:cxn modelId="{D0A26E8D-00AA-466E-AB51-0A56D097D88A}" type="presOf" srcId="{9EC43594-D1B9-4A6A-A627-DA6B2C08F57D}" destId="{7BF9869B-B18B-4A2A-BA24-36C4EB707896}" srcOrd="0" destOrd="2" presId="urn:microsoft.com/office/officeart/2005/8/layout/chevron2"/>
    <dgm:cxn modelId="{CEE2ECA4-F2AD-4962-AC00-BAB1F92A8FE7}" type="presOf" srcId="{6F906E6E-2950-4C07-981A-1C36981788CC}" destId="{AB728B75-1940-4DF4-BF28-D6D505540477}" srcOrd="0" destOrd="0" presId="urn:microsoft.com/office/officeart/2005/8/layout/chevron2"/>
    <dgm:cxn modelId="{CD147185-C409-4F62-95C9-F0AD829914C0}" type="presOf" srcId="{40A5BB48-5DB6-41FA-89A3-D9914021C328}" destId="{DC7529F9-2C24-465C-91D2-36CCEBD7D564}" srcOrd="0" destOrd="2" presId="urn:microsoft.com/office/officeart/2005/8/layout/chevron2"/>
    <dgm:cxn modelId="{9723D0B3-655C-4C02-9332-525F7D550CE6}" type="presOf" srcId="{264E1216-58AC-47E1-8741-E41A813A530F}" destId="{22649BCE-39EC-4900-9353-FE354581E529}" srcOrd="0" destOrd="0" presId="urn:microsoft.com/office/officeart/2005/8/layout/chevron2"/>
    <dgm:cxn modelId="{8E6C34EB-5235-4731-B78E-D751DA4D4035}" type="presOf" srcId="{E09760FD-64DC-4652-B447-72D26882AADA}" destId="{AAF13280-5AFD-4304-8138-944C641B323C}" srcOrd="0" destOrd="0" presId="urn:microsoft.com/office/officeart/2005/8/layout/chevron2"/>
    <dgm:cxn modelId="{1BE2FDC1-D32F-4748-8952-B50586E79713}" srcId="{BC399DE4-8BC5-4F74-9322-C0F087C7E950}" destId="{40A5BB48-5DB6-41FA-89A3-D9914021C328}" srcOrd="2" destOrd="0" parTransId="{4C660CAE-BD7B-48AD-BF42-E8CD87AFB77D}" sibTransId="{3BB95AB9-2C88-4646-8CB5-AF183AFEC2C5}"/>
    <dgm:cxn modelId="{8B3DF006-CEDE-4142-8C54-E7F27239B7D5}" type="presOf" srcId="{F1E0FB4D-E105-4497-A534-D0787C2EA4A2}" destId="{DC7529F9-2C24-465C-91D2-36CCEBD7D564}" srcOrd="0" destOrd="1" presId="urn:microsoft.com/office/officeart/2005/8/layout/chevron2"/>
    <dgm:cxn modelId="{5F3C9A5A-BDD4-4DA6-824F-82AE199FC747}" type="presOf" srcId="{A75D7441-DD9B-4EAF-A791-07EE51403F56}" destId="{7BF9869B-B18B-4A2A-BA24-36C4EB707896}" srcOrd="0" destOrd="1" presId="urn:microsoft.com/office/officeart/2005/8/layout/chevron2"/>
    <dgm:cxn modelId="{183435AA-4972-4344-AD61-0D2FC9256DCA}" type="presOf" srcId="{BC399DE4-8BC5-4F74-9322-C0F087C7E950}" destId="{651C8E20-DC28-4802-8F1E-CD95369D86CB}" srcOrd="0" destOrd="0" presId="urn:microsoft.com/office/officeart/2005/8/layout/chevron2"/>
    <dgm:cxn modelId="{1AC9EAA7-685C-4B6F-B9E3-FB1A942BE514}" type="presOf" srcId="{9168AF2C-27A3-421D-A4E3-25ADC2CBEA0B}" destId="{7FA5F667-987A-4A5D-B7AF-4AE217F4A5F5}" srcOrd="0" destOrd="0" presId="urn:microsoft.com/office/officeart/2005/8/layout/chevron2"/>
    <dgm:cxn modelId="{0F10E6FD-944A-4617-9D0B-0F95D9F7B5BA}" srcId="{6F906E6E-2950-4C07-981A-1C36981788CC}" destId="{E09760FD-64DC-4652-B447-72D26882AADA}" srcOrd="2" destOrd="0" parTransId="{1CF091E7-101A-4E10-A202-6C7ADF7BE11A}" sibTransId="{0C4EEF6D-F852-4A7B-AF52-2E74988ED478}"/>
    <dgm:cxn modelId="{793A65CD-2BD8-4AF4-A304-12BC54355296}" srcId="{6F906E6E-2950-4C07-981A-1C36981788CC}" destId="{264E1216-58AC-47E1-8741-E41A813A530F}" srcOrd="1" destOrd="0" parTransId="{D8C85956-F25C-48B1-B8C6-FC8C172AB7A9}" sibTransId="{8CA7AEF2-5010-4A1A-91AE-CDC0A4426788}"/>
    <dgm:cxn modelId="{37F6D1CA-D1E9-4EBC-9E0E-A119D800D9BA}" type="presParOf" srcId="{AB728B75-1940-4DF4-BF28-D6D505540477}" destId="{76E43F11-944D-4641-AB7A-29C0102F61D6}" srcOrd="0" destOrd="0" presId="urn:microsoft.com/office/officeart/2005/8/layout/chevron2"/>
    <dgm:cxn modelId="{EE27F57A-5666-4FB8-8868-E84DC73651E0}" type="presParOf" srcId="{76E43F11-944D-4641-AB7A-29C0102F61D6}" destId="{651C8E20-DC28-4802-8F1E-CD95369D86CB}" srcOrd="0" destOrd="0" presId="urn:microsoft.com/office/officeart/2005/8/layout/chevron2"/>
    <dgm:cxn modelId="{68EF2E70-8A2E-421F-9A7C-A985AA14F8B0}" type="presParOf" srcId="{76E43F11-944D-4641-AB7A-29C0102F61D6}" destId="{DC7529F9-2C24-465C-91D2-36CCEBD7D564}" srcOrd="1" destOrd="0" presId="urn:microsoft.com/office/officeart/2005/8/layout/chevron2"/>
    <dgm:cxn modelId="{44F2E9CA-663A-4C8F-8447-BF0EC0FF52A8}" type="presParOf" srcId="{AB728B75-1940-4DF4-BF28-D6D505540477}" destId="{03F87B4F-C689-4AC5-BA04-F9984942A527}" srcOrd="1" destOrd="0" presId="urn:microsoft.com/office/officeart/2005/8/layout/chevron2"/>
    <dgm:cxn modelId="{1BE89A39-BF3C-4967-8638-C04E6CA0E820}" type="presParOf" srcId="{AB728B75-1940-4DF4-BF28-D6D505540477}" destId="{E2D19593-D966-4D8F-A7E4-6173CC508AB8}" srcOrd="2" destOrd="0" presId="urn:microsoft.com/office/officeart/2005/8/layout/chevron2"/>
    <dgm:cxn modelId="{03D221B9-3D20-420C-BC7C-2F094DDE755D}" type="presParOf" srcId="{E2D19593-D966-4D8F-A7E4-6173CC508AB8}" destId="{22649BCE-39EC-4900-9353-FE354581E529}" srcOrd="0" destOrd="0" presId="urn:microsoft.com/office/officeart/2005/8/layout/chevron2"/>
    <dgm:cxn modelId="{60A477AA-FB14-414B-B172-83DEABD71450}" type="presParOf" srcId="{E2D19593-D966-4D8F-A7E4-6173CC508AB8}" destId="{7BF9869B-B18B-4A2A-BA24-36C4EB707896}" srcOrd="1" destOrd="0" presId="urn:microsoft.com/office/officeart/2005/8/layout/chevron2"/>
    <dgm:cxn modelId="{4CB27AB3-D5FA-407C-9934-04CCF00F9051}" type="presParOf" srcId="{AB728B75-1940-4DF4-BF28-D6D505540477}" destId="{C8500A37-BA65-4878-9698-82F4818DB50F}" srcOrd="3" destOrd="0" presId="urn:microsoft.com/office/officeart/2005/8/layout/chevron2"/>
    <dgm:cxn modelId="{1E7CAF90-67C7-43A1-8AFA-195D943C1B30}" type="presParOf" srcId="{AB728B75-1940-4DF4-BF28-D6D505540477}" destId="{F5185077-327C-4FBC-816A-5E8E9999908B}" srcOrd="4" destOrd="0" presId="urn:microsoft.com/office/officeart/2005/8/layout/chevron2"/>
    <dgm:cxn modelId="{FF65231E-32AE-49F3-B6C0-1B648F2595DA}" type="presParOf" srcId="{F5185077-327C-4FBC-816A-5E8E9999908B}" destId="{AAF13280-5AFD-4304-8138-944C641B323C}" srcOrd="0" destOrd="0" presId="urn:microsoft.com/office/officeart/2005/8/layout/chevron2"/>
    <dgm:cxn modelId="{39C72104-9972-4554-BAAA-E1886E1897C6}" type="presParOf" srcId="{F5185077-327C-4FBC-816A-5E8E9999908B}" destId="{7FA5F667-987A-4A5D-B7AF-4AE217F4A5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C8E20-DC28-4802-8F1E-CD95369D86CB}">
      <dsp:nvSpPr>
        <dsp:cNvPr id="0" name=""/>
        <dsp:cNvSpPr/>
      </dsp:nvSpPr>
      <dsp:spPr>
        <a:xfrm rot="5400000">
          <a:off x="-336082" y="393017"/>
          <a:ext cx="1883865" cy="1211700"/>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latin typeface="Times New Roman" pitchFamily="18" charset="0"/>
              <a:cs typeface="Times New Roman" pitchFamily="18" charset="0"/>
            </a:rPr>
            <a:t>Data understanding</a:t>
          </a:r>
          <a:endParaRPr lang="en-IN" sz="2000" b="1" kern="1200" dirty="0">
            <a:latin typeface="Times New Roman" pitchFamily="18" charset="0"/>
            <a:cs typeface="Times New Roman" pitchFamily="18" charset="0"/>
          </a:endParaRPr>
        </a:p>
      </dsp:txBody>
      <dsp:txXfrm rot="-5400000">
        <a:off x="1" y="662784"/>
        <a:ext cx="1211700" cy="672165"/>
      </dsp:txXfrm>
    </dsp:sp>
    <dsp:sp modelId="{DC7529F9-2C24-465C-91D2-36CCEBD7D564}">
      <dsp:nvSpPr>
        <dsp:cNvPr id="0" name=""/>
        <dsp:cNvSpPr/>
      </dsp:nvSpPr>
      <dsp:spPr>
        <a:xfrm rot="5400000">
          <a:off x="3450197" y="-2232817"/>
          <a:ext cx="1380525" cy="5857519"/>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Identify  variables in dataset which strongly indicate the default</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Identify data type</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Understand the definition of each label</a:t>
          </a:r>
          <a:endParaRPr lang="en-IN" sz="2200" kern="1200" dirty="0">
            <a:latin typeface="Times New Roman" pitchFamily="18" charset="0"/>
            <a:cs typeface="Times New Roman" pitchFamily="18" charset="0"/>
          </a:endParaRPr>
        </a:p>
      </dsp:txBody>
      <dsp:txXfrm rot="-5400000">
        <a:off x="1211700" y="73072"/>
        <a:ext cx="5790127" cy="1245741"/>
      </dsp:txXfrm>
    </dsp:sp>
    <dsp:sp modelId="{22649BCE-39EC-4900-9353-FE354581E529}">
      <dsp:nvSpPr>
        <dsp:cNvPr id="0" name=""/>
        <dsp:cNvSpPr/>
      </dsp:nvSpPr>
      <dsp:spPr>
        <a:xfrm rot="5400000">
          <a:off x="-259650" y="2016489"/>
          <a:ext cx="1731000" cy="1211700"/>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latin typeface="Times New Roman" pitchFamily="18" charset="0"/>
              <a:cs typeface="Times New Roman" pitchFamily="18" charset="0"/>
            </a:rPr>
            <a:t>Data cleaning</a:t>
          </a:r>
          <a:endParaRPr lang="en-IN" sz="2000" b="1" kern="1200" dirty="0">
            <a:latin typeface="Times New Roman" pitchFamily="18" charset="0"/>
            <a:cs typeface="Times New Roman" pitchFamily="18" charset="0"/>
          </a:endParaRPr>
        </a:p>
      </dsp:txBody>
      <dsp:txXfrm rot="-5400000">
        <a:off x="0" y="2362689"/>
        <a:ext cx="1211700" cy="519300"/>
      </dsp:txXfrm>
    </dsp:sp>
    <dsp:sp modelId="{7BF9869B-B18B-4A2A-BA24-36C4EB707896}">
      <dsp:nvSpPr>
        <dsp:cNvPr id="0" name=""/>
        <dsp:cNvSpPr/>
      </dsp:nvSpPr>
      <dsp:spPr>
        <a:xfrm rot="5400000">
          <a:off x="3577884" y="-609344"/>
          <a:ext cx="1125150" cy="5857519"/>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Fixing invalid values in rows and columns</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Missing values</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Standardising values</a:t>
          </a:r>
          <a:endParaRPr lang="en-IN" sz="2200" kern="1200" dirty="0">
            <a:latin typeface="Times New Roman" pitchFamily="18" charset="0"/>
            <a:cs typeface="Times New Roman" pitchFamily="18" charset="0"/>
          </a:endParaRPr>
        </a:p>
      </dsp:txBody>
      <dsp:txXfrm rot="-5400000">
        <a:off x="1211700" y="1811765"/>
        <a:ext cx="5802594" cy="1015300"/>
      </dsp:txXfrm>
    </dsp:sp>
    <dsp:sp modelId="{AAF13280-5AFD-4304-8138-944C641B323C}">
      <dsp:nvSpPr>
        <dsp:cNvPr id="0" name=""/>
        <dsp:cNvSpPr/>
      </dsp:nvSpPr>
      <dsp:spPr>
        <a:xfrm rot="5400000">
          <a:off x="-259650" y="3563530"/>
          <a:ext cx="1731000" cy="1211700"/>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latin typeface="Times New Roman" pitchFamily="18" charset="0"/>
              <a:cs typeface="Times New Roman" pitchFamily="18" charset="0"/>
            </a:rPr>
            <a:t>Data Analysis</a:t>
          </a:r>
          <a:endParaRPr lang="en-IN" sz="2000" b="1" kern="1200" dirty="0">
            <a:latin typeface="Times New Roman" pitchFamily="18" charset="0"/>
            <a:cs typeface="Times New Roman" pitchFamily="18" charset="0"/>
          </a:endParaRPr>
        </a:p>
      </dsp:txBody>
      <dsp:txXfrm rot="-5400000">
        <a:off x="0" y="3909730"/>
        <a:ext cx="1211700" cy="519300"/>
      </dsp:txXfrm>
    </dsp:sp>
    <dsp:sp modelId="{7FA5F667-987A-4A5D-B7AF-4AE217F4A5F5}">
      <dsp:nvSpPr>
        <dsp:cNvPr id="0" name=""/>
        <dsp:cNvSpPr/>
      </dsp:nvSpPr>
      <dsp:spPr>
        <a:xfrm rot="5400000">
          <a:off x="4183735" y="331845"/>
          <a:ext cx="1125150" cy="7069219"/>
        </a:xfrm>
        <a:prstGeom prst="round2Same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Univariate Analysis</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Segmented Univariate</a:t>
          </a:r>
          <a:endParaRPr lang="en-IN" sz="2200" kern="1200" dirty="0">
            <a:latin typeface="Times New Roman" pitchFamily="18" charset="0"/>
            <a:cs typeface="Times New Roman" pitchFamily="18" charset="0"/>
          </a:endParaRPr>
        </a:p>
        <a:p>
          <a:pPr marL="228600" lvl="1" indent="-228600" algn="l" defTabSz="977900">
            <a:lnSpc>
              <a:spcPct val="90000"/>
            </a:lnSpc>
            <a:spcBef>
              <a:spcPct val="0"/>
            </a:spcBef>
            <a:spcAft>
              <a:spcPct val="15000"/>
            </a:spcAft>
            <a:buChar char="••"/>
          </a:pPr>
          <a:r>
            <a:rPr lang="en-IN" sz="2200" kern="1200" dirty="0" smtClean="0">
              <a:latin typeface="Times New Roman" pitchFamily="18" charset="0"/>
              <a:cs typeface="Times New Roman" pitchFamily="18" charset="0"/>
            </a:rPr>
            <a:t>Bivariate Analysis</a:t>
          </a:r>
          <a:endParaRPr lang="en-IN" sz="2200" kern="1200" dirty="0">
            <a:latin typeface="Times New Roman" pitchFamily="18" charset="0"/>
            <a:cs typeface="Times New Roman" pitchFamily="18" charset="0"/>
          </a:endParaRPr>
        </a:p>
      </dsp:txBody>
      <dsp:txXfrm rot="-5400000">
        <a:off x="1211701" y="3358805"/>
        <a:ext cx="7014294" cy="10153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77F7F9-1D51-47CB-ABC6-33416C19C621}"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2890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7F7F9-1D51-47CB-ABC6-33416C19C621}"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292818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7F7F9-1D51-47CB-ABC6-33416C19C621}"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200768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7F7F9-1D51-47CB-ABC6-33416C19C621}"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316877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7F7F9-1D51-47CB-ABC6-33416C19C621}"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413705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77F7F9-1D51-47CB-ABC6-33416C19C621}"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321372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77F7F9-1D51-47CB-ABC6-33416C19C621}"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334214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77F7F9-1D51-47CB-ABC6-33416C19C621}"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154150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F7F9-1D51-47CB-ABC6-33416C19C621}"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16145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7F7F9-1D51-47CB-ABC6-33416C19C621}"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30643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7F7F9-1D51-47CB-ABC6-33416C19C621}"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6E661-6BAB-44CB-A9D5-6719E3173AF5}" type="slidenum">
              <a:rPr lang="en-IN" smtClean="0"/>
              <a:t>‹#›</a:t>
            </a:fld>
            <a:endParaRPr lang="en-IN"/>
          </a:p>
        </p:txBody>
      </p:sp>
    </p:spTree>
    <p:extLst>
      <p:ext uri="{BB962C8B-B14F-4D97-AF65-F5344CB8AC3E}">
        <p14:creationId xmlns:p14="http://schemas.microsoft.com/office/powerpoint/2010/main" val="15350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F7F9-1D51-47CB-ABC6-33416C19C621}" type="datetimeFigureOut">
              <a:rPr lang="en-IN" smtClean="0"/>
              <a:t>11-05-2022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6E661-6BAB-44CB-A9D5-6719E3173AF5}" type="slidenum">
              <a:rPr lang="en-IN" smtClean="0"/>
              <a:t>‹#›</a:t>
            </a:fld>
            <a:endParaRPr lang="en-IN"/>
          </a:p>
        </p:txBody>
      </p:sp>
    </p:spTree>
    <p:extLst>
      <p:ext uri="{BB962C8B-B14F-4D97-AF65-F5344CB8AC3E}">
        <p14:creationId xmlns:p14="http://schemas.microsoft.com/office/powerpoint/2010/main" val="2464840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Times New Roman" pitchFamily="18" charset="0"/>
                <a:cs typeface="Times New Roman" pitchFamily="18" charset="0"/>
              </a:rPr>
              <a:t>Lending Club Case Study</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107504" y="5013176"/>
            <a:ext cx="6400800" cy="1752600"/>
          </a:xfrm>
        </p:spPr>
        <p:txBody>
          <a:bodyPr/>
          <a:lstStyle/>
          <a:p>
            <a:pPr algn="l"/>
            <a:r>
              <a:rPr lang="en-IN" b="1" dirty="0" smtClean="0">
                <a:solidFill>
                  <a:schemeClr val="tx1"/>
                </a:solidFill>
                <a:latin typeface="Times New Roman" pitchFamily="18" charset="0"/>
                <a:cs typeface="Times New Roman" pitchFamily="18" charset="0"/>
              </a:rPr>
              <a:t>Member:</a:t>
            </a:r>
          </a:p>
          <a:p>
            <a:pPr algn="l"/>
            <a:r>
              <a:rPr lang="en-IN" dirty="0" err="1" smtClean="0">
                <a:solidFill>
                  <a:schemeClr val="tx1"/>
                </a:solidFill>
                <a:latin typeface="Times New Roman" pitchFamily="18" charset="0"/>
                <a:cs typeface="Times New Roman" pitchFamily="18" charset="0"/>
              </a:rPr>
              <a:t>Adityanarayanan</a:t>
            </a: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Madhusudanan</a:t>
            </a:r>
            <a:endParaRPr lang="en-IN" dirty="0" smtClean="0">
              <a:solidFill>
                <a:schemeClr val="tx1"/>
              </a:solidFill>
              <a:latin typeface="Times New Roman" pitchFamily="18" charset="0"/>
              <a:cs typeface="Times New Roman" pitchFamily="18" charset="0"/>
            </a:endParaRPr>
          </a:p>
          <a:p>
            <a:pPr algn="l"/>
            <a:r>
              <a:rPr lang="en-IN" dirty="0" err="1" smtClean="0">
                <a:solidFill>
                  <a:schemeClr val="tx1"/>
                </a:solidFill>
                <a:latin typeface="Times New Roman" pitchFamily="18" charset="0"/>
                <a:cs typeface="Times New Roman" pitchFamily="18" charset="0"/>
              </a:rPr>
              <a:t>Jalpa</a:t>
            </a:r>
            <a:r>
              <a:rPr lang="en-IN" dirty="0" smtClean="0">
                <a:solidFill>
                  <a:schemeClr val="tx1"/>
                </a:solidFill>
                <a:latin typeface="Times New Roman" pitchFamily="18" charset="0"/>
                <a:cs typeface="Times New Roman" pitchFamily="18" charset="0"/>
              </a:rPr>
              <a:t> Patel</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4397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850"/>
            <a:ext cx="8496944"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638095936"/>
              </p:ext>
            </p:extLst>
          </p:nvPr>
        </p:nvGraphicFramePr>
        <p:xfrm>
          <a:off x="1187624" y="5229200"/>
          <a:ext cx="6624736" cy="1483360"/>
        </p:xfrm>
        <a:graphic>
          <a:graphicData uri="http://schemas.openxmlformats.org/drawingml/2006/table">
            <a:tbl>
              <a:tblPr firstRow="1" bandRow="1">
                <a:tableStyleId>{5940675A-B579-460E-94D1-54222C63F5DA}</a:tableStyleId>
              </a:tblPr>
              <a:tblGrid>
                <a:gridCol w="3312368"/>
                <a:gridCol w="3312368"/>
              </a:tblGrid>
              <a:tr h="370840">
                <a:tc>
                  <a:txBody>
                    <a:bodyPr/>
                    <a:lstStyle/>
                    <a:p>
                      <a:endParaRPr lang="en-IN" dirty="0"/>
                    </a:p>
                  </a:txBody>
                  <a:tcPr/>
                </a:tc>
                <a:tc>
                  <a:txBody>
                    <a:bodyPr/>
                    <a:lstStyle/>
                    <a:p>
                      <a:r>
                        <a:rPr lang="en-IN" dirty="0" smtClean="0"/>
                        <a:t>Loan Application Count</a:t>
                      </a:r>
                      <a:endParaRPr lang="en-IN" dirty="0"/>
                    </a:p>
                  </a:txBody>
                  <a:tcPr/>
                </a:tc>
              </a:tr>
              <a:tr h="370840">
                <a:tc>
                  <a:txBody>
                    <a:bodyPr/>
                    <a:lstStyle/>
                    <a:p>
                      <a:r>
                        <a:rPr lang="en-IN" dirty="0" smtClean="0"/>
                        <a:t>Fully Paid</a:t>
                      </a:r>
                      <a:endParaRPr lang="en-IN" dirty="0"/>
                    </a:p>
                  </a:txBody>
                  <a:tcPr/>
                </a:tc>
                <a:tc>
                  <a:txBody>
                    <a:bodyPr/>
                    <a:lstStyle/>
                    <a:p>
                      <a:r>
                        <a:rPr lang="en-IN" dirty="0" smtClean="0"/>
                        <a:t>32609</a:t>
                      </a:r>
                      <a:endParaRPr lang="en-IN" dirty="0"/>
                    </a:p>
                  </a:txBody>
                  <a:tcPr/>
                </a:tc>
              </a:tr>
              <a:tr h="370840">
                <a:tc>
                  <a:txBody>
                    <a:bodyPr/>
                    <a:lstStyle/>
                    <a:p>
                      <a:r>
                        <a:rPr lang="en-IN" dirty="0" smtClean="0"/>
                        <a:t>Charged Off</a:t>
                      </a:r>
                      <a:endParaRPr lang="en-IN" dirty="0"/>
                    </a:p>
                  </a:txBody>
                  <a:tcPr/>
                </a:tc>
                <a:tc>
                  <a:txBody>
                    <a:bodyPr/>
                    <a:lstStyle/>
                    <a:p>
                      <a:r>
                        <a:rPr lang="en-IN" dirty="0" smtClean="0"/>
                        <a:t>5584</a:t>
                      </a:r>
                      <a:endParaRPr lang="en-IN" dirty="0"/>
                    </a:p>
                  </a:txBody>
                  <a:tcPr/>
                </a:tc>
              </a:tr>
              <a:tr h="370840">
                <a:tc>
                  <a:txBody>
                    <a:bodyPr/>
                    <a:lstStyle/>
                    <a:p>
                      <a:r>
                        <a:rPr lang="en-IN" dirty="0" smtClean="0"/>
                        <a:t>Current</a:t>
                      </a:r>
                      <a:endParaRPr lang="en-IN" dirty="0"/>
                    </a:p>
                  </a:txBody>
                  <a:tcPr/>
                </a:tc>
                <a:tc>
                  <a:txBody>
                    <a:bodyPr/>
                    <a:lstStyle/>
                    <a:p>
                      <a:r>
                        <a:rPr lang="en-IN" dirty="0" smtClean="0"/>
                        <a:t>1126</a:t>
                      </a:r>
                      <a:endParaRPr lang="en-IN" dirty="0"/>
                    </a:p>
                  </a:txBody>
                  <a:tcPr/>
                </a:tc>
              </a:tr>
            </a:tbl>
          </a:graphicData>
        </a:graphic>
      </p:graphicFrame>
    </p:spTree>
    <p:extLst>
      <p:ext uri="{BB962C8B-B14F-4D97-AF65-F5344CB8AC3E}">
        <p14:creationId xmlns:p14="http://schemas.microsoft.com/office/powerpoint/2010/main" val="116944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603875"/>
            <a:ext cx="8229600" cy="1143000"/>
          </a:xfrm>
        </p:spPr>
        <p:txBody>
          <a:bodyPr>
            <a:normAutofit/>
          </a:bodyPr>
          <a:lstStyle/>
          <a:p>
            <a:pPr algn="just"/>
            <a:r>
              <a:rPr lang="en-US" sz="2000" dirty="0">
                <a:latin typeface="Times New Roman" pitchFamily="18" charset="0"/>
                <a:cs typeface="Times New Roman" pitchFamily="18" charset="0"/>
              </a:rPr>
              <a:t>D</a:t>
            </a:r>
            <a:r>
              <a:rPr lang="en-US" sz="2000" b="0" dirty="0" smtClean="0">
                <a:effectLst/>
                <a:latin typeface="Times New Roman" pitchFamily="18" charset="0"/>
                <a:cs typeface="Times New Roman" pitchFamily="18" charset="0"/>
              </a:rPr>
              <a:t>ebt consolidation &amp;  credit card bill has max value means maximum loan has been taken for these purpose</a:t>
            </a:r>
            <a:endParaRPr lang="en-IN" sz="20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849694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60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589240"/>
            <a:ext cx="8229600" cy="1143000"/>
          </a:xfrm>
        </p:spPr>
        <p:txBody>
          <a:bodyPr>
            <a:normAutofit/>
          </a:bodyPr>
          <a:lstStyle/>
          <a:p>
            <a:pPr marL="285750" indent="-285750" algn="l">
              <a:buFont typeface="Arial" pitchFamily="34" charset="0"/>
              <a:buChar char="•"/>
            </a:pPr>
            <a:r>
              <a:rPr lang="en-US" sz="1800" b="0" dirty="0" smtClean="0">
                <a:effectLst/>
                <a:latin typeface="Times New Roman" pitchFamily="18" charset="0"/>
                <a:cs typeface="Times New Roman" pitchFamily="18" charset="0"/>
              </a:rPr>
              <a:t>We can concluded that most of the applicants living in rented home or </a:t>
            </a:r>
            <a:r>
              <a:rPr lang="en-US" sz="1800" b="0" dirty="0" err="1" smtClean="0">
                <a:effectLst/>
                <a:latin typeface="Times New Roman" pitchFamily="18" charset="0"/>
                <a:cs typeface="Times New Roman" pitchFamily="18" charset="0"/>
              </a:rPr>
              <a:t>mortgazed</a:t>
            </a:r>
            <a:r>
              <a:rPr lang="en-US" sz="1800" b="0" dirty="0" smtClean="0">
                <a:effectLst/>
                <a:latin typeface="Times New Roman" pitchFamily="18" charset="0"/>
                <a:cs typeface="Times New Roman" pitchFamily="18" charset="0"/>
              </a:rPr>
              <a:t> their </a:t>
            </a:r>
            <a:r>
              <a:rPr lang="en-US" sz="1800" b="0" dirty="0" err="1" smtClean="0">
                <a:effectLst/>
                <a:latin typeface="Times New Roman" pitchFamily="18" charset="0"/>
                <a:cs typeface="Times New Roman" pitchFamily="18" charset="0"/>
              </a:rPr>
              <a:t>home.</a:t>
            </a:r>
            <a:r>
              <a:rPr lang="en-US" sz="1800" dirty="0" err="1" smtClean="0">
                <a:latin typeface="Times New Roman" pitchFamily="18" charset="0"/>
                <a:cs typeface="Times New Roman" pitchFamily="18" charset="0"/>
              </a:rPr>
              <a:t>No</a:t>
            </a:r>
            <a:r>
              <a:rPr lang="en-US" sz="1800" dirty="0" smtClean="0">
                <a:latin typeface="Times New Roman" pitchFamily="18" charset="0"/>
                <a:cs typeface="Times New Roman" pitchFamily="18" charset="0"/>
              </a:rPr>
              <a:t> of applicants are high from this category so that charged off is high</a:t>
            </a:r>
            <a:r>
              <a:rPr lang="en-US" sz="1800" b="0" dirty="0" smtClean="0">
                <a:effectLst/>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422272" cy="421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38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17232"/>
            <a:ext cx="8229600" cy="1143000"/>
          </a:xfrm>
        </p:spPr>
        <p:txBody>
          <a:bodyPr>
            <a:normAutofit/>
          </a:bodyPr>
          <a:lstStyle/>
          <a:p>
            <a:pPr marL="342900" indent="-342900" algn="just">
              <a:buFont typeface="Arial" pitchFamily="34" charset="0"/>
              <a:buChar char="•"/>
            </a:pPr>
            <a:r>
              <a:rPr lang="en-US" sz="2000" dirty="0" smtClean="0">
                <a:latin typeface="Times New Roman" pitchFamily="18" charset="0"/>
                <a:cs typeface="Times New Roman" pitchFamily="18" charset="0"/>
              </a:rPr>
              <a:t>Applicants who had taken loan for</a:t>
            </a:r>
            <a:r>
              <a:rPr lang="en-US" sz="2000" b="0" dirty="0" smtClean="0">
                <a:effectLst/>
                <a:latin typeface="Times New Roman" pitchFamily="18" charset="0"/>
                <a:cs typeface="Times New Roman" pitchFamily="18" charset="0"/>
              </a:rPr>
              <a:t> 60 months are more compared to the number of applicants getting  charged off as compared to applicants who had taken loan for 36 months.</a:t>
            </a:r>
            <a:endParaRPr lang="en-IN"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73536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60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4664"/>
            <a:ext cx="720080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19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589240"/>
            <a:ext cx="8229600" cy="1143000"/>
          </a:xfrm>
        </p:spPr>
        <p:txBody>
          <a:bodyPr>
            <a:normAutofit/>
          </a:bodyPr>
          <a:lstStyle/>
          <a:p>
            <a:pPr algn="just"/>
            <a:r>
              <a:rPr lang="en-US" sz="2000" b="0" dirty="0" smtClean="0">
                <a:effectLst/>
                <a:latin typeface="Times New Roman" pitchFamily="18" charset="0"/>
                <a:cs typeface="Times New Roman" pitchFamily="18" charset="0"/>
              </a:rPr>
              <a:t>small Business applicants have high chances of getting charged off.</a:t>
            </a:r>
            <a:endParaRPr lang="en-IN" sz="20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92696"/>
            <a:ext cx="8280920" cy="480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29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301208"/>
            <a:ext cx="8229600" cy="1143000"/>
          </a:xfrm>
        </p:spPr>
        <p:txBody>
          <a:bodyPr>
            <a:normAutofit/>
          </a:bodyPr>
          <a:lstStyle/>
          <a:p>
            <a:pPr algn="just"/>
            <a:r>
              <a:rPr lang="en-US" sz="2000" b="0" dirty="0" smtClean="0">
                <a:effectLst/>
                <a:latin typeface="Times New Roman" pitchFamily="18" charset="0"/>
                <a:cs typeface="Times New Roman" pitchFamily="18" charset="0"/>
              </a:rPr>
              <a:t>from "A" towards "G“, Chances of charged off is increasing with grade moving</a:t>
            </a:r>
            <a:endParaRPr lang="en-IN"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7750175"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9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517232"/>
            <a:ext cx="8229600" cy="1143000"/>
          </a:xfrm>
        </p:spPr>
        <p:txBody>
          <a:bodyPr>
            <a:normAutofit/>
          </a:bodyPr>
          <a:lstStyle/>
          <a:p>
            <a:pPr algn="just"/>
            <a:r>
              <a:rPr lang="en-US" sz="2000" b="0" dirty="0" smtClean="0">
                <a:effectLst/>
                <a:latin typeface="Times New Roman" pitchFamily="18" charset="0"/>
                <a:cs typeface="Times New Roman" pitchFamily="18" charset="0"/>
              </a:rPr>
              <a:t>Charged off proportion is increasing with higher </a:t>
            </a:r>
            <a:r>
              <a:rPr lang="en-US" sz="2000" b="0" dirty="0" err="1" smtClean="0">
                <a:effectLst/>
                <a:latin typeface="Times New Roman" pitchFamily="18" charset="0"/>
                <a:cs typeface="Times New Roman" pitchFamily="18" charset="0"/>
              </a:rPr>
              <a:t>intrest</a:t>
            </a:r>
            <a:r>
              <a:rPr lang="en-US" sz="2000" b="0" dirty="0" smtClean="0">
                <a:effectLst/>
                <a:latin typeface="Times New Roman" pitchFamily="18" charset="0"/>
                <a:cs typeface="Times New Roman" pitchFamily="18" charset="0"/>
              </a:rPr>
              <a:t> rates</a:t>
            </a:r>
            <a:endParaRPr lang="en-IN" sz="20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7848872" cy="490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400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73216"/>
            <a:ext cx="8229600" cy="1143000"/>
          </a:xfrm>
        </p:spPr>
        <p:txBody>
          <a:bodyPr>
            <a:normAutofit/>
          </a:bodyPr>
          <a:lstStyle/>
          <a:p>
            <a:pPr algn="just"/>
            <a:r>
              <a:rPr lang="en-US" sz="2000" dirty="0" smtClean="0">
                <a:latin typeface="Times New Roman" pitchFamily="18" charset="0"/>
                <a:cs typeface="Times New Roman" pitchFamily="18" charset="0"/>
              </a:rPr>
              <a:t>Applicants</a:t>
            </a:r>
            <a:r>
              <a:rPr lang="en-US" sz="2000" b="0" dirty="0" smtClean="0">
                <a:effectLst/>
                <a:latin typeface="Times New Roman" pitchFamily="18" charset="0"/>
                <a:cs typeface="Times New Roman" pitchFamily="18" charset="0"/>
              </a:rPr>
              <a:t> who are not working or have less than 1 year of work experience have high chances of getting charged off.</a:t>
            </a:r>
            <a:endParaRPr lang="en-IN" sz="20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656"/>
            <a:ext cx="748883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40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61248"/>
            <a:ext cx="8229600" cy="1143000"/>
          </a:xfrm>
        </p:spPr>
        <p:txBody>
          <a:bodyPr>
            <a:normAutofit/>
          </a:bodyPr>
          <a:lstStyle/>
          <a:p>
            <a:pPr algn="just"/>
            <a:r>
              <a:rPr lang="en-IN" sz="2000" dirty="0" smtClean="0">
                <a:latin typeface="Times New Roman" pitchFamily="18" charset="0"/>
                <a:cs typeface="Times New Roman" pitchFamily="18" charset="0"/>
              </a:rPr>
              <a:t>No huge difference between three category</a:t>
            </a:r>
            <a:endParaRPr lang="en-IN" sz="2000"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496943" cy="505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16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What is Lending Club?</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Lending Club is a marketplace for personal loans that matches borrowers who are seeking a loan with investors looking to lend money and make a return. </a:t>
            </a:r>
            <a:endParaRPr lang="en-IN" dirty="0">
              <a:latin typeface="Times New Roman" pitchFamily="18" charset="0"/>
              <a:cs typeface="Times New Roman" pitchFamily="18" charset="0"/>
            </a:endParaRPr>
          </a:p>
        </p:txBody>
      </p:sp>
      <p:sp>
        <p:nvSpPr>
          <p:cNvPr id="4" name="Rectangle 3"/>
          <p:cNvSpPr/>
          <p:nvPr/>
        </p:nvSpPr>
        <p:spPr>
          <a:xfrm>
            <a:off x="3347864" y="3573016"/>
            <a:ext cx="2088232" cy="1152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smtClean="0">
                <a:latin typeface="Times New Roman" pitchFamily="18" charset="0"/>
                <a:cs typeface="Times New Roman" pitchFamily="18" charset="0"/>
              </a:rPr>
              <a:t>Borrower</a:t>
            </a:r>
            <a:endParaRPr lang="en-IN" sz="2000" b="1" dirty="0">
              <a:latin typeface="Times New Roman" pitchFamily="18" charset="0"/>
              <a:cs typeface="Times New Roman" pitchFamily="18" charset="0"/>
            </a:endParaRPr>
          </a:p>
        </p:txBody>
      </p:sp>
      <p:sp>
        <p:nvSpPr>
          <p:cNvPr id="7" name="Rectangle 6"/>
          <p:cNvSpPr/>
          <p:nvPr/>
        </p:nvSpPr>
        <p:spPr>
          <a:xfrm>
            <a:off x="5406076" y="5265054"/>
            <a:ext cx="2088232" cy="1152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smtClean="0">
                <a:latin typeface="Times New Roman" pitchFamily="18" charset="0"/>
                <a:cs typeface="Times New Roman" pitchFamily="18" charset="0"/>
              </a:rPr>
              <a:t>Lending club</a:t>
            </a:r>
            <a:endParaRPr lang="en-IN" sz="2000" b="1" dirty="0">
              <a:latin typeface="Times New Roman" pitchFamily="18" charset="0"/>
              <a:cs typeface="Times New Roman" pitchFamily="18" charset="0"/>
            </a:endParaRPr>
          </a:p>
        </p:txBody>
      </p:sp>
      <p:sp>
        <p:nvSpPr>
          <p:cNvPr id="8" name="Rectangle 7"/>
          <p:cNvSpPr/>
          <p:nvPr/>
        </p:nvSpPr>
        <p:spPr>
          <a:xfrm>
            <a:off x="1245636" y="5274076"/>
            <a:ext cx="2088232" cy="11521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000" b="1" dirty="0" smtClean="0">
                <a:latin typeface="Times New Roman" pitchFamily="18" charset="0"/>
                <a:cs typeface="Times New Roman" pitchFamily="18" charset="0"/>
              </a:rPr>
              <a:t>Investor</a:t>
            </a:r>
            <a:endParaRPr lang="en-IN" sz="2000" b="1" dirty="0">
              <a:latin typeface="Times New Roman" pitchFamily="18" charset="0"/>
              <a:cs typeface="Times New Roman" pitchFamily="18" charset="0"/>
            </a:endParaRPr>
          </a:p>
        </p:txBody>
      </p:sp>
      <p:sp>
        <p:nvSpPr>
          <p:cNvPr id="13" name="Left-Right Arrow 12"/>
          <p:cNvSpPr/>
          <p:nvPr/>
        </p:nvSpPr>
        <p:spPr>
          <a:xfrm rot="2700000">
            <a:off x="5340467" y="4255204"/>
            <a:ext cx="1664906" cy="504056"/>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4" name="Left-Right Arrow 13"/>
          <p:cNvSpPr/>
          <p:nvPr/>
        </p:nvSpPr>
        <p:spPr>
          <a:xfrm>
            <a:off x="3430569" y="5589090"/>
            <a:ext cx="1864137" cy="504056"/>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5" name="Left-Right Arrow 14"/>
          <p:cNvSpPr/>
          <p:nvPr/>
        </p:nvSpPr>
        <p:spPr>
          <a:xfrm rot="18692549">
            <a:off x="1857420" y="4231848"/>
            <a:ext cx="1664906" cy="504056"/>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6920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733052"/>
            <a:ext cx="8229600" cy="1143000"/>
          </a:xfrm>
        </p:spPr>
        <p:txBody>
          <a:bodyPr>
            <a:normAutofit/>
          </a:bodyPr>
          <a:lstStyle/>
          <a:p>
            <a:pPr algn="just"/>
            <a:r>
              <a:rPr lang="en-US" sz="2000" dirty="0">
                <a:latin typeface="Times New Roman" pitchFamily="18" charset="0"/>
                <a:cs typeface="Times New Roman" pitchFamily="18" charset="0"/>
              </a:rPr>
              <a:t>75th percentile of loan amount is highest for loan taken for small business </a:t>
            </a:r>
            <a:r>
              <a:rPr lang="en-US" sz="2000" dirty="0" smtClean="0">
                <a:latin typeface="Times New Roman" pitchFamily="18" charset="0"/>
                <a:cs typeface="Times New Roman" pitchFamily="18" charset="0"/>
              </a:rPr>
              <a:t>purpose.</a:t>
            </a:r>
            <a:endParaRPr lang="en-IN" sz="2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476672"/>
            <a:ext cx="6743023" cy="545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948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301208"/>
            <a:ext cx="8229600" cy="1143000"/>
          </a:xfrm>
        </p:spPr>
        <p:txBody>
          <a:bodyPr>
            <a:normAutofit/>
          </a:bodyPr>
          <a:lstStyle/>
          <a:p>
            <a:pPr algn="just"/>
            <a:r>
              <a:rPr lang="en-US" sz="2000" dirty="0">
                <a:latin typeface="Times New Roman" pitchFamily="18" charset="0"/>
                <a:cs typeface="Times New Roman" pitchFamily="18" charset="0"/>
              </a:rPr>
              <a:t>higher the borrower's credit grade</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lower the interest rate</a:t>
            </a:r>
            <a:endParaRPr lang="en-IN" sz="20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254869" cy="435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93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89240"/>
            <a:ext cx="8229600" cy="1143000"/>
          </a:xfrm>
        </p:spPr>
        <p:txBody>
          <a:bodyPr>
            <a:normAutofit/>
          </a:bodyPr>
          <a:lstStyle/>
          <a:p>
            <a:pPr algn="just"/>
            <a:r>
              <a:rPr lang="en-US" sz="2000" dirty="0" smtClean="0">
                <a:latin typeface="Times New Roman" pitchFamily="18" charset="0"/>
                <a:cs typeface="Times New Roman" pitchFamily="18" charset="0"/>
              </a:rPr>
              <a:t>average interest </a:t>
            </a:r>
            <a:r>
              <a:rPr lang="en-US" sz="2000" dirty="0">
                <a:latin typeface="Times New Roman" pitchFamily="18" charset="0"/>
                <a:cs typeface="Times New Roman" pitchFamily="18" charset="0"/>
              </a:rPr>
              <a:t>rate is highest for small business purpose</a:t>
            </a:r>
            <a:endParaRPr lang="en-IN" sz="2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052736"/>
            <a:ext cx="54365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730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Distribution of amounts for all three looks very much </a:t>
            </a:r>
            <a:r>
              <a:rPr lang="en-US" sz="2000" dirty="0" smtClean="0">
                <a:latin typeface="Times New Roman" pitchFamily="18" charset="0"/>
                <a:cs typeface="Times New Roman" pitchFamily="18" charset="0"/>
              </a:rPr>
              <a:t>similar.</a:t>
            </a:r>
          </a:p>
          <a:p>
            <a:pPr algn="just"/>
            <a:r>
              <a:rPr lang="en-US" sz="2000" dirty="0" smtClean="0">
                <a:latin typeface="Times New Roman" pitchFamily="18" charset="0"/>
                <a:cs typeface="Times New Roman" pitchFamily="18" charset="0"/>
              </a:rPr>
              <a:t>Interest </a:t>
            </a:r>
            <a:r>
              <a:rPr lang="en-US" sz="2000" dirty="0">
                <a:latin typeface="Times New Roman" pitchFamily="18" charset="0"/>
                <a:cs typeface="Times New Roman" pitchFamily="18" charset="0"/>
              </a:rPr>
              <a:t>rate is increasing with loan amount increase this results in high charged off</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From </a:t>
            </a:r>
            <a:r>
              <a:rPr lang="en-US" sz="2000" dirty="0" smtClean="0">
                <a:latin typeface="Times New Roman" pitchFamily="18" charset="0"/>
                <a:cs typeface="Times New Roman" pitchFamily="18" charset="0"/>
              </a:rPr>
              <a:t>lending club dataset, </a:t>
            </a:r>
            <a:r>
              <a:rPr lang="en-US" sz="2000" dirty="0">
                <a:latin typeface="Times New Roman" pitchFamily="18" charset="0"/>
                <a:cs typeface="Times New Roman" pitchFamily="18" charset="0"/>
              </a:rPr>
              <a:t>we can conclude that </a:t>
            </a:r>
            <a:r>
              <a:rPr lang="en-US" sz="2000" dirty="0" smtClean="0">
                <a:latin typeface="Times New Roman" pitchFamily="18" charset="0"/>
                <a:cs typeface="Times New Roman" pitchFamily="18" charset="0"/>
              </a:rPr>
              <a:t>Applicants who had been  </a:t>
            </a:r>
            <a:r>
              <a:rPr lang="en-US" sz="2000" dirty="0">
                <a:latin typeface="Times New Roman" pitchFamily="18" charset="0"/>
                <a:cs typeface="Times New Roman" pitchFamily="18" charset="0"/>
              </a:rPr>
              <a:t>'charged off' have lower annual incomes than the ones </a:t>
            </a:r>
            <a:r>
              <a:rPr lang="en-US" sz="2000" dirty="0" err="1" smtClean="0">
                <a:latin typeface="Times New Roman" pitchFamily="18" charset="0"/>
                <a:cs typeface="Times New Roman" pitchFamily="18" charset="0"/>
              </a:rPr>
              <a:t>who'paid</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fully' for each and every </a:t>
            </a:r>
            <a:r>
              <a:rPr lang="en-US" sz="2000" dirty="0" smtClean="0">
                <a:latin typeface="Times New Roman" pitchFamily="18" charset="0"/>
                <a:cs typeface="Times New Roman" pitchFamily="18" charset="0"/>
              </a:rPr>
              <a:t>grade.</a:t>
            </a:r>
          </a:p>
          <a:p>
            <a:pPr algn="just"/>
            <a:r>
              <a:rPr lang="en-US" sz="2000" dirty="0" smtClean="0">
                <a:latin typeface="Times New Roman" pitchFamily="18" charset="0"/>
                <a:cs typeface="Times New Roman" pitchFamily="18" charset="0"/>
              </a:rPr>
              <a:t>There is no significant change in DTI w.r.t interest rate.</a:t>
            </a:r>
          </a:p>
          <a:p>
            <a:pPr algn="just"/>
            <a:r>
              <a:rPr lang="en-US" sz="2000" dirty="0">
                <a:latin typeface="Times New Roman" pitchFamily="18" charset="0"/>
                <a:cs typeface="Times New Roman" pitchFamily="18" charset="0"/>
              </a:rPr>
              <a:t>Loans taken for small business purposes had to repay the loan with more </a:t>
            </a:r>
            <a:r>
              <a:rPr lang="en-US" sz="2000" dirty="0" smtClean="0">
                <a:latin typeface="Times New Roman" pitchFamily="18" charset="0"/>
                <a:cs typeface="Times New Roman" pitchFamily="18" charset="0"/>
              </a:rPr>
              <a:t>interest </a:t>
            </a:r>
            <a:r>
              <a:rPr lang="en-US" sz="2000" dirty="0">
                <a:latin typeface="Times New Roman" pitchFamily="18" charset="0"/>
                <a:cs typeface="Times New Roman" pitchFamily="18" charset="0"/>
              </a:rPr>
              <a:t>rate as compared to other</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Most of the </a:t>
            </a:r>
            <a:r>
              <a:rPr lang="en-US" sz="2000" dirty="0" smtClean="0">
                <a:latin typeface="Times New Roman" pitchFamily="18" charset="0"/>
                <a:cs typeface="Times New Roman" pitchFamily="18" charset="0"/>
              </a:rPr>
              <a:t>loan  applications </a:t>
            </a:r>
            <a:r>
              <a:rPr lang="en-US" sz="2000" dirty="0">
                <a:latin typeface="Times New Roman" pitchFamily="18" charset="0"/>
                <a:cs typeface="Times New Roman" pitchFamily="18" charset="0"/>
              </a:rPr>
              <a:t>for longer </a:t>
            </a:r>
            <a:r>
              <a:rPr lang="en-US" sz="2000" dirty="0" smtClean="0">
                <a:latin typeface="Times New Roman" pitchFamily="18" charset="0"/>
                <a:cs typeface="Times New Roman" pitchFamily="18" charset="0"/>
              </a:rPr>
              <a:t>term(60 Month) </a:t>
            </a:r>
            <a:r>
              <a:rPr lang="en-US" sz="2000" dirty="0">
                <a:latin typeface="Times New Roman" pitchFamily="18" charset="0"/>
                <a:cs typeface="Times New Roman" pitchFamily="18" charset="0"/>
              </a:rPr>
              <a:t>had higher </a:t>
            </a:r>
            <a:r>
              <a:rPr lang="en-US" sz="2000" dirty="0" err="1" smtClean="0">
                <a:latin typeface="Times New Roman" pitchFamily="18" charset="0"/>
                <a:cs typeface="Times New Roman" pitchFamily="18" charset="0"/>
              </a:rPr>
              <a:t>intrest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rates for </a:t>
            </a:r>
            <a:r>
              <a:rPr lang="en-US" sz="2000" dirty="0" smtClean="0">
                <a:latin typeface="Times New Roman" pitchFamily="18" charset="0"/>
                <a:cs typeface="Times New Roman" pitchFamily="18" charset="0"/>
              </a:rPr>
              <a:t>repayment.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9094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3394720" cy="4525963"/>
          </a:xfrm>
        </p:spPr>
        <p:txBody>
          <a:bodyPr>
            <a:normAutofit/>
          </a:bodyPr>
          <a:lstStyle/>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the applicant is likely to repay the loan, then not approving the loan results in a loss of business to the company</a:t>
            </a:r>
          </a:p>
          <a:p>
            <a:endParaRPr lang="en-IN" sz="2000" dirty="0">
              <a:latin typeface="Times New Roman" pitchFamily="18" charset="0"/>
              <a:cs typeface="Times New Roman" pitchFamily="18" charset="0"/>
            </a:endParaRPr>
          </a:p>
        </p:txBody>
      </p:sp>
      <p:sp>
        <p:nvSpPr>
          <p:cNvPr id="4" name="Content Placeholder 2"/>
          <p:cNvSpPr txBox="1">
            <a:spLocks/>
          </p:cNvSpPr>
          <p:nvPr/>
        </p:nvSpPr>
        <p:spPr>
          <a:xfrm>
            <a:off x="5292080" y="1556792"/>
            <a:ext cx="339472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the applicant is not likely to repay the loan, i.e. he/she is likely to default, then approving the loan may lead to a financial loss for the company</a:t>
            </a:r>
          </a:p>
        </p:txBody>
      </p:sp>
      <p:sp>
        <p:nvSpPr>
          <p:cNvPr id="5" name="Title 1"/>
          <p:cNvSpPr txBox="1">
            <a:spLocks/>
          </p:cNvSpPr>
          <p:nvPr/>
        </p:nvSpPr>
        <p:spPr>
          <a:xfrm>
            <a:off x="492494" y="501317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itchFamily="34" charset="0"/>
              <a:buChar char="•"/>
            </a:pPr>
            <a:r>
              <a:rPr lang="en-US" sz="2000" dirty="0">
                <a:latin typeface="Times New Roman" pitchFamily="18" charset="0"/>
                <a:cs typeface="Times New Roman" pitchFamily="18" charset="0"/>
              </a:rPr>
              <a:t>Identification of risky </a:t>
            </a:r>
            <a:r>
              <a:rPr lang="en-US" sz="2000" dirty="0" smtClean="0">
                <a:latin typeface="Times New Roman" pitchFamily="18" charset="0"/>
                <a:cs typeface="Times New Roman" pitchFamily="18" charset="0"/>
              </a:rPr>
              <a:t>loan </a:t>
            </a:r>
            <a:r>
              <a:rPr lang="en-US" sz="2000" dirty="0">
                <a:latin typeface="Times New Roman" pitchFamily="18" charset="0"/>
                <a:cs typeface="Times New Roman" pitchFamily="18" charset="0"/>
              </a:rPr>
              <a:t>applicants using EDA </a:t>
            </a:r>
            <a:r>
              <a:rPr lang="en-US" sz="2000" dirty="0" smtClean="0">
                <a:latin typeface="Times New Roman" pitchFamily="18" charset="0"/>
                <a:cs typeface="Times New Roman" pitchFamily="18" charset="0"/>
              </a:rPr>
              <a:t>and  thus </a:t>
            </a:r>
            <a:r>
              <a:rPr lang="en-US" sz="2000" dirty="0">
                <a:latin typeface="Times New Roman" pitchFamily="18" charset="0"/>
                <a:cs typeface="Times New Roman" pitchFamily="18" charset="0"/>
              </a:rPr>
              <a:t>cutting down the amount of credit </a:t>
            </a:r>
            <a:r>
              <a:rPr lang="en-US" sz="2000" dirty="0" smtClean="0">
                <a:latin typeface="Times New Roman" pitchFamily="18" charset="0"/>
                <a:cs typeface="Times New Roman" pitchFamily="18" charset="0"/>
              </a:rPr>
              <a:t>loss is </a:t>
            </a:r>
            <a:r>
              <a:rPr lang="en-US" sz="2000" dirty="0">
                <a:latin typeface="Times New Roman" pitchFamily="18" charset="0"/>
                <a:cs typeface="Times New Roman" pitchFamily="18" charset="0"/>
              </a:rPr>
              <a:t>the aim of this case </a:t>
            </a:r>
            <a:r>
              <a:rPr lang="en-US" sz="2000" dirty="0" smtClean="0">
                <a:latin typeface="Times New Roman" pitchFamily="18" charset="0"/>
                <a:cs typeface="Times New Roman" pitchFamily="18" charset="0"/>
              </a:rPr>
              <a:t>study.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6868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dirty="0">
                <a:latin typeface="Times New Roman" pitchFamily="18" charset="0"/>
                <a:cs typeface="Times New Roman" pitchFamily="18" charset="0"/>
              </a:rPr>
              <a:t>M</a:t>
            </a:r>
            <a:r>
              <a:rPr lang="en-IN" dirty="0" smtClean="0">
                <a:latin typeface="Times New Roman" pitchFamily="18" charset="0"/>
                <a:cs typeface="Times New Roman" pitchFamily="18" charset="0"/>
              </a:rPr>
              <a:t>ethodology</a:t>
            </a:r>
            <a:endParaRPr lang="en-IN" dirty="0">
              <a:latin typeface="Times New Roman" pitchFamily="18" charset="0"/>
              <a:cs typeface="Times New Roman" pitchFamily="18" charset="0"/>
            </a:endParaRPr>
          </a:p>
        </p:txBody>
      </p:sp>
      <p:graphicFrame>
        <p:nvGraphicFramePr>
          <p:cNvPr id="9" name="Diagram 8"/>
          <p:cNvGraphicFramePr/>
          <p:nvPr>
            <p:extLst>
              <p:ext uri="{D42A27DB-BD31-4B8C-83A1-F6EECF244321}">
                <p14:modId xmlns:p14="http://schemas.microsoft.com/office/powerpoint/2010/main" val="2950886813"/>
              </p:ext>
            </p:extLst>
          </p:nvPr>
        </p:nvGraphicFramePr>
        <p:xfrm>
          <a:off x="467544" y="1340768"/>
          <a:ext cx="828092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8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Dataset Description</a:t>
            </a:r>
            <a:br>
              <a:rPr lang="en-US" b="1" dirty="0" smtClean="0"/>
            </a:br>
            <a:endParaRPr lang="en-IN" dirty="0"/>
          </a:p>
        </p:txBody>
      </p:sp>
      <p:sp>
        <p:nvSpPr>
          <p:cNvPr id="3" name="Content Placeholder 2"/>
          <p:cNvSpPr>
            <a:spLocks noGrp="1"/>
          </p:cNvSpPr>
          <p:nvPr>
            <p:ph idx="1"/>
          </p:nvPr>
        </p:nvSpPr>
        <p:spPr/>
        <p:txBody>
          <a:bodyPr/>
          <a:lstStyle/>
          <a:p>
            <a:r>
              <a:rPr lang="en-US" dirty="0" smtClean="0"/>
              <a:t>The </a:t>
            </a:r>
            <a:r>
              <a:rPr lang="en-US" dirty="0"/>
              <a:t>given dataset is a profile of all the customers who have requested for loans from lending club in the period 2007 - 2011.</a:t>
            </a:r>
          </a:p>
          <a:p>
            <a:r>
              <a:rPr lang="en-US" dirty="0"/>
              <a:t>This includes the loan amount details, and some customer behavior details </a:t>
            </a:r>
            <a:r>
              <a:rPr lang="en-US" dirty="0" err="1"/>
              <a:t>whcih</a:t>
            </a:r>
            <a:r>
              <a:rPr lang="en-US" dirty="0"/>
              <a:t> were collected with the purpose of getting a holistic view of their risk profile</a:t>
            </a:r>
          </a:p>
          <a:p>
            <a:endParaRPr lang="en-IN" dirty="0"/>
          </a:p>
        </p:txBody>
      </p:sp>
    </p:spTree>
    <p:extLst>
      <p:ext uri="{BB962C8B-B14F-4D97-AF65-F5344CB8AC3E}">
        <p14:creationId xmlns:p14="http://schemas.microsoft.com/office/powerpoint/2010/main" val="226085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 Approach</a:t>
            </a:r>
            <a:br>
              <a:rPr lang="en-US" b="1" dirty="0" smtClean="0"/>
            </a:br>
            <a:endParaRPr lang="en-IN" dirty="0"/>
          </a:p>
        </p:txBody>
      </p:sp>
      <p:sp>
        <p:nvSpPr>
          <p:cNvPr id="3" name="Content Placeholder 2"/>
          <p:cNvSpPr>
            <a:spLocks noGrp="1"/>
          </p:cNvSpPr>
          <p:nvPr>
            <p:ph idx="1"/>
          </p:nvPr>
        </p:nvSpPr>
        <p:spPr/>
        <p:txBody>
          <a:bodyPr>
            <a:normAutofit fontScale="92500"/>
          </a:bodyPr>
          <a:lstStyle/>
          <a:p>
            <a:r>
              <a:rPr lang="en-US" dirty="0" smtClean="0"/>
              <a:t>Since </a:t>
            </a:r>
            <a:r>
              <a:rPr lang="en-US" dirty="0"/>
              <a:t>the dataset and the outcome are very specific and restricted to EDA, we have decided to go with only </a:t>
            </a:r>
            <a:r>
              <a:rPr lang="en-US" dirty="0" err="1"/>
              <a:t>univariate</a:t>
            </a:r>
            <a:r>
              <a:rPr lang="en-US" dirty="0"/>
              <a:t> and bivariate analysis, for the </a:t>
            </a:r>
            <a:r>
              <a:rPr lang="en-US" b="1" dirty="0" err="1"/>
              <a:t>loan_status</a:t>
            </a:r>
            <a:r>
              <a:rPr lang="en-US" dirty="0"/>
              <a:t> variable.</a:t>
            </a:r>
          </a:p>
          <a:p>
            <a:r>
              <a:rPr lang="en-US" dirty="0"/>
              <a:t>The key inference that we want to deduce out of this analysis are the indicators, which lead to the loan being defaulted, so that given values for those key indicators, it can be predicted whether the loan is going to be defaulted or not</a:t>
            </a:r>
          </a:p>
          <a:p>
            <a:endParaRPr lang="en-IN" dirty="0"/>
          </a:p>
        </p:txBody>
      </p:sp>
    </p:spTree>
    <p:extLst>
      <p:ext uri="{BB962C8B-B14F-4D97-AF65-F5344CB8AC3E}">
        <p14:creationId xmlns:p14="http://schemas.microsoft.com/office/powerpoint/2010/main" val="310646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5809226" cy="368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39552" y="53732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just">
              <a:buFont typeface="Arial" pitchFamily="34" charset="0"/>
              <a:buChar char="•"/>
            </a:pPr>
            <a:r>
              <a:rPr lang="en-US" sz="1800" dirty="0">
                <a:latin typeface="Times New Roman" pitchFamily="18" charset="0"/>
                <a:cs typeface="Times New Roman" pitchFamily="18" charset="0"/>
              </a:rPr>
              <a:t>As stated in the data transformation section above, we have transformed the loan status variable into 0 for Fully Paid and 1 for Charged Off.</a:t>
            </a:r>
          </a:p>
          <a:p>
            <a:pPr marL="285750" indent="-285750" algn="just">
              <a:buFont typeface="Arial" pitchFamily="34" charset="0"/>
              <a:buChar char="•"/>
            </a:pPr>
            <a:r>
              <a:rPr lang="en-US" sz="1800" dirty="0">
                <a:latin typeface="Times New Roman" pitchFamily="18" charset="0"/>
                <a:cs typeface="Times New Roman" pitchFamily="18" charset="0"/>
              </a:rPr>
              <a:t>Therefore, from the above plot it is clear that more than 30000 entries correspond to fully paid off loans and about 5000 entries are Charged Off.</a:t>
            </a:r>
          </a:p>
        </p:txBody>
      </p:sp>
    </p:spTree>
    <p:extLst>
      <p:ext uri="{BB962C8B-B14F-4D97-AF65-F5344CB8AC3E}">
        <p14:creationId xmlns:p14="http://schemas.microsoft.com/office/powerpoint/2010/main" val="121775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589240"/>
            <a:ext cx="8229600" cy="1143000"/>
          </a:xfrm>
        </p:spPr>
        <p:txBody>
          <a:bodyPr>
            <a:normAutofit/>
          </a:bodyPr>
          <a:lstStyle/>
          <a:p>
            <a:pPr algn="just"/>
            <a:r>
              <a:rPr lang="en-US" sz="2000" dirty="0">
                <a:latin typeface="Times New Roman" pitchFamily="18" charset="0"/>
                <a:cs typeface="Times New Roman" pitchFamily="18" charset="0"/>
              </a:rPr>
              <a:t>Most of the loan listings that are requested and funded lie in the range of 5000 to 15000 dollars.</a:t>
            </a:r>
            <a:endParaRPr lang="en-IN" sz="20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60648"/>
            <a:ext cx="763284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3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36" y="548680"/>
            <a:ext cx="4084637"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58808"/>
            <a:ext cx="36734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935" y="3429000"/>
            <a:ext cx="35972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5753100"/>
            <a:ext cx="7920880" cy="369332"/>
          </a:xfrm>
          <a:prstGeom prst="rect">
            <a:avLst/>
          </a:prstGeom>
          <a:noFill/>
        </p:spPr>
        <p:txBody>
          <a:bodyPr wrap="square" rtlCol="0">
            <a:spAutoFit/>
          </a:bodyPr>
          <a:lstStyle/>
          <a:p>
            <a:pPr marL="285750" indent="-285750">
              <a:buFont typeface="Arial" pitchFamily="34" charset="0"/>
              <a:buChar char="•"/>
            </a:pPr>
            <a:r>
              <a:rPr lang="en-IN" dirty="0" smtClean="0"/>
              <a:t>Distribution of loan </a:t>
            </a:r>
            <a:r>
              <a:rPr lang="en-IN" dirty="0" err="1" smtClean="0"/>
              <a:t>amnt</a:t>
            </a:r>
            <a:r>
              <a:rPr lang="en-IN" dirty="0" smtClean="0"/>
              <a:t>, Funded </a:t>
            </a:r>
            <a:r>
              <a:rPr lang="en-IN" dirty="0" err="1" smtClean="0"/>
              <a:t>amnt</a:t>
            </a:r>
            <a:r>
              <a:rPr lang="en-IN" dirty="0" smtClean="0"/>
              <a:t> and funded </a:t>
            </a:r>
            <a:r>
              <a:rPr lang="en-IN" dirty="0" err="1" smtClean="0"/>
              <a:t>amnt</a:t>
            </a:r>
            <a:r>
              <a:rPr lang="en-IN" dirty="0" smtClean="0"/>
              <a:t> by investor is same.</a:t>
            </a:r>
            <a:endParaRPr lang="en-IN" dirty="0"/>
          </a:p>
        </p:txBody>
      </p:sp>
      <p:sp>
        <p:nvSpPr>
          <p:cNvPr id="8" name="TextBox 7"/>
          <p:cNvSpPr txBox="1"/>
          <p:nvPr/>
        </p:nvSpPr>
        <p:spPr>
          <a:xfrm>
            <a:off x="3347864" y="3250946"/>
            <a:ext cx="2533260" cy="369332"/>
          </a:xfrm>
          <a:prstGeom prst="rect">
            <a:avLst/>
          </a:prstGeom>
          <a:noFill/>
        </p:spPr>
        <p:txBody>
          <a:bodyPr wrap="square" rtlCol="0">
            <a:spAutoFit/>
          </a:bodyPr>
          <a:lstStyle/>
          <a:p>
            <a:r>
              <a:rPr lang="en-IN" dirty="0" smtClean="0"/>
              <a:t>funded _</a:t>
            </a:r>
            <a:r>
              <a:rPr lang="en-IN" dirty="0" err="1" smtClean="0"/>
              <a:t>amnt_inv</a:t>
            </a:r>
            <a:r>
              <a:rPr lang="en-IN" dirty="0" smtClean="0"/>
              <a:t>  </a:t>
            </a:r>
            <a:endParaRPr lang="en-IN" dirty="0"/>
          </a:p>
        </p:txBody>
      </p:sp>
    </p:spTree>
    <p:extLst>
      <p:ext uri="{BB962C8B-B14F-4D97-AF65-F5344CB8AC3E}">
        <p14:creationId xmlns:p14="http://schemas.microsoft.com/office/powerpoint/2010/main" val="126659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6136</TotalTime>
  <Words>644</Words>
  <Application>Microsoft Office PowerPoint</Application>
  <PresentationFormat>On-screen Show (4:3)</PresentationFormat>
  <Paragraphs>65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Lending Club Case Study</vt:lpstr>
      <vt:lpstr>What is Lending Club?</vt:lpstr>
      <vt:lpstr>Problem statement</vt:lpstr>
      <vt:lpstr>Methodology</vt:lpstr>
      <vt:lpstr>Dataset Description </vt:lpstr>
      <vt:lpstr>Solution Approach </vt:lpstr>
      <vt:lpstr>Analysis</vt:lpstr>
      <vt:lpstr>Most of the loan listings that are requested and funded lie in the range of 5000 to 15000 dollars.</vt:lpstr>
      <vt:lpstr>PowerPoint Presentation</vt:lpstr>
      <vt:lpstr>PowerPoint Presentation</vt:lpstr>
      <vt:lpstr>Debt consolidation &amp;  credit card bill has max value means maximum loan has been taken for these purpose</vt:lpstr>
      <vt:lpstr>We can concluded that most of the applicants living in rented home or mortgazed their home.No of applicants are high from this category so that charged off is high </vt:lpstr>
      <vt:lpstr>Applicants who had taken loan for 60 months are more compared to the number of applicants getting  charged off as compared to applicants who had taken loan for 36 months.</vt:lpstr>
      <vt:lpstr>PowerPoint Presentation</vt:lpstr>
      <vt:lpstr>small Business applicants have high chances of getting charged off.</vt:lpstr>
      <vt:lpstr>from "A" towards "G“, Chances of charged off is increasing with grade moving</vt:lpstr>
      <vt:lpstr>Charged off proportion is increasing with higher intrest rates</vt:lpstr>
      <vt:lpstr>Applicants who are not working or have less than 1 year of work experience have high chances of getting charged off.</vt:lpstr>
      <vt:lpstr>No huge difference between three category</vt:lpstr>
      <vt:lpstr>75th percentile of loan amount is highest for loan taken for small business purpose.</vt:lpstr>
      <vt:lpstr>higher the borrower's credit grade, the lower the interest rate</vt:lpstr>
      <vt:lpstr>average interest rate is highest for small business purpose</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keyur patel</dc:creator>
  <cp:lastModifiedBy>keyur patel</cp:lastModifiedBy>
  <cp:revision>33</cp:revision>
  <dcterms:created xsi:type="dcterms:W3CDTF">2022-05-07T08:15:13Z</dcterms:created>
  <dcterms:modified xsi:type="dcterms:W3CDTF">2022-05-11T16:04:51Z</dcterms:modified>
</cp:coreProperties>
</file>