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5"/>
  </p:notesMasterIdLst>
  <p:handoutMasterIdLst>
    <p:handoutMasterId r:id="rId26"/>
  </p:handoutMasterIdLst>
  <p:sldIdLst>
    <p:sldId id="261" r:id="rId5"/>
    <p:sldId id="264" r:id="rId6"/>
    <p:sldId id="274" r:id="rId7"/>
    <p:sldId id="275" r:id="rId8"/>
    <p:sldId id="262" r:id="rId9"/>
    <p:sldId id="265" r:id="rId10"/>
    <p:sldId id="263" r:id="rId11"/>
    <p:sldId id="280" r:id="rId12"/>
    <p:sldId id="266" r:id="rId13"/>
    <p:sldId id="267" r:id="rId14"/>
    <p:sldId id="276" r:id="rId15"/>
    <p:sldId id="269" r:id="rId16"/>
    <p:sldId id="270" r:id="rId17"/>
    <p:sldId id="271" r:id="rId18"/>
    <p:sldId id="272" r:id="rId19"/>
    <p:sldId id="273" r:id="rId20"/>
    <p:sldId id="277" r:id="rId21"/>
    <p:sldId id="279"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4624"/>
  </p:normalViewPr>
  <p:slideViewPr>
    <p:cSldViewPr snapToGrid="0">
      <p:cViewPr varScale="1">
        <p:scale>
          <a:sx n="84" d="100"/>
          <a:sy n="84" d="100"/>
        </p:scale>
        <p:origin x="514"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nnareinert\Desktop\School\MIS%204460\Project\Resources%20and%20Deliverables\US%20Tourist%20Arrivals%20-%20BA%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nnareinert\Desktop\School\MIS%204460\Project\Resources%20and%20Deliverables\US%20Tourist%20Arrivals%20-%20BA%20Projec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Tourist Arrivals</a:t>
            </a:r>
          </a:p>
        </c:rich>
      </c:tx>
      <c:layout>
        <c:manualLayout>
          <c:xMode val="edge"/>
          <c:yMode val="edge"/>
          <c:x val="0.2247567804024497"/>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1"/>
            <c:trendlineLbl>
              <c:layout>
                <c:manualLayout>
                  <c:x val="8.514020122484689E-2"/>
                  <c:y val="-0.18169911052785068"/>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100" baseline="0" dirty="0"/>
                      <a:t>y = 3319.7x</a:t>
                    </a:r>
                    <a:r>
                      <a:rPr lang="en-US" sz="1100" baseline="30000" dirty="0"/>
                      <a:t>3</a:t>
                    </a:r>
                    <a:r>
                      <a:rPr lang="en-US" sz="1100" baseline="0" dirty="0"/>
                      <a:t> - 367553x</a:t>
                    </a:r>
                    <a:r>
                      <a:rPr lang="en-US" sz="1100" baseline="30000" dirty="0"/>
                      <a:t>2</a:t>
                    </a:r>
                    <a:r>
                      <a:rPr lang="en-US" sz="1100" baseline="0" dirty="0"/>
                      <a:t> + 1E+07x - 6E+07</a:t>
                    </a:r>
                    <a:endParaRPr lang="en-US" sz="11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FutureYears!$B$4:$B$12</c:f>
              <c:numCache>
                <c:formatCode>General</c:formatCode>
                <c:ptCount val="9"/>
                <c:pt idx="0">
                  <c:v>13</c:v>
                </c:pt>
                <c:pt idx="1">
                  <c:v>14</c:v>
                </c:pt>
                <c:pt idx="2">
                  <c:v>15</c:v>
                </c:pt>
                <c:pt idx="3">
                  <c:v>16</c:v>
                </c:pt>
                <c:pt idx="4">
                  <c:v>17</c:v>
                </c:pt>
                <c:pt idx="5">
                  <c:v>18</c:v>
                </c:pt>
                <c:pt idx="6">
                  <c:v>19</c:v>
                </c:pt>
                <c:pt idx="7">
                  <c:v>20</c:v>
                </c:pt>
                <c:pt idx="8">
                  <c:v>21</c:v>
                </c:pt>
              </c:numCache>
            </c:numRef>
          </c:xVal>
          <c:yVal>
            <c:numRef>
              <c:f>FutureYears!$C$4:$C$12</c:f>
              <c:numCache>
                <c:formatCode>_(* #,##0_);_(* \(#,##0\);_(* "-"??_);_(@_)</c:formatCode>
                <c:ptCount val="9"/>
                <c:pt idx="0">
                  <c:v>28539631</c:v>
                </c:pt>
                <c:pt idx="1">
                  <c:v>30070908</c:v>
                </c:pt>
                <c:pt idx="2">
                  <c:v>33688677</c:v>
                </c:pt>
                <c:pt idx="3">
                  <c:v>35295842</c:v>
                </c:pt>
                <c:pt idx="4">
                  <c:v>38700150</c:v>
                </c:pt>
                <c:pt idx="5">
                  <c:v>38129404</c:v>
                </c:pt>
                <c:pt idx="6">
                  <c:v>38905524</c:v>
                </c:pt>
                <c:pt idx="7">
                  <c:v>39883361</c:v>
                </c:pt>
                <c:pt idx="8">
                  <c:v>40393346</c:v>
                </c:pt>
              </c:numCache>
            </c:numRef>
          </c:yVal>
          <c:smooth val="0"/>
          <c:extLst xmlns:c16r2="http://schemas.microsoft.com/office/drawing/2015/06/chart">
            <c:ext xmlns:c16="http://schemas.microsoft.com/office/drawing/2014/chart" uri="{C3380CC4-5D6E-409C-BE32-E72D297353CC}">
              <c16:uniqueId val="{00000001-FBF9-E14A-BDFC-0F4359A2863F}"/>
            </c:ext>
          </c:extLst>
        </c:ser>
        <c:dLbls>
          <c:showLegendKey val="0"/>
          <c:showVal val="0"/>
          <c:showCatName val="0"/>
          <c:showSerName val="0"/>
          <c:showPercent val="0"/>
          <c:showBubbleSize val="0"/>
        </c:dLbls>
        <c:axId val="314014120"/>
        <c:axId val="314017648"/>
      </c:scatterChart>
      <c:valAx>
        <c:axId val="314014120"/>
        <c:scaling>
          <c:orientation val="minMax"/>
          <c:min val="1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r>
                  <a:rPr lang="en-US" baseline="0"/>
                  <a:t> Index</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17648"/>
        <c:crosses val="autoZero"/>
        <c:crossBetween val="midCat"/>
      </c:valAx>
      <c:valAx>
        <c:axId val="314017648"/>
        <c:scaling>
          <c:orientation val="minMax"/>
          <c:min val="25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Arrivals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1412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Future Tourist Arrivals</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Given Data</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Analysis!$B$4:$B$25</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xVal>
          <c:yVal>
            <c:numRef>
              <c:f>Analysis!$C$4:$C$25</c:f>
              <c:numCache>
                <c:formatCode>_(* #,##0_);_(* \(#,##0\);_(* "-"??_);_(@_)</c:formatCode>
                <c:ptCount val="22"/>
                <c:pt idx="0">
                  <c:v>24466187</c:v>
                </c:pt>
                <c:pt idx="1">
                  <c:v>25974701</c:v>
                </c:pt>
                <c:pt idx="2">
                  <c:v>21832868</c:v>
                </c:pt>
                <c:pt idx="3">
                  <c:v>19116707</c:v>
                </c:pt>
                <c:pt idx="4">
                  <c:v>18026213</c:v>
                </c:pt>
                <c:pt idx="5">
                  <c:v>20322257</c:v>
                </c:pt>
                <c:pt idx="6">
                  <c:v>21678528</c:v>
                </c:pt>
                <c:pt idx="7">
                  <c:v>21668290</c:v>
                </c:pt>
                <c:pt idx="8">
                  <c:v>23892277</c:v>
                </c:pt>
                <c:pt idx="9">
                  <c:v>25341451</c:v>
                </c:pt>
                <c:pt idx="10">
                  <c:v>23756184</c:v>
                </c:pt>
                <c:pt idx="11">
                  <c:v>26362616</c:v>
                </c:pt>
                <c:pt idx="12">
                  <c:v>28539631</c:v>
                </c:pt>
                <c:pt idx="13">
                  <c:v>30070908</c:v>
                </c:pt>
                <c:pt idx="14">
                  <c:v>33688677</c:v>
                </c:pt>
                <c:pt idx="15">
                  <c:v>35295842</c:v>
                </c:pt>
                <c:pt idx="16">
                  <c:v>38700150</c:v>
                </c:pt>
                <c:pt idx="17">
                  <c:v>38129404</c:v>
                </c:pt>
                <c:pt idx="18">
                  <c:v>38905524</c:v>
                </c:pt>
                <c:pt idx="19">
                  <c:v>39883361</c:v>
                </c:pt>
                <c:pt idx="20">
                  <c:v>40393346</c:v>
                </c:pt>
                <c:pt idx="21">
                  <c:v>7594470</c:v>
                </c:pt>
              </c:numCache>
            </c:numRef>
          </c:yVal>
          <c:smooth val="1"/>
          <c:extLst xmlns:c16r2="http://schemas.microsoft.com/office/drawing/2015/06/chart">
            <c:ext xmlns:c16="http://schemas.microsoft.com/office/drawing/2014/chart" uri="{C3380CC4-5D6E-409C-BE32-E72D297353CC}">
              <c16:uniqueId val="{00000000-8119-E142-BEBD-43788FAE67B7}"/>
            </c:ext>
          </c:extLst>
        </c:ser>
        <c:ser>
          <c:idx val="1"/>
          <c:order val="1"/>
          <c:tx>
            <c:v>Linear</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FutureYears!$B$21:$B$25</c:f>
              <c:numCache>
                <c:formatCode>General</c:formatCode>
                <c:ptCount val="5"/>
                <c:pt idx="0">
                  <c:v>23</c:v>
                </c:pt>
                <c:pt idx="1">
                  <c:v>24</c:v>
                </c:pt>
                <c:pt idx="2">
                  <c:v>25</c:v>
                </c:pt>
                <c:pt idx="3">
                  <c:v>26</c:v>
                </c:pt>
                <c:pt idx="4">
                  <c:v>27</c:v>
                </c:pt>
              </c:numCache>
            </c:numRef>
          </c:xVal>
          <c:yVal>
            <c:numRef>
              <c:f>FutureYears!$E$21:$E$25</c:f>
              <c:numCache>
                <c:formatCode>_(* #,##0.00_);_(* \(#,##0.00\);_(* "-"??_);_(@_)</c:formatCode>
                <c:ptCount val="5"/>
                <c:pt idx="0">
                  <c:v>44968263.388888888</c:v>
                </c:pt>
                <c:pt idx="1">
                  <c:v>46470254.638888888</c:v>
                </c:pt>
                <c:pt idx="2">
                  <c:v>47972245.888888888</c:v>
                </c:pt>
                <c:pt idx="3">
                  <c:v>49474237.138888888</c:v>
                </c:pt>
                <c:pt idx="4">
                  <c:v>50976228.388888888</c:v>
                </c:pt>
              </c:numCache>
            </c:numRef>
          </c:yVal>
          <c:smooth val="1"/>
          <c:extLst xmlns:c16r2="http://schemas.microsoft.com/office/drawing/2015/06/chart">
            <c:ext xmlns:c16="http://schemas.microsoft.com/office/drawing/2014/chart" uri="{C3380CC4-5D6E-409C-BE32-E72D297353CC}">
              <c16:uniqueId val="{00000001-8119-E142-BEBD-43788FAE67B7}"/>
            </c:ext>
          </c:extLst>
        </c:ser>
        <c:ser>
          <c:idx val="2"/>
          <c:order val="2"/>
          <c:tx>
            <c:v>Power</c:v>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f>FutureYears!$B$21:$B$25</c:f>
              <c:numCache>
                <c:formatCode>General</c:formatCode>
                <c:ptCount val="5"/>
                <c:pt idx="0">
                  <c:v>23</c:v>
                </c:pt>
                <c:pt idx="1">
                  <c:v>24</c:v>
                </c:pt>
                <c:pt idx="2">
                  <c:v>25</c:v>
                </c:pt>
                <c:pt idx="3">
                  <c:v>26</c:v>
                </c:pt>
                <c:pt idx="4">
                  <c:v>27</c:v>
                </c:pt>
              </c:numCache>
            </c:numRef>
          </c:xVal>
          <c:yVal>
            <c:numRef>
              <c:f>FutureYears!$F$21:$F$25</c:f>
              <c:numCache>
                <c:formatCode>_(* #,##0.00_);_(* \(#,##0.00\);_(* "-"??_);_(@_)</c:formatCode>
                <c:ptCount val="5"/>
                <c:pt idx="0">
                  <c:v>45055294.051273651</c:v>
                </c:pt>
                <c:pt idx="1">
                  <c:v>46497564.809589975</c:v>
                </c:pt>
                <c:pt idx="2">
                  <c:v>47924311.66628518</c:v>
                </c:pt>
                <c:pt idx="3">
                  <c:v>49336313.176356405</c:v>
                </c:pt>
                <c:pt idx="4">
                  <c:v>50734280.518523559</c:v>
                </c:pt>
              </c:numCache>
            </c:numRef>
          </c:yVal>
          <c:smooth val="1"/>
          <c:extLst xmlns:c16r2="http://schemas.microsoft.com/office/drawing/2015/06/chart">
            <c:ext xmlns:c16="http://schemas.microsoft.com/office/drawing/2014/chart" uri="{C3380CC4-5D6E-409C-BE32-E72D297353CC}">
              <c16:uniqueId val="{00000002-8119-E142-BEBD-43788FAE67B7}"/>
            </c:ext>
          </c:extLst>
        </c:ser>
        <c:ser>
          <c:idx val="3"/>
          <c:order val="3"/>
          <c:tx>
            <c:v>Exponential</c:v>
          </c:tx>
          <c:spPr>
            <a:ln w="22225" cap="rnd">
              <a:solidFill>
                <a:schemeClr val="accent4"/>
              </a:solidFill>
              <a:round/>
            </a:ln>
            <a:effectLst/>
          </c:spPr>
          <c:marker>
            <c:symbol val="x"/>
            <c:size val="6"/>
            <c:spPr>
              <a:noFill/>
              <a:ln w="9525">
                <a:solidFill>
                  <a:schemeClr val="accent4"/>
                </a:solidFill>
                <a:round/>
              </a:ln>
              <a:effectLst/>
            </c:spPr>
          </c:marker>
          <c:xVal>
            <c:numRef>
              <c:f>FutureYears!$B$21:$B$25</c:f>
              <c:numCache>
                <c:formatCode>General</c:formatCode>
                <c:ptCount val="5"/>
                <c:pt idx="0">
                  <c:v>23</c:v>
                </c:pt>
                <c:pt idx="1">
                  <c:v>24</c:v>
                </c:pt>
                <c:pt idx="2">
                  <c:v>25</c:v>
                </c:pt>
                <c:pt idx="3">
                  <c:v>26</c:v>
                </c:pt>
                <c:pt idx="4">
                  <c:v>27</c:v>
                </c:pt>
              </c:numCache>
            </c:numRef>
          </c:xVal>
          <c:yVal>
            <c:numRef>
              <c:f>FutureYears!$G$21:$G$25</c:f>
              <c:numCache>
                <c:formatCode>_(* #,##0.00_);_(* \(#,##0.00\);_(* "-"??_);_(@_)</c:formatCode>
                <c:ptCount val="5"/>
                <c:pt idx="0">
                  <c:v>46319363.810028836</c:v>
                </c:pt>
                <c:pt idx="1">
                  <c:v>48372158.008419394</c:v>
                </c:pt>
                <c:pt idx="2">
                  <c:v>50515928.499969512</c:v>
                </c:pt>
                <c:pt idx="3">
                  <c:v>52754707.196852148</c:v>
                </c:pt>
                <c:pt idx="4">
                  <c:v>55092704.698623605</c:v>
                </c:pt>
              </c:numCache>
            </c:numRef>
          </c:yVal>
          <c:smooth val="1"/>
          <c:extLst xmlns:c16r2="http://schemas.microsoft.com/office/drawing/2015/06/chart">
            <c:ext xmlns:c16="http://schemas.microsoft.com/office/drawing/2014/chart" uri="{C3380CC4-5D6E-409C-BE32-E72D297353CC}">
              <c16:uniqueId val="{00000003-8119-E142-BEBD-43788FAE67B7}"/>
            </c:ext>
          </c:extLst>
        </c:ser>
        <c:ser>
          <c:idx val="5"/>
          <c:order val="4"/>
          <c:tx>
            <c:v>Quadratic</c:v>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FutureYears!$B$21:$B$25</c:f>
              <c:numCache>
                <c:formatCode>General</c:formatCode>
                <c:ptCount val="5"/>
                <c:pt idx="0">
                  <c:v>23</c:v>
                </c:pt>
                <c:pt idx="1">
                  <c:v>24</c:v>
                </c:pt>
                <c:pt idx="2">
                  <c:v>25</c:v>
                </c:pt>
                <c:pt idx="3">
                  <c:v>26</c:v>
                </c:pt>
                <c:pt idx="4">
                  <c:v>27</c:v>
                </c:pt>
              </c:numCache>
            </c:numRef>
          </c:xVal>
          <c:yVal>
            <c:numRef>
              <c:f>FutureYears!$I$21:$I$25</c:f>
              <c:numCache>
                <c:formatCode>_(* #,##0.00_);_(* \(#,##0.00\);_(* "-"??_);_(@_)</c:formatCode>
                <c:ptCount val="5"/>
                <c:pt idx="0">
                  <c:v>39152944.309523813</c:v>
                </c:pt>
                <c:pt idx="1">
                  <c:v>38077691.876623355</c:v>
                </c:pt>
                <c:pt idx="2">
                  <c:v>36605940.415584408</c:v>
                </c:pt>
                <c:pt idx="3">
                  <c:v>34737689.926406898</c:v>
                </c:pt>
                <c:pt idx="4">
                  <c:v>32472940.409090854</c:v>
                </c:pt>
              </c:numCache>
            </c:numRef>
          </c:yVal>
          <c:smooth val="1"/>
          <c:extLst xmlns:c16r2="http://schemas.microsoft.com/office/drawing/2015/06/chart">
            <c:ext xmlns:c16="http://schemas.microsoft.com/office/drawing/2014/chart" uri="{C3380CC4-5D6E-409C-BE32-E72D297353CC}">
              <c16:uniqueId val="{00000004-8119-E142-BEBD-43788FAE67B7}"/>
            </c:ext>
          </c:extLst>
        </c:ser>
        <c:ser>
          <c:idx val="6"/>
          <c:order val="5"/>
          <c:tx>
            <c:v>Cubic</c:v>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f>FutureYears!$B$21:$B$25</c:f>
              <c:numCache>
                <c:formatCode>General</c:formatCode>
                <c:ptCount val="5"/>
                <c:pt idx="0">
                  <c:v>23</c:v>
                </c:pt>
                <c:pt idx="1">
                  <c:v>24</c:v>
                </c:pt>
                <c:pt idx="2">
                  <c:v>25</c:v>
                </c:pt>
                <c:pt idx="3">
                  <c:v>26</c:v>
                </c:pt>
                <c:pt idx="4">
                  <c:v>27</c:v>
                </c:pt>
              </c:numCache>
            </c:numRef>
          </c:xVal>
          <c:yVal>
            <c:numRef>
              <c:f>FutureYears!$J$21:$J$25</c:f>
              <c:numCache>
                <c:formatCode>_(* #,##0.00_);_(* \(#,##0.00\);_(* "-"??_);_(@_)</c:formatCode>
                <c:ptCount val="5"/>
                <c:pt idx="0">
                  <c:v>39634960.642857701</c:v>
                </c:pt>
                <c:pt idx="1">
                  <c:v>38942134.391775846</c:v>
                </c:pt>
                <c:pt idx="2">
                  <c:v>37992235.324676841</c:v>
                </c:pt>
                <c:pt idx="3">
                  <c:v>36805181.471863776</c:v>
                </c:pt>
                <c:pt idx="4">
                  <c:v>35400890.863639712</c:v>
                </c:pt>
              </c:numCache>
            </c:numRef>
          </c:yVal>
          <c:smooth val="1"/>
          <c:extLst xmlns:c16r2="http://schemas.microsoft.com/office/drawing/2015/06/chart">
            <c:ext xmlns:c16="http://schemas.microsoft.com/office/drawing/2014/chart" uri="{C3380CC4-5D6E-409C-BE32-E72D297353CC}">
              <c16:uniqueId val="{00000005-8119-E142-BEBD-43788FAE67B7}"/>
            </c:ext>
          </c:extLst>
        </c:ser>
        <c:dLbls>
          <c:showLegendKey val="0"/>
          <c:showVal val="0"/>
          <c:showCatName val="0"/>
          <c:showSerName val="0"/>
          <c:showPercent val="0"/>
          <c:showBubbleSize val="0"/>
        </c:dLbls>
        <c:axId val="314014512"/>
        <c:axId val="314019216"/>
      </c:scatterChart>
      <c:valAx>
        <c:axId val="31401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19216"/>
        <c:crosses val="autoZero"/>
        <c:crossBetween val="midCat"/>
      </c:valAx>
      <c:valAx>
        <c:axId val="31401921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1451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0.15512</cdr:x>
      <cdr:y>0.23215</cdr:y>
    </cdr:from>
    <cdr:to>
      <cdr:x>0.47854</cdr:x>
      <cdr:y>0.32097</cdr:y>
    </cdr:to>
    <cdr:sp macro="" textlink="">
      <cdr:nvSpPr>
        <cdr:cNvPr id="2" name="TextBox 1">
          <a:extLst xmlns:a="http://schemas.openxmlformats.org/drawingml/2006/main">
            <a:ext uri="{FF2B5EF4-FFF2-40B4-BE49-F238E27FC236}">
              <a16:creationId xmlns="" xmlns:a16="http://schemas.microsoft.com/office/drawing/2014/main" id="{62AD6970-31D3-C042-9B09-62E0E64F30A1}"/>
            </a:ext>
          </a:extLst>
        </cdr:cNvPr>
        <cdr:cNvSpPr txBox="1"/>
      </cdr:nvSpPr>
      <cdr:spPr>
        <a:xfrm xmlns:a="http://schemas.openxmlformats.org/drawingml/2006/main">
          <a:off x="1346200" y="1460500"/>
          <a:ext cx="2806700" cy="558800"/>
        </a:xfrm>
        <a:prstGeom xmlns:a="http://schemas.openxmlformats.org/drawingml/2006/main" prst="rect">
          <a:avLst/>
        </a:prstGeom>
        <a:solidFill xmlns:a="http://schemas.openxmlformats.org/drawingml/2006/main">
          <a:schemeClr val="accent4">
            <a:lumMod val="20000"/>
            <a:lumOff val="80000"/>
          </a:schemeClr>
        </a:solidFill>
      </cdr:spPr>
      <cdr:txBody>
        <a:bodyPr xmlns:a="http://schemas.openxmlformats.org/drawingml/2006/main" vertOverflow="clip" wrap="square" rtlCol="0"/>
        <a:lstStyle xmlns:a="http://schemas.openxmlformats.org/drawingml/2006/main"/>
        <a:p xmlns:a="http://schemas.openxmlformats.org/drawingml/2006/main">
          <a:pPr algn="ctr"/>
          <a:r>
            <a:rPr lang="en-US" sz="1100" b="1"/>
            <a:t>Logarithmic</a:t>
          </a:r>
          <a:r>
            <a:rPr lang="en-US" sz="1100" b="1" baseline="0"/>
            <a:t> data was excluded from graph given its negative values</a:t>
          </a:r>
          <a:endParaRPr lang="en-US" sz="1100" b="1"/>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4/21/2021</a:t>
            </a:fld>
            <a:endParaRPr lang="en-US" dirty="0"/>
          </a:p>
        </p:txBody>
      </p:sp>
      <p:sp>
        <p:nvSpPr>
          <p:cNvPr id="4" name="Footer Placeholder 3">
            <a:extLst>
              <a:ext uri="{FF2B5EF4-FFF2-40B4-BE49-F238E27FC236}">
                <a16:creationId xmlns=""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4/21/2021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275180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38502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E8DF69-FFB1-4D3A-9D8C-5887E79674D9}" type="slidenum">
              <a:rPr lang="en-US" smtClean="0"/>
              <a:t>12</a:t>
            </a:fld>
            <a:endParaRPr lang="en-US" dirty="0"/>
          </a:p>
        </p:txBody>
      </p:sp>
    </p:spTree>
    <p:extLst>
      <p:ext uri="{BB962C8B-B14F-4D97-AF65-F5344CB8AC3E}">
        <p14:creationId xmlns:p14="http://schemas.microsoft.com/office/powerpoint/2010/main" val="355131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14</a:t>
            </a:fld>
            <a:endParaRPr lang="en-US" dirty="0"/>
          </a:p>
        </p:txBody>
      </p:sp>
    </p:spTree>
    <p:extLst>
      <p:ext uri="{BB962C8B-B14F-4D97-AF65-F5344CB8AC3E}">
        <p14:creationId xmlns:p14="http://schemas.microsoft.com/office/powerpoint/2010/main" val="225013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E8DF69-FFB1-4D3A-9D8C-5887E79674D9}" type="slidenum">
              <a:rPr lang="en-US" smtClean="0"/>
              <a:t>16</a:t>
            </a:fld>
            <a:endParaRPr lang="en-US" dirty="0"/>
          </a:p>
        </p:txBody>
      </p:sp>
    </p:spTree>
    <p:extLst>
      <p:ext uri="{BB962C8B-B14F-4D97-AF65-F5344CB8AC3E}">
        <p14:creationId xmlns:p14="http://schemas.microsoft.com/office/powerpoint/2010/main" val="411109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20</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4/21/2021</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4/21/2021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4/21/2021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4/21/2021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4/21/2021</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4/21/2021</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4/21/2021</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4/21/2021</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4/21/2021</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4/21/2021</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4/21/2021</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4/21/2021</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rade.gov/visitor-arrivals-program-i-94-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4675162" y="770562"/>
            <a:ext cx="5553048" cy="2823066"/>
          </a:xfrm>
        </p:spPr>
        <p:txBody>
          <a:bodyPr>
            <a:noAutofit/>
          </a:bodyPr>
          <a:lstStyle/>
          <a:p>
            <a:r>
              <a:rPr lang="en-US" sz="4000" b="0" dirty="0"/>
              <a:t>Analysis and Predictions of International Tourist Arrivals in the United States</a:t>
            </a:r>
            <a:endParaRPr lang="en-US" sz="4000" cap="none" dirty="0"/>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5380563" y="4050833"/>
            <a:ext cx="3893440" cy="1096899"/>
          </a:xfrm>
        </p:spPr>
        <p:txBody>
          <a:bodyPr>
            <a:normAutofit fontScale="92500"/>
          </a:bodyPr>
          <a:lstStyle/>
          <a:p>
            <a:r>
              <a:rPr lang="en-US" dirty="0"/>
              <a:t>By:</a:t>
            </a:r>
            <a:br>
              <a:rPr lang="en-US" dirty="0"/>
            </a:br>
            <a:r>
              <a:rPr lang="en-US" dirty="0"/>
              <a:t>Jenna Reinert, Uroob Mullick, Jalpaben Patel &amp; Sandhya Suresh</a:t>
            </a:r>
          </a:p>
        </p:txBody>
      </p:sp>
      <p:pic>
        <p:nvPicPr>
          <p:cNvPr id="5" name="Picture 4" descr="Statue of Liberty">
            <a:extLst>
              <a:ext uri="{FF2B5EF4-FFF2-40B4-BE49-F238E27FC236}">
                <a16:creationId xmlns="" xmlns:a16="http://schemas.microsoft.com/office/drawing/2014/main" id="{37FAEEFB-F04B-4601-B2A5-B36045CDE378}"/>
              </a:ext>
            </a:extLst>
          </p:cNvPr>
          <p:cNvPicPr>
            <a:picLocks noChangeAspect="1"/>
          </p:cNvPicPr>
          <p:nvPr/>
        </p:nvPicPr>
        <p:blipFill>
          <a:blip r:embed="rId3"/>
          <a:stretch>
            <a:fillRect/>
          </a:stretch>
        </p:blipFill>
        <p:spPr>
          <a:xfrm>
            <a:off x="281151" y="363410"/>
            <a:ext cx="4072128" cy="6147559"/>
          </a:xfrm>
          <a:prstGeom prst="rect">
            <a:avLst/>
          </a:prstGeom>
        </p:spPr>
      </p:pic>
    </p:spTree>
    <p:extLst>
      <p:ext uri="{BB962C8B-B14F-4D97-AF65-F5344CB8AC3E}">
        <p14:creationId xmlns:p14="http://schemas.microsoft.com/office/powerpoint/2010/main" val="231463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4DE830A-B531-4A3B-96F6-0ECE88B0855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 xmlns:a16="http://schemas.microsoft.com/office/drawing/2014/main" id="{2813DF2C-461A-4A8F-9679-A172790D1F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54CD3A85-C039-4249-86E4-1EB9318B54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887EA6D2-2883-42C2-993D-094CA6D65D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3B895046-636F-4D1B-ACA4-29AA0CB332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C6B0CDE3-E054-4EDD-A43B-F96843D8BF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B66B1A2-F145-4C9B-85CC-4BF30D58CB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5D4FC972-94B3-4035-8D31-E668C132B4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374B9941-AFBE-4A77-A50E-B6EA04A746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27A982C5-2C38-4CE9-BC18-94697AD657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0060D8D1-7BB1-498F-AFBB-ADAC130A9E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20153B77-0084-479C-A6E0-584FBD348DF3}"/>
              </a:ext>
            </a:extLst>
          </p:cNvPr>
          <p:cNvSpPr>
            <a:spLocks noGrp="1"/>
          </p:cNvSpPr>
          <p:nvPr>
            <p:ph type="title"/>
          </p:nvPr>
        </p:nvSpPr>
        <p:spPr>
          <a:xfrm>
            <a:off x="1677076" y="50054"/>
            <a:ext cx="7673801" cy="1087656"/>
          </a:xfrm>
        </p:spPr>
        <p:txBody>
          <a:bodyPr vert="horz" lIns="91440" tIns="45720" rIns="91440" bIns="45720" rtlCol="0" anchor="b">
            <a:normAutofit/>
          </a:bodyPr>
          <a:lstStyle/>
          <a:p>
            <a:pPr defTabSz="457200"/>
            <a:r>
              <a:rPr lang="en-US" sz="4800" kern="1200" dirty="0">
                <a:solidFill>
                  <a:schemeClr val="accent1"/>
                </a:solidFill>
                <a:latin typeface="+mj-lt"/>
                <a:ea typeface="+mj-ea"/>
                <a:cs typeface="+mj-cs"/>
              </a:rPr>
              <a:t>Factors Affecting Tourism</a:t>
            </a:r>
          </a:p>
        </p:txBody>
      </p:sp>
      <p:pic>
        <p:nvPicPr>
          <p:cNvPr id="10" name="Content Placeholder 9">
            <a:extLst>
              <a:ext uri="{FF2B5EF4-FFF2-40B4-BE49-F238E27FC236}">
                <a16:creationId xmlns="" xmlns:a16="http://schemas.microsoft.com/office/drawing/2014/main" id="{07696340-D618-CD4C-B72A-A41124E273FD}"/>
              </a:ext>
            </a:extLst>
          </p:cNvPr>
          <p:cNvPicPr>
            <a:picLocks noGrp="1" noChangeAspect="1"/>
          </p:cNvPicPr>
          <p:nvPr>
            <p:ph idx="1"/>
          </p:nvPr>
        </p:nvPicPr>
        <p:blipFill>
          <a:blip r:embed="rId2"/>
          <a:stretch>
            <a:fillRect/>
          </a:stretch>
        </p:blipFill>
        <p:spPr>
          <a:xfrm>
            <a:off x="2512284" y="1196231"/>
            <a:ext cx="5335699" cy="5403584"/>
          </a:xfrm>
        </p:spPr>
      </p:pic>
    </p:spTree>
    <p:extLst>
      <p:ext uri="{BB962C8B-B14F-4D97-AF65-F5344CB8AC3E}">
        <p14:creationId xmlns:p14="http://schemas.microsoft.com/office/powerpoint/2010/main" val="3978391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4DE830A-B531-4A3B-96F6-0ECE88B0855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 xmlns:a16="http://schemas.microsoft.com/office/drawing/2014/main" id="{2813DF2C-461A-4A8F-9679-A172790D1F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54CD3A85-C039-4249-86E4-1EB9318B54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887EA6D2-2883-42C2-993D-094CA6D65D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3B895046-636F-4D1B-ACA4-29AA0CB332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C6B0CDE3-E054-4EDD-A43B-F96843D8BF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B66B1A2-F145-4C9B-85CC-4BF30D58CB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5D4FC972-94B3-4035-8D31-E668C132B4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374B9941-AFBE-4A77-A50E-B6EA04A746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27A982C5-2C38-4CE9-BC18-94697AD657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0060D8D1-7BB1-498F-AFBB-ADAC130A9E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20153B77-0084-479C-A6E0-584FBD348DF3}"/>
              </a:ext>
            </a:extLst>
          </p:cNvPr>
          <p:cNvSpPr>
            <a:spLocks noGrp="1"/>
          </p:cNvSpPr>
          <p:nvPr>
            <p:ph type="title"/>
          </p:nvPr>
        </p:nvSpPr>
        <p:spPr>
          <a:xfrm>
            <a:off x="1677076" y="50054"/>
            <a:ext cx="7673801" cy="1087656"/>
          </a:xfrm>
        </p:spPr>
        <p:txBody>
          <a:bodyPr vert="horz" lIns="91440" tIns="45720" rIns="91440" bIns="45720" rtlCol="0" anchor="b">
            <a:normAutofit/>
          </a:bodyPr>
          <a:lstStyle/>
          <a:p>
            <a:pPr defTabSz="457200"/>
            <a:r>
              <a:rPr lang="en-US" sz="4800" kern="1200" dirty="0">
                <a:solidFill>
                  <a:schemeClr val="accent1"/>
                </a:solidFill>
                <a:latin typeface="+mj-lt"/>
                <a:ea typeface="+mj-ea"/>
                <a:cs typeface="+mj-cs"/>
              </a:rPr>
              <a:t>Data Visualization</a:t>
            </a:r>
          </a:p>
        </p:txBody>
      </p:sp>
      <p:sp>
        <p:nvSpPr>
          <p:cNvPr id="28" name="Text Placeholder 10">
            <a:extLst>
              <a:ext uri="{FF2B5EF4-FFF2-40B4-BE49-F238E27FC236}">
                <a16:creationId xmlns="" xmlns:a16="http://schemas.microsoft.com/office/drawing/2014/main" id="{12ACA39E-5929-46A0-AEC9-9FE8548F2153}"/>
              </a:ext>
            </a:extLst>
          </p:cNvPr>
          <p:cNvSpPr txBox="1">
            <a:spLocks/>
          </p:cNvSpPr>
          <p:nvPr/>
        </p:nvSpPr>
        <p:spPr>
          <a:xfrm>
            <a:off x="2137885" y="1805707"/>
            <a:ext cx="7193441" cy="8635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Interactive dashboards have been created to address the following queries using Tableau</a:t>
            </a:r>
          </a:p>
        </p:txBody>
      </p:sp>
      <p:sp>
        <p:nvSpPr>
          <p:cNvPr id="29" name="Content Placeholder 11">
            <a:extLst>
              <a:ext uri="{FF2B5EF4-FFF2-40B4-BE49-F238E27FC236}">
                <a16:creationId xmlns="" xmlns:a16="http://schemas.microsoft.com/office/drawing/2014/main" id="{F8F6D25B-8879-48B2-9A5A-C586DEE19BBF}"/>
              </a:ext>
            </a:extLst>
          </p:cNvPr>
          <p:cNvSpPr txBox="1">
            <a:spLocks/>
          </p:cNvSpPr>
          <p:nvPr/>
        </p:nvSpPr>
        <p:spPr>
          <a:xfrm>
            <a:off x="915917" y="2833077"/>
            <a:ext cx="8338880" cy="3429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arrival trend (1999-2020)</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regions that had the greatest number of arrivals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Regions that contribute to least number of arrivals </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Countries contributing to most arrivals and least arrivals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country wise distribution of number of arrivals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Busiest Ports of Entry in the United States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arrival trend based on port of entry</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Visa type contributing to highest number of arrivals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Visa Type contributing to highest number of arrivals in each region</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Percent Change in number of arrivals by Month</a:t>
            </a:r>
          </a:p>
          <a:p>
            <a:endParaRPr lang="en-US" dirty="0"/>
          </a:p>
        </p:txBody>
      </p:sp>
      <p:pic>
        <p:nvPicPr>
          <p:cNvPr id="30" name="Picture 29">
            <a:extLst>
              <a:ext uri="{FF2B5EF4-FFF2-40B4-BE49-F238E27FC236}">
                <a16:creationId xmlns="" xmlns:a16="http://schemas.microsoft.com/office/drawing/2014/main" id="{B0411B11-E122-40F3-B1C3-13E8A571FB7E}"/>
              </a:ext>
            </a:extLst>
          </p:cNvPr>
          <p:cNvPicPr>
            <a:picLocks noChangeAspect="1"/>
          </p:cNvPicPr>
          <p:nvPr/>
        </p:nvPicPr>
        <p:blipFill>
          <a:blip r:embed="rId2"/>
          <a:stretch>
            <a:fillRect/>
          </a:stretch>
        </p:blipFill>
        <p:spPr>
          <a:xfrm>
            <a:off x="1512490" y="1969501"/>
            <a:ext cx="625395" cy="467922"/>
          </a:xfrm>
          <a:prstGeom prst="rect">
            <a:avLst/>
          </a:prstGeom>
        </p:spPr>
      </p:pic>
    </p:spTree>
    <p:extLst>
      <p:ext uri="{BB962C8B-B14F-4D97-AF65-F5344CB8AC3E}">
        <p14:creationId xmlns:p14="http://schemas.microsoft.com/office/powerpoint/2010/main" val="896940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4608" y="338329"/>
            <a:ext cx="11062551" cy="56906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2800" dirty="0">
                <a:latin typeface="+mn-lt"/>
              </a:rPr>
              <a:t>Month of arrivals with percent change</a:t>
            </a:r>
          </a:p>
        </p:txBody>
      </p:sp>
      <p:pic>
        <p:nvPicPr>
          <p:cNvPr id="3" name="Picture 2"/>
          <p:cNvPicPr>
            <a:picLocks noChangeAspect="1"/>
          </p:cNvPicPr>
          <p:nvPr/>
        </p:nvPicPr>
        <p:blipFill rotWithShape="1">
          <a:blip r:embed="rId3"/>
          <a:srcRect t="5479" b="5488"/>
          <a:stretch/>
        </p:blipFill>
        <p:spPr>
          <a:xfrm>
            <a:off x="320951" y="1431993"/>
            <a:ext cx="11412746" cy="5005383"/>
          </a:xfrm>
          <a:prstGeom prst="rect">
            <a:avLst/>
          </a:prstGeom>
        </p:spPr>
      </p:pic>
      <p:sp>
        <p:nvSpPr>
          <p:cNvPr id="4" name="TextBox 3"/>
          <p:cNvSpPr txBox="1"/>
          <p:nvPr/>
        </p:nvSpPr>
        <p:spPr>
          <a:xfrm>
            <a:off x="6391656" y="265177"/>
            <a:ext cx="5541264" cy="1028423"/>
          </a:xfrm>
          <a:prstGeom prst="rect">
            <a:avLst/>
          </a:prstGeom>
          <a:solidFill>
            <a:schemeClr val="accent1">
              <a:lumMod val="20000"/>
              <a:lumOff val="80000"/>
            </a:schemeClr>
          </a:solidFill>
        </p:spPr>
        <p:txBody>
          <a:bodyPr wrap="square" rtlCol="0">
            <a:spAutoFit/>
          </a:bodyPr>
          <a:lstStyle/>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Here, We found that there is a pattern between number of arrival in each month. Like July and August month share maximum arrival whereas January and February have least number of arrival.</a:t>
            </a:r>
          </a:p>
        </p:txBody>
      </p:sp>
    </p:spTree>
    <p:extLst>
      <p:ext uri="{BB962C8B-B14F-4D97-AF65-F5344CB8AC3E}">
        <p14:creationId xmlns:p14="http://schemas.microsoft.com/office/powerpoint/2010/main" val="649294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053" y="274320"/>
            <a:ext cx="5266809" cy="2915555"/>
          </a:xfrm>
          <a:prstGeom prst="rect">
            <a:avLst/>
          </a:prstGeom>
        </p:spPr>
      </p:pic>
      <p:pic>
        <p:nvPicPr>
          <p:cNvPr id="3" name="Picture 2"/>
          <p:cNvPicPr>
            <a:picLocks noChangeAspect="1"/>
          </p:cNvPicPr>
          <p:nvPr/>
        </p:nvPicPr>
        <p:blipFill>
          <a:blip r:embed="rId3"/>
          <a:stretch>
            <a:fillRect/>
          </a:stretch>
        </p:blipFill>
        <p:spPr>
          <a:xfrm>
            <a:off x="5814564" y="265176"/>
            <a:ext cx="5982218" cy="3307367"/>
          </a:xfrm>
          <a:prstGeom prst="rect">
            <a:avLst/>
          </a:prstGeom>
        </p:spPr>
      </p:pic>
      <p:pic>
        <p:nvPicPr>
          <p:cNvPr id="4" name="Picture 3"/>
          <p:cNvPicPr>
            <a:picLocks noChangeAspect="1"/>
          </p:cNvPicPr>
          <p:nvPr/>
        </p:nvPicPr>
        <p:blipFill>
          <a:blip r:embed="rId4"/>
          <a:stretch>
            <a:fillRect/>
          </a:stretch>
        </p:blipFill>
        <p:spPr>
          <a:xfrm>
            <a:off x="136901" y="3240598"/>
            <a:ext cx="8129275" cy="3307367"/>
          </a:xfrm>
          <a:prstGeom prst="rect">
            <a:avLst/>
          </a:prstGeom>
        </p:spPr>
      </p:pic>
      <p:sp>
        <p:nvSpPr>
          <p:cNvPr id="5" name="TextBox 4">
            <a:extLst>
              <a:ext uri="{FF2B5EF4-FFF2-40B4-BE49-F238E27FC236}">
                <a16:creationId xmlns="" xmlns:a16="http://schemas.microsoft.com/office/drawing/2014/main" id="{D0BD4B2E-A8C7-4437-93CE-3F1370DB7DA3}"/>
              </a:ext>
            </a:extLst>
          </p:cNvPr>
          <p:cNvSpPr txBox="1"/>
          <p:nvPr/>
        </p:nvSpPr>
        <p:spPr>
          <a:xfrm>
            <a:off x="8266176" y="3171587"/>
            <a:ext cx="3643635" cy="3359894"/>
          </a:xfrm>
          <a:prstGeom prst="rect">
            <a:avLst/>
          </a:prstGeom>
          <a:solidFill>
            <a:schemeClr val="accent1">
              <a:lumMod val="20000"/>
              <a:lumOff val="80000"/>
            </a:schemeClr>
          </a:solidFill>
          <a:ln>
            <a:noFill/>
          </a:ln>
        </p:spPr>
        <p:txBody>
          <a:bodyPr wrap="square" rtlCol="0">
            <a:spAutoFit/>
          </a:bodyPr>
          <a:lstStyle/>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Western Europe, Asia and South America are region, which contribute more tourist entry in United States.</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Whereas Middle East, Eastern Europe and Africa have least tourist count.</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Overall arrival trend increase over the period of time. But in 2020 due to pandemic and travel restriction, there was huge fall in arrival.</a:t>
            </a:r>
          </a:p>
        </p:txBody>
      </p:sp>
    </p:spTree>
    <p:extLst>
      <p:ext uri="{BB962C8B-B14F-4D97-AF65-F5344CB8AC3E}">
        <p14:creationId xmlns:p14="http://schemas.microsoft.com/office/powerpoint/2010/main" val="2392410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8395" y="459261"/>
            <a:ext cx="11103302" cy="2545301"/>
          </a:xfrm>
          <a:prstGeom prst="rect">
            <a:avLst/>
          </a:prstGeom>
        </p:spPr>
      </p:pic>
      <p:pic>
        <p:nvPicPr>
          <p:cNvPr id="3" name="Picture 2"/>
          <p:cNvPicPr>
            <a:picLocks noChangeAspect="1"/>
          </p:cNvPicPr>
          <p:nvPr/>
        </p:nvPicPr>
        <p:blipFill>
          <a:blip r:embed="rId4"/>
          <a:stretch>
            <a:fillRect/>
          </a:stretch>
        </p:blipFill>
        <p:spPr>
          <a:xfrm>
            <a:off x="328395" y="3200807"/>
            <a:ext cx="10914833" cy="3307367"/>
          </a:xfrm>
          <a:prstGeom prst="rect">
            <a:avLst/>
          </a:prstGeom>
        </p:spPr>
      </p:pic>
      <p:pic>
        <p:nvPicPr>
          <p:cNvPr id="4" name="Picture 3"/>
          <p:cNvPicPr>
            <a:picLocks noChangeAspect="1"/>
          </p:cNvPicPr>
          <p:nvPr/>
        </p:nvPicPr>
        <p:blipFill>
          <a:blip r:embed="rId5"/>
          <a:stretch>
            <a:fillRect/>
          </a:stretch>
        </p:blipFill>
        <p:spPr>
          <a:xfrm>
            <a:off x="6665404" y="331245"/>
            <a:ext cx="3305175" cy="638175"/>
          </a:xfrm>
          <a:prstGeom prst="rect">
            <a:avLst/>
          </a:prstGeom>
        </p:spPr>
      </p:pic>
    </p:spTree>
    <p:extLst>
      <p:ext uri="{BB962C8B-B14F-4D97-AF65-F5344CB8AC3E}">
        <p14:creationId xmlns:p14="http://schemas.microsoft.com/office/powerpoint/2010/main" val="281702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31348" y="284703"/>
            <a:ext cx="5642456" cy="6276686"/>
          </a:xfrm>
          <a:prstGeom prst="rect">
            <a:avLst/>
          </a:prstGeom>
        </p:spPr>
      </p:pic>
      <p:pic>
        <p:nvPicPr>
          <p:cNvPr id="3" name="Picture 2"/>
          <p:cNvPicPr>
            <a:picLocks noChangeAspect="1"/>
          </p:cNvPicPr>
          <p:nvPr/>
        </p:nvPicPr>
        <p:blipFill>
          <a:blip r:embed="rId3"/>
          <a:stretch>
            <a:fillRect/>
          </a:stretch>
        </p:blipFill>
        <p:spPr>
          <a:xfrm>
            <a:off x="475488" y="275225"/>
            <a:ext cx="5132157" cy="6276687"/>
          </a:xfrm>
          <a:prstGeom prst="rect">
            <a:avLst/>
          </a:prstGeom>
        </p:spPr>
      </p:pic>
    </p:spTree>
    <p:extLst>
      <p:ext uri="{BB962C8B-B14F-4D97-AF65-F5344CB8AC3E}">
        <p14:creationId xmlns:p14="http://schemas.microsoft.com/office/powerpoint/2010/main" val="626595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9189" y="292609"/>
            <a:ext cx="8295315" cy="3293008"/>
          </a:xfrm>
          <a:prstGeom prst="rect">
            <a:avLst/>
          </a:prstGeom>
        </p:spPr>
      </p:pic>
      <p:pic>
        <p:nvPicPr>
          <p:cNvPr id="3" name="Picture 2"/>
          <p:cNvPicPr>
            <a:picLocks noChangeAspect="1"/>
          </p:cNvPicPr>
          <p:nvPr/>
        </p:nvPicPr>
        <p:blipFill>
          <a:blip r:embed="rId4"/>
          <a:stretch>
            <a:fillRect/>
          </a:stretch>
        </p:blipFill>
        <p:spPr>
          <a:xfrm>
            <a:off x="309189" y="3585617"/>
            <a:ext cx="3415493" cy="3014759"/>
          </a:xfrm>
          <a:prstGeom prst="rect">
            <a:avLst/>
          </a:prstGeom>
        </p:spPr>
      </p:pic>
      <p:pic>
        <p:nvPicPr>
          <p:cNvPr id="4" name="Picture 3"/>
          <p:cNvPicPr>
            <a:picLocks noChangeAspect="1"/>
          </p:cNvPicPr>
          <p:nvPr/>
        </p:nvPicPr>
        <p:blipFill>
          <a:blip r:embed="rId5"/>
          <a:stretch>
            <a:fillRect/>
          </a:stretch>
        </p:blipFill>
        <p:spPr>
          <a:xfrm>
            <a:off x="4336939" y="3558054"/>
            <a:ext cx="3883517" cy="3042322"/>
          </a:xfrm>
          <a:prstGeom prst="rect">
            <a:avLst/>
          </a:prstGeom>
        </p:spPr>
      </p:pic>
      <p:sp>
        <p:nvSpPr>
          <p:cNvPr id="8" name="TextBox 7">
            <a:extLst>
              <a:ext uri="{FF2B5EF4-FFF2-40B4-BE49-F238E27FC236}">
                <a16:creationId xmlns="" xmlns:a16="http://schemas.microsoft.com/office/drawing/2014/main" id="{D0BD4B2E-A8C7-4437-93CE-3F1370DB7DA3}"/>
              </a:ext>
            </a:extLst>
          </p:cNvPr>
          <p:cNvSpPr txBox="1"/>
          <p:nvPr/>
        </p:nvSpPr>
        <p:spPr>
          <a:xfrm>
            <a:off x="8604504" y="292609"/>
            <a:ext cx="3328416" cy="6304290"/>
          </a:xfrm>
          <a:prstGeom prst="rect">
            <a:avLst/>
          </a:prstGeom>
          <a:solidFill>
            <a:schemeClr val="accent1">
              <a:lumMod val="20000"/>
              <a:lumOff val="80000"/>
            </a:schemeClr>
          </a:solidFill>
          <a:ln>
            <a:noFill/>
          </a:ln>
        </p:spPr>
        <p:txBody>
          <a:bodyPr wrap="square" rtlCol="0">
            <a:spAutoFit/>
          </a:bodyPr>
          <a:lstStyle/>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Any traveler taking a trip to a main destination outside their residence, for business, pleasure, study purpose. Previous slide shows that Maximum tourist arrive with Pleasure visa type and mainly from Western Europe and Asia region.</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Map based on Longitude and latitude. Colors shows details about region. The marks are labeled by County. </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United Kingdom, Japan, Brazil, Germany and France contribute more tourist entry in United States.</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Whereas Cuba, Ukraine, Pakistan, Haiti and Portugal have least tourist count.</a:t>
            </a:r>
          </a:p>
          <a:p>
            <a:pPr marL="285750" indent="-285750">
              <a:lnSpc>
                <a:spcPct val="150000"/>
              </a:lnSpc>
              <a:spcBef>
                <a:spcPts val="1400"/>
              </a:spcBef>
              <a:buClr>
                <a:schemeClr val="accent1"/>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New York, NY and Miami, FL are the busiest port.</a:t>
            </a:r>
          </a:p>
        </p:txBody>
      </p:sp>
    </p:spTree>
    <p:extLst>
      <p:ext uri="{BB962C8B-B14F-4D97-AF65-F5344CB8AC3E}">
        <p14:creationId xmlns:p14="http://schemas.microsoft.com/office/powerpoint/2010/main" val="533462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47344"/>
            <a:ext cx="4690872" cy="752856"/>
          </a:xfrm>
        </p:spPr>
        <p:txBody>
          <a:bodyPr>
            <a:normAutofit/>
          </a:bodyPr>
          <a:lstStyle/>
          <a:p>
            <a:r>
              <a:rPr lang="en-US" sz="3600" dirty="0"/>
              <a:t>Capabilities:</a:t>
            </a:r>
          </a:p>
        </p:txBody>
      </p:sp>
      <p:sp>
        <p:nvSpPr>
          <p:cNvPr id="3" name="Content Placeholder 2"/>
          <p:cNvSpPr>
            <a:spLocks noGrp="1"/>
          </p:cNvSpPr>
          <p:nvPr>
            <p:ph sz="half" idx="1"/>
          </p:nvPr>
        </p:nvSpPr>
        <p:spPr>
          <a:xfrm>
            <a:off x="832207" y="2057399"/>
            <a:ext cx="10253609" cy="4023360"/>
          </a:xfrm>
          <a:solidFill>
            <a:schemeClr val="accent1">
              <a:lumMod val="20000"/>
              <a:lumOff val="80000"/>
            </a:schemeClr>
          </a:solidFill>
        </p:spPr>
        <p:txBody>
          <a:bodyPr>
            <a:normAutofit/>
          </a:bodyPr>
          <a:lstStyle/>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Tableau helped us visualize raw data in form of multiple dashboards. </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Identify trends and patterns from analyzed data which can help Tourism companies to yield important decisions.</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Through this project we would be aiding the US tourism industry including airlines, hotels and ground transportation businesses by predicting international tourist arrivals trends in the US which they can use for making investment related decisions. </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With the help of our prediction model, additional data can be analyzed for forecasting number of arrivals for future years with reduced manual effort (As we have automated the prediction for best fit model using VBA).</a:t>
            </a:r>
          </a:p>
          <a:p>
            <a:pPr marL="0" indent="0" defTabSz="457200">
              <a:lnSpc>
                <a:spcPct val="150000"/>
              </a:lnSpc>
              <a:buNone/>
            </a:pPr>
            <a:endParaRPr lang="en-US" sz="1600" dirty="0">
              <a:solidFill>
                <a:schemeClr val="tx1"/>
              </a:solidFill>
              <a:latin typeface="Calibri" panose="020F0502020204030204" pitchFamily="34" charset="0"/>
              <a:cs typeface="Calibri" panose="020F0502020204030204" pitchFamily="34" charset="0"/>
            </a:endParaRPr>
          </a:p>
          <a:p>
            <a:pPr marL="285750" indent="-285750" defTabSz="457200">
              <a:lnSpc>
                <a:spcPct val="150000"/>
              </a:lnSpc>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800" dirty="0">
              <a:solidFill>
                <a:schemeClr val="tx1"/>
              </a:solidFill>
            </a:endParaRPr>
          </a:p>
        </p:txBody>
      </p:sp>
      <p:sp>
        <p:nvSpPr>
          <p:cNvPr id="5" name="Title 1"/>
          <p:cNvSpPr txBox="1">
            <a:spLocks/>
          </p:cNvSpPr>
          <p:nvPr/>
        </p:nvSpPr>
        <p:spPr>
          <a:xfrm>
            <a:off x="6267612" y="844296"/>
            <a:ext cx="4690872" cy="7528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en-US" dirty="0"/>
          </a:p>
        </p:txBody>
      </p:sp>
    </p:spTree>
    <p:extLst>
      <p:ext uri="{BB962C8B-B14F-4D97-AF65-F5344CB8AC3E}">
        <p14:creationId xmlns:p14="http://schemas.microsoft.com/office/powerpoint/2010/main" val="4293049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47344"/>
            <a:ext cx="4690872" cy="752856"/>
          </a:xfrm>
        </p:spPr>
        <p:txBody>
          <a:bodyPr>
            <a:normAutofit/>
          </a:bodyPr>
          <a:lstStyle/>
          <a:p>
            <a:r>
              <a:rPr lang="en-US" sz="3600" dirty="0"/>
              <a:t>Limitations:</a:t>
            </a:r>
          </a:p>
        </p:txBody>
      </p:sp>
      <p:sp>
        <p:nvSpPr>
          <p:cNvPr id="3" name="Content Placeholder 2"/>
          <p:cNvSpPr>
            <a:spLocks noGrp="1"/>
          </p:cNvSpPr>
          <p:nvPr>
            <p:ph sz="half" idx="1"/>
          </p:nvPr>
        </p:nvSpPr>
        <p:spPr>
          <a:xfrm>
            <a:off x="832207" y="2057399"/>
            <a:ext cx="10253609" cy="4023360"/>
          </a:xfrm>
          <a:solidFill>
            <a:schemeClr val="accent1">
              <a:lumMod val="20000"/>
              <a:lumOff val="80000"/>
            </a:schemeClr>
          </a:solidFill>
        </p:spPr>
        <p:txBody>
          <a:bodyPr>
            <a:normAutofit/>
          </a:bodyPr>
          <a:lstStyle/>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We did not have country wise data for different visa types which would have helped us to provide a data comparison based on the number of arrivals from different countries and visa types.</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 Also, the I-94 data from the website have only the Port of entry details but do not have any information about the destination. If we have those details, it will be more useful for the people from tourism industry as there could be cases where port of entry is different from the destination of travelers.</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Our project does not provide a user-friendly form to add additional data in the model automatically and search for regional and country wise data for their own analysis.</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Our prediction is based on simple mathematical model, and it does not consider any external factors impacting the number of arrivals.</a:t>
            </a:r>
          </a:p>
          <a:p>
            <a:pPr marL="0" indent="0" defTabSz="457200">
              <a:lnSpc>
                <a:spcPct val="150000"/>
              </a:lnSpc>
              <a:buNone/>
            </a:pPr>
            <a:endParaRPr lang="en-US" sz="1800" dirty="0">
              <a:solidFill>
                <a:schemeClr val="tx1"/>
              </a:solidFill>
            </a:endParaRPr>
          </a:p>
        </p:txBody>
      </p:sp>
      <p:sp>
        <p:nvSpPr>
          <p:cNvPr id="5" name="Title 1"/>
          <p:cNvSpPr txBox="1">
            <a:spLocks/>
          </p:cNvSpPr>
          <p:nvPr/>
        </p:nvSpPr>
        <p:spPr>
          <a:xfrm>
            <a:off x="6267612" y="844296"/>
            <a:ext cx="4690872" cy="7528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en-US" dirty="0"/>
          </a:p>
        </p:txBody>
      </p:sp>
    </p:spTree>
    <p:extLst>
      <p:ext uri="{BB962C8B-B14F-4D97-AF65-F5344CB8AC3E}">
        <p14:creationId xmlns:p14="http://schemas.microsoft.com/office/powerpoint/2010/main" val="1833246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492" y="697991"/>
            <a:ext cx="6914508" cy="752856"/>
          </a:xfrm>
        </p:spPr>
        <p:txBody>
          <a:bodyPr>
            <a:normAutofit fontScale="90000"/>
          </a:bodyPr>
          <a:lstStyle/>
          <a:p>
            <a:pPr algn="ctr"/>
            <a:r>
              <a:rPr lang="en-US" sz="3600" dirty="0"/>
              <a:t>Development and Analysis Challenges</a:t>
            </a:r>
          </a:p>
        </p:txBody>
      </p:sp>
      <p:sp>
        <p:nvSpPr>
          <p:cNvPr id="3" name="Content Placeholder 2"/>
          <p:cNvSpPr>
            <a:spLocks noGrp="1"/>
          </p:cNvSpPr>
          <p:nvPr>
            <p:ph sz="half" idx="1"/>
          </p:nvPr>
        </p:nvSpPr>
        <p:spPr>
          <a:xfrm>
            <a:off x="577408" y="1743457"/>
            <a:ext cx="11003622" cy="4572000"/>
          </a:xfrm>
          <a:solidFill>
            <a:schemeClr val="accent1">
              <a:lumMod val="20000"/>
              <a:lumOff val="80000"/>
            </a:schemeClr>
          </a:solidFill>
        </p:spPr>
        <p:txBody>
          <a:bodyPr>
            <a:normAutofit/>
          </a:bodyPr>
          <a:lstStyle/>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 developing our model for predictions, we faced a challenge due to the dramatic decrease in tourists from 2019 to 2020 which made us to eliminate the 2020 data for making predictions. When forming the predictions based on 2016 to 2020, we were getting negative values for the future year predictions, though that is impossible.</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input data had extra spaces which made it difficult to analyze.  The index and match functions failed due to this reason</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During automation of RMSE calculation, we ran into subscript out of range error while calculating the prediction values for quadratic and cubic functions as the data was populated using array function. </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During initial data compilation we tried to combine the raw data based on year as it was common for all categories. But that structure proved to be incompatible for visualization purposes</a:t>
            </a:r>
          </a:p>
          <a:p>
            <a:pPr marL="285750" indent="-285750" defTabSz="457200">
              <a:lnSpc>
                <a:spcPct val="15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We tried creating interactive drop-down list for year wise arrival data based on Port of entry but instead used filter option. </a:t>
            </a:r>
          </a:p>
        </p:txBody>
      </p:sp>
      <p:sp>
        <p:nvSpPr>
          <p:cNvPr id="5" name="Title 1"/>
          <p:cNvSpPr txBox="1">
            <a:spLocks/>
          </p:cNvSpPr>
          <p:nvPr/>
        </p:nvSpPr>
        <p:spPr>
          <a:xfrm>
            <a:off x="6267612" y="844296"/>
            <a:ext cx="4690872" cy="7528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en-US" dirty="0"/>
          </a:p>
        </p:txBody>
      </p:sp>
    </p:spTree>
    <p:extLst>
      <p:ext uri="{BB962C8B-B14F-4D97-AF65-F5344CB8AC3E}">
        <p14:creationId xmlns:p14="http://schemas.microsoft.com/office/powerpoint/2010/main" val="101719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4DE830A-B531-4A3B-96F6-0ECE88B0855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 xmlns:a16="http://schemas.microsoft.com/office/drawing/2014/main" id="{2813DF2C-461A-4A8F-9679-A172790D1F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54CD3A85-C039-4249-86E4-1EB9318B54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887EA6D2-2883-42C2-993D-094CA6D65D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3B895046-636F-4D1B-ACA4-29AA0CB332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C6B0CDE3-E054-4EDD-A43B-F96843D8BF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B66B1A2-F145-4C9B-85CC-4BF30D58CB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5D4FC972-94B3-4035-8D31-E668C132B4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374B9941-AFBE-4A77-A50E-B6EA04A746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27A982C5-2C38-4CE9-BC18-94697AD657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0060D8D1-7BB1-498F-AFBB-ADAC130A9E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20153B77-0084-479C-A6E0-584FBD348DF3}"/>
              </a:ext>
            </a:extLst>
          </p:cNvPr>
          <p:cNvSpPr>
            <a:spLocks noGrp="1"/>
          </p:cNvSpPr>
          <p:nvPr>
            <p:ph type="title"/>
          </p:nvPr>
        </p:nvSpPr>
        <p:spPr>
          <a:xfrm>
            <a:off x="1813426" y="432111"/>
            <a:ext cx="7673801" cy="1087656"/>
          </a:xfrm>
        </p:spPr>
        <p:txBody>
          <a:bodyPr vert="horz" lIns="91440" tIns="45720" rIns="91440" bIns="45720" rtlCol="0" anchor="b">
            <a:normAutofit/>
          </a:bodyPr>
          <a:lstStyle/>
          <a:p>
            <a:pPr defTabSz="457200"/>
            <a:r>
              <a:rPr lang="en-US" sz="4800" dirty="0"/>
              <a:t>Problem</a:t>
            </a:r>
            <a:endParaRPr lang="en-US" sz="4800" kern="1200" dirty="0">
              <a:solidFill>
                <a:schemeClr val="accent1"/>
              </a:solidFill>
              <a:latin typeface="+mj-lt"/>
              <a:ea typeface="+mj-ea"/>
              <a:cs typeface="+mj-cs"/>
            </a:endParaRPr>
          </a:p>
        </p:txBody>
      </p:sp>
      <p:sp>
        <p:nvSpPr>
          <p:cNvPr id="4" name="Content Placeholder 3">
            <a:extLst>
              <a:ext uri="{FF2B5EF4-FFF2-40B4-BE49-F238E27FC236}">
                <a16:creationId xmlns="" xmlns:a16="http://schemas.microsoft.com/office/drawing/2014/main" id="{E2ACA8BB-2B59-4EDF-A71B-DD07437B6764}"/>
              </a:ext>
            </a:extLst>
          </p:cNvPr>
          <p:cNvSpPr>
            <a:spLocks noGrp="1"/>
          </p:cNvSpPr>
          <p:nvPr>
            <p:ph idx="1"/>
          </p:nvPr>
        </p:nvSpPr>
        <p:spPr>
          <a:xfrm>
            <a:off x="1143000" y="2057400"/>
            <a:ext cx="8344227" cy="4038600"/>
          </a:xfrm>
        </p:spPr>
        <p:txBody>
          <a:bodyPr>
            <a:normAutofit lnSpcReduction="10000"/>
          </a:bodyPr>
          <a:lstStyle/>
          <a:p>
            <a:r>
              <a:rPr lang="en-US" b="1" dirty="0"/>
              <a:t>Travel industry on halt due to pandemic.</a:t>
            </a:r>
          </a:p>
          <a:p>
            <a:pPr lvl="1"/>
            <a:endParaRPr lang="en-US" dirty="0"/>
          </a:p>
          <a:p>
            <a:pPr lvl="1">
              <a:buFont typeface="Wingdings" panose="05000000000000000000" pitchFamily="2" charset="2"/>
              <a:buChar char="Ø"/>
            </a:pPr>
            <a:r>
              <a:rPr lang="en-US" dirty="0"/>
              <a:t>As the covid restrictions emerged, there is a decline in travel plans.</a:t>
            </a:r>
          </a:p>
          <a:p>
            <a:pPr lvl="1">
              <a:buFont typeface="Wingdings" panose="05000000000000000000" pitchFamily="2" charset="2"/>
              <a:buChar char="Ø"/>
            </a:pPr>
            <a:r>
              <a:rPr lang="en-US" dirty="0"/>
              <a:t>Impacting the country’s revenue in terms of pleasure and business travels put on hold.</a:t>
            </a:r>
          </a:p>
          <a:p>
            <a:pPr lvl="1">
              <a:buFont typeface="Wingdings" panose="05000000000000000000" pitchFamily="2" charset="2"/>
              <a:buChar char="Ø"/>
            </a:pPr>
            <a:endParaRPr lang="en-US" dirty="0"/>
          </a:p>
          <a:p>
            <a:r>
              <a:rPr lang="en-US" b="1" dirty="0"/>
              <a:t>High level of uncertainty in predicting travel forecast.</a:t>
            </a:r>
          </a:p>
          <a:p>
            <a:endParaRPr lang="en-US" dirty="0"/>
          </a:p>
          <a:p>
            <a:pPr lvl="1">
              <a:buFont typeface="Wingdings" panose="05000000000000000000" pitchFamily="2" charset="2"/>
              <a:buChar char="Ø"/>
            </a:pPr>
            <a:r>
              <a:rPr lang="en-US" dirty="0"/>
              <a:t>Due to the huge drop in 2020, it will be challenging to forecast what the future travel will look like.</a:t>
            </a:r>
          </a:p>
          <a:p>
            <a:pPr lvl="1">
              <a:buFont typeface="Wingdings" panose="05000000000000000000" pitchFamily="2" charset="2"/>
              <a:buChar char="Ø"/>
            </a:pPr>
            <a:r>
              <a:rPr lang="en-US" dirty="0"/>
              <a:t>Identifying areas of focus and target market for improving tourism is  taxing</a:t>
            </a:r>
          </a:p>
          <a:p>
            <a:endParaRPr lang="en-US" dirty="0"/>
          </a:p>
        </p:txBody>
      </p:sp>
    </p:spTree>
    <p:extLst>
      <p:ext uri="{BB962C8B-B14F-4D97-AF65-F5344CB8AC3E}">
        <p14:creationId xmlns:p14="http://schemas.microsoft.com/office/powerpoint/2010/main" val="291448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E3DC42C2-6B58-404C-B339-2C72808A5B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 xmlns:a16="http://schemas.microsoft.com/office/drawing/2014/main" id="{FCF82941-5589-49BF-B6B1-76122B2D0E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 xmlns:a16="http://schemas.microsoft.com/office/drawing/2014/main" id="{A0D81407-D1A6-42DD-AE7A-4FA34ACD1317}"/>
              </a:ext>
            </a:extLst>
          </p:cNvPr>
          <p:cNvSpPr>
            <a:spLocks noGrp="1"/>
          </p:cNvSpPr>
          <p:nvPr>
            <p:ph type="title"/>
          </p:nvPr>
        </p:nvSpPr>
        <p:spPr>
          <a:xfrm>
            <a:off x="618744" y="2484120"/>
            <a:ext cx="5038844" cy="1356360"/>
          </a:xfrm>
        </p:spPr>
        <p:txBody>
          <a:bodyPr>
            <a:normAutofit/>
          </a:bodyPr>
          <a:lstStyle/>
          <a:p>
            <a:r>
              <a:rPr lang="en-US" sz="5400" dirty="0">
                <a:solidFill>
                  <a:srgbClr val="FFFFFF"/>
                </a:solidFill>
              </a:rPr>
              <a:t>Thank You</a:t>
            </a:r>
          </a:p>
        </p:txBody>
      </p:sp>
      <p:pic>
        <p:nvPicPr>
          <p:cNvPr id="9" name="Picture 8"/>
          <p:cNvPicPr>
            <a:picLocks noChangeAspect="1"/>
          </p:cNvPicPr>
          <p:nvPr/>
        </p:nvPicPr>
        <p:blipFill>
          <a:blip r:embed="rId3"/>
          <a:stretch>
            <a:fillRect/>
          </a:stretch>
        </p:blipFill>
        <p:spPr>
          <a:xfrm>
            <a:off x="5377809" y="2036203"/>
            <a:ext cx="6353944" cy="2088784"/>
          </a:xfrm>
          <a:prstGeom prst="rect">
            <a:avLst/>
          </a:prstGeom>
        </p:spPr>
      </p:pic>
    </p:spTree>
    <p:extLst>
      <p:ext uri="{BB962C8B-B14F-4D97-AF65-F5344CB8AC3E}">
        <p14:creationId xmlns:p14="http://schemas.microsoft.com/office/powerpoint/2010/main" val="164698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630A0C-A995-40DD-9125-20DAAFB0B554}"/>
              </a:ext>
            </a:extLst>
          </p:cNvPr>
          <p:cNvSpPr>
            <a:spLocks noGrp="1"/>
          </p:cNvSpPr>
          <p:nvPr>
            <p:ph type="title"/>
          </p:nvPr>
        </p:nvSpPr>
        <p:spPr>
          <a:xfrm>
            <a:off x="1143000" y="609600"/>
            <a:ext cx="9875520" cy="818508"/>
          </a:xfrm>
        </p:spPr>
        <p:txBody>
          <a:bodyPr/>
          <a:lstStyle/>
          <a:p>
            <a:pPr algn="ctr"/>
            <a:r>
              <a:rPr lang="en-US" dirty="0"/>
              <a:t>Flow Diagram</a:t>
            </a:r>
          </a:p>
        </p:txBody>
      </p:sp>
      <p:sp>
        <p:nvSpPr>
          <p:cNvPr id="4" name="Rectangle: Rounded Corners 3">
            <a:extLst>
              <a:ext uri="{FF2B5EF4-FFF2-40B4-BE49-F238E27FC236}">
                <a16:creationId xmlns="" xmlns:a16="http://schemas.microsoft.com/office/drawing/2014/main" id="{587D4715-9E3B-4E46-9FDA-0E72F2ED3088}"/>
              </a:ext>
            </a:extLst>
          </p:cNvPr>
          <p:cNvSpPr/>
          <p:nvPr/>
        </p:nvSpPr>
        <p:spPr>
          <a:xfrm>
            <a:off x="4670833" y="1595437"/>
            <a:ext cx="2066925" cy="9239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Raw data from NTTO</a:t>
            </a:r>
          </a:p>
          <a:p>
            <a:pPr algn="ctr"/>
            <a:r>
              <a:rPr lang="en-US" dirty="0"/>
              <a:t>Source: </a:t>
            </a:r>
            <a:r>
              <a:rPr lang="en-US" dirty="0">
                <a:hlinkClick r:id="rId2"/>
              </a:rPr>
              <a:t>trade.gov</a:t>
            </a:r>
            <a:endParaRPr lang="en-US" dirty="0"/>
          </a:p>
        </p:txBody>
      </p:sp>
      <p:sp>
        <p:nvSpPr>
          <p:cNvPr id="5" name="Rectangle: Rounded Corners 4">
            <a:extLst>
              <a:ext uri="{FF2B5EF4-FFF2-40B4-BE49-F238E27FC236}">
                <a16:creationId xmlns="" xmlns:a16="http://schemas.microsoft.com/office/drawing/2014/main" id="{BCB66AE4-4316-496B-B94C-07151F28DE7D}"/>
              </a:ext>
            </a:extLst>
          </p:cNvPr>
          <p:cNvSpPr/>
          <p:nvPr/>
        </p:nvSpPr>
        <p:spPr>
          <a:xfrm>
            <a:off x="4739889" y="3057525"/>
            <a:ext cx="1943100" cy="9239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Data cleaning</a:t>
            </a:r>
          </a:p>
          <a:p>
            <a:pPr algn="ctr"/>
            <a:r>
              <a:rPr lang="en-US" dirty="0"/>
              <a:t>Tools used: Excel</a:t>
            </a:r>
          </a:p>
        </p:txBody>
      </p:sp>
      <p:sp>
        <p:nvSpPr>
          <p:cNvPr id="6" name="Rectangle: Rounded Corners 5">
            <a:extLst>
              <a:ext uri="{FF2B5EF4-FFF2-40B4-BE49-F238E27FC236}">
                <a16:creationId xmlns="" xmlns:a16="http://schemas.microsoft.com/office/drawing/2014/main" id="{999CFEC0-84EA-49ED-B9BC-DB9AC3DD8557}"/>
              </a:ext>
            </a:extLst>
          </p:cNvPr>
          <p:cNvSpPr/>
          <p:nvPr/>
        </p:nvSpPr>
        <p:spPr>
          <a:xfrm>
            <a:off x="1587112" y="5019675"/>
            <a:ext cx="2686051" cy="13430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Predictions based on past data trends using Simple mathematical models</a:t>
            </a:r>
          </a:p>
          <a:p>
            <a:pPr algn="ctr"/>
            <a:r>
              <a:rPr lang="en-US" dirty="0"/>
              <a:t>Tools used: Excel, VBA</a:t>
            </a:r>
          </a:p>
        </p:txBody>
      </p:sp>
      <p:sp>
        <p:nvSpPr>
          <p:cNvPr id="7" name="Rectangle: Rounded Corners 6">
            <a:extLst>
              <a:ext uri="{FF2B5EF4-FFF2-40B4-BE49-F238E27FC236}">
                <a16:creationId xmlns="" xmlns:a16="http://schemas.microsoft.com/office/drawing/2014/main" id="{E13F7B11-C6BD-4729-AAD8-012FBE2181BC}"/>
              </a:ext>
            </a:extLst>
          </p:cNvPr>
          <p:cNvSpPr/>
          <p:nvPr/>
        </p:nvSpPr>
        <p:spPr>
          <a:xfrm>
            <a:off x="7047319" y="5028011"/>
            <a:ext cx="2457450" cy="13430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Data visualization exhibiting the current and future data trend</a:t>
            </a:r>
          </a:p>
          <a:p>
            <a:pPr algn="ctr"/>
            <a:r>
              <a:rPr lang="en-US" dirty="0"/>
              <a:t>Tools used: Tableau</a:t>
            </a:r>
          </a:p>
        </p:txBody>
      </p:sp>
      <p:cxnSp>
        <p:nvCxnSpPr>
          <p:cNvPr id="8" name="Straight Arrow Connector 7">
            <a:extLst>
              <a:ext uri="{FF2B5EF4-FFF2-40B4-BE49-F238E27FC236}">
                <a16:creationId xmlns="" xmlns:a16="http://schemas.microsoft.com/office/drawing/2014/main" id="{119AE25E-55A6-4C5D-AEBE-73F979896EC3}"/>
              </a:ext>
            </a:extLst>
          </p:cNvPr>
          <p:cNvCxnSpPr>
            <a:stCxn id="4" idx="2"/>
            <a:endCxn id="5" idx="0"/>
          </p:cNvCxnSpPr>
          <p:nvPr/>
        </p:nvCxnSpPr>
        <p:spPr>
          <a:xfrm>
            <a:off x="5704296" y="2519362"/>
            <a:ext cx="7143" cy="5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 xmlns:a16="http://schemas.microsoft.com/office/drawing/2014/main" id="{6CB04321-FA8B-4E3D-BCFF-AE0744DD53C5}"/>
              </a:ext>
            </a:extLst>
          </p:cNvPr>
          <p:cNvCxnSpPr>
            <a:cxnSpLocks/>
          </p:cNvCxnSpPr>
          <p:nvPr/>
        </p:nvCxnSpPr>
        <p:spPr>
          <a:xfrm rot="5400000">
            <a:off x="3817153" y="3143252"/>
            <a:ext cx="1000125" cy="27693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 xmlns:a16="http://schemas.microsoft.com/office/drawing/2014/main" id="{4AAA317C-E843-47BD-87F7-9FEB525F7205}"/>
              </a:ext>
            </a:extLst>
          </p:cNvPr>
          <p:cNvCxnSpPr>
            <a:cxnSpLocks/>
          </p:cNvCxnSpPr>
          <p:nvPr/>
        </p:nvCxnSpPr>
        <p:spPr>
          <a:xfrm rot="16200000" flipH="1">
            <a:off x="6488916" y="3232547"/>
            <a:ext cx="1000124" cy="25741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9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241BD-EED9-49F2-8B28-74CC0305E20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 xmlns:a16="http://schemas.microsoft.com/office/drawing/2014/main" id="{411BF032-5EF5-4813-ADAA-17BB28F58090}"/>
              </a:ext>
            </a:extLst>
          </p:cNvPr>
          <p:cNvSpPr>
            <a:spLocks noGrp="1"/>
          </p:cNvSpPr>
          <p:nvPr>
            <p:ph idx="1"/>
          </p:nvPr>
        </p:nvSpPr>
        <p:spPr/>
        <p:txBody>
          <a:bodyPr>
            <a:normAutofit fontScale="92500" lnSpcReduction="20000"/>
          </a:bodyPr>
          <a:lstStyle/>
          <a:p>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input raw data obtained from the trade.gov website had information about number of arrivals to the United States based on various categories such as Region, Country, Port of Entry, Visa type for years 1999-2020. </a:t>
            </a:r>
          </a:p>
          <a:p>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Since these data was in wide format and was present in multiple files separated for each year, it had to be grouped and cleansed for further analysis and visualizations.</a:t>
            </a:r>
          </a:p>
          <a:p>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Primarily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xcel’s Get and Transform tools and some other excel functions like index and match, transpos</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e,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etc. was used in data cleaning. The usage of the functions is described as follows.</a:t>
            </a:r>
          </a:p>
          <a:p>
            <a:pPr marL="45720" indent="0">
              <a:buNone/>
            </a:pPr>
            <a:endParaRPr lang="en-US"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45820" lvl="2" indent="-342900">
              <a:lnSpc>
                <a:spcPct val="115000"/>
              </a:lnSpc>
              <a:spcBef>
                <a:spcPts val="0"/>
              </a:spcBef>
              <a:spcAft>
                <a:spcPts val="0"/>
              </a:spcAft>
              <a:buFont typeface="Wingdings" panose="05000000000000000000" pitchFamily="2" charset="2"/>
              <a:buChar char="Ø"/>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index and match functions have been used to find the appropriate region for each country.</a:t>
            </a:r>
          </a:p>
          <a:p>
            <a:pPr marL="845820" lvl="2" indent="-342900">
              <a:lnSpc>
                <a:spcPct val="115000"/>
              </a:lnSpc>
              <a:spcBef>
                <a:spcPts val="0"/>
              </a:spcBef>
              <a:spcAft>
                <a:spcPts val="0"/>
              </a:spcAft>
              <a:buFont typeface="Wingdings" panose="05000000000000000000" pitchFamily="2" charset="2"/>
              <a:buChar char="Ø"/>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Get and Transform Tool has been used to convert the raw data from wide to long format (As it was suitable for the visualization tool).</a:t>
            </a:r>
          </a:p>
          <a:p>
            <a:pPr marL="845820" lvl="2" indent="-342900">
              <a:lnSpc>
                <a:spcPct val="115000"/>
              </a:lnSpc>
              <a:spcBef>
                <a:spcPts val="0"/>
              </a:spcBef>
              <a:spcAft>
                <a:spcPts val="0"/>
              </a:spcAft>
              <a:buFont typeface="Wingdings" panose="05000000000000000000" pitchFamily="2" charset="2"/>
              <a:buChar char="Ø"/>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Range names have been used in the formulas instead of cell references.</a:t>
            </a:r>
          </a:p>
          <a:p>
            <a:pPr marL="845820" lvl="2" indent="-342900">
              <a:lnSpc>
                <a:spcPct val="115000"/>
              </a:lnSpc>
              <a:spcBef>
                <a:spcPts val="0"/>
              </a:spcBef>
              <a:spcAft>
                <a:spcPts val="0"/>
              </a:spcAft>
              <a:buFont typeface="Wingdings" panose="05000000000000000000" pitchFamily="2" charset="2"/>
              <a:buChar char="Ø"/>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Transpose function has also been used in the data clean-up process.</a:t>
            </a:r>
          </a:p>
          <a:p>
            <a:pPr marL="845820" lvl="2" indent="-342900">
              <a:lnSpc>
                <a:spcPct val="115000"/>
              </a:lnSpc>
              <a:spcBef>
                <a:spcPts val="0"/>
              </a:spcBef>
              <a:spcAft>
                <a:spcPts val="1000"/>
              </a:spcAft>
              <a:buFont typeface="Wingdings" panose="05000000000000000000" pitchFamily="2" charset="2"/>
              <a:buChar char="Ø"/>
            </a:pP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Some of the input fields have extra spaces which made it difficult to analyze. To clean up the raw data, the </a:t>
            </a:r>
            <a:r>
              <a:rPr lang="en-US"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trim() </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function has been used.</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72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D68B5-184F-47B8-A9F2-5807FD7B1C79}"/>
              </a:ext>
            </a:extLst>
          </p:cNvPr>
          <p:cNvSpPr>
            <a:spLocks noGrp="1"/>
          </p:cNvSpPr>
          <p:nvPr>
            <p:ph type="title"/>
          </p:nvPr>
        </p:nvSpPr>
        <p:spPr>
          <a:xfrm>
            <a:off x="333375" y="274661"/>
            <a:ext cx="9875520" cy="1356360"/>
          </a:xfrm>
        </p:spPr>
        <p:txBody>
          <a:bodyPr/>
          <a:lstStyle/>
          <a:p>
            <a:r>
              <a:rPr lang="en-US" sz="4400" kern="1200" dirty="0">
                <a:solidFill>
                  <a:schemeClr val="accent1"/>
                </a:solidFill>
                <a:latin typeface="+mj-lt"/>
                <a:ea typeface="+mj-ea"/>
                <a:cs typeface="+mj-cs"/>
              </a:rPr>
              <a:t>Creating the model</a:t>
            </a:r>
            <a:endParaRPr lang="en-US" dirty="0"/>
          </a:p>
        </p:txBody>
      </p:sp>
      <p:pic>
        <p:nvPicPr>
          <p:cNvPr id="6" name="Picture 5">
            <a:extLst>
              <a:ext uri="{FF2B5EF4-FFF2-40B4-BE49-F238E27FC236}">
                <a16:creationId xmlns="" xmlns:a16="http://schemas.microsoft.com/office/drawing/2014/main" id="{41743749-C72A-4E84-B32C-B1129274B55E}"/>
              </a:ext>
            </a:extLst>
          </p:cNvPr>
          <p:cNvPicPr>
            <a:picLocks noChangeAspect="1"/>
          </p:cNvPicPr>
          <p:nvPr/>
        </p:nvPicPr>
        <p:blipFill>
          <a:blip r:embed="rId2"/>
          <a:stretch>
            <a:fillRect/>
          </a:stretch>
        </p:blipFill>
        <p:spPr>
          <a:xfrm>
            <a:off x="4476750" y="2031948"/>
            <a:ext cx="6448425" cy="4412991"/>
          </a:xfrm>
          <a:prstGeom prst="rect">
            <a:avLst/>
          </a:prstGeom>
        </p:spPr>
      </p:pic>
      <p:pic>
        <p:nvPicPr>
          <p:cNvPr id="7" name="Content Placeholder 10">
            <a:extLst>
              <a:ext uri="{FF2B5EF4-FFF2-40B4-BE49-F238E27FC236}">
                <a16:creationId xmlns="" xmlns:a16="http://schemas.microsoft.com/office/drawing/2014/main" id="{FAA7BDFA-5776-48DF-8FF0-18885C8FF01A}"/>
              </a:ext>
            </a:extLst>
          </p:cNvPr>
          <p:cNvPicPr>
            <a:picLocks noGrp="1" noChangeAspect="1"/>
          </p:cNvPicPr>
          <p:nvPr>
            <p:ph idx="1"/>
          </p:nvPr>
        </p:nvPicPr>
        <p:blipFill rotWithShape="1">
          <a:blip r:embed="rId3"/>
          <a:srcRect r="1219"/>
          <a:stretch/>
        </p:blipFill>
        <p:spPr>
          <a:xfrm>
            <a:off x="1009651" y="1809750"/>
            <a:ext cx="2228849" cy="4496530"/>
          </a:xfrm>
          <a:prstGeom prst="rect">
            <a:avLst/>
          </a:prstGeom>
        </p:spPr>
      </p:pic>
      <p:pic>
        <p:nvPicPr>
          <p:cNvPr id="9" name="Picture 8">
            <a:extLst>
              <a:ext uri="{FF2B5EF4-FFF2-40B4-BE49-F238E27FC236}">
                <a16:creationId xmlns="" xmlns:a16="http://schemas.microsoft.com/office/drawing/2014/main" id="{D8BCA6DC-F32D-4C35-8ED3-D0007EAF8E67}"/>
              </a:ext>
            </a:extLst>
          </p:cNvPr>
          <p:cNvPicPr>
            <a:picLocks noChangeAspect="1"/>
          </p:cNvPicPr>
          <p:nvPr/>
        </p:nvPicPr>
        <p:blipFill rotWithShape="1">
          <a:blip r:embed="rId4"/>
          <a:srcRect l="555"/>
          <a:stretch/>
        </p:blipFill>
        <p:spPr>
          <a:xfrm>
            <a:off x="5105400" y="725036"/>
            <a:ext cx="6819900" cy="1123950"/>
          </a:xfrm>
          <a:prstGeom prst="rect">
            <a:avLst/>
          </a:prstGeom>
        </p:spPr>
      </p:pic>
    </p:spTree>
    <p:extLst>
      <p:ext uri="{BB962C8B-B14F-4D97-AF65-F5344CB8AC3E}">
        <p14:creationId xmlns:p14="http://schemas.microsoft.com/office/powerpoint/2010/main" val="39805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D68B5-184F-47B8-A9F2-5807FD7B1C79}"/>
              </a:ext>
            </a:extLst>
          </p:cNvPr>
          <p:cNvSpPr>
            <a:spLocks noGrp="1"/>
          </p:cNvSpPr>
          <p:nvPr>
            <p:ph type="title"/>
          </p:nvPr>
        </p:nvSpPr>
        <p:spPr/>
        <p:txBody>
          <a:bodyPr/>
          <a:lstStyle/>
          <a:p>
            <a:r>
              <a:rPr lang="en-US" dirty="0"/>
              <a:t>Output</a:t>
            </a:r>
          </a:p>
        </p:txBody>
      </p:sp>
      <p:pic>
        <p:nvPicPr>
          <p:cNvPr id="5" name="Picture 4">
            <a:extLst>
              <a:ext uri="{FF2B5EF4-FFF2-40B4-BE49-F238E27FC236}">
                <a16:creationId xmlns="" xmlns:a16="http://schemas.microsoft.com/office/drawing/2014/main" id="{69636328-01B8-45A3-BD9D-600946CDD412}"/>
              </a:ext>
            </a:extLst>
          </p:cNvPr>
          <p:cNvPicPr>
            <a:picLocks noChangeAspect="1"/>
          </p:cNvPicPr>
          <p:nvPr/>
        </p:nvPicPr>
        <p:blipFill>
          <a:blip r:embed="rId2"/>
          <a:stretch>
            <a:fillRect/>
          </a:stretch>
        </p:blipFill>
        <p:spPr>
          <a:xfrm>
            <a:off x="466725" y="2344345"/>
            <a:ext cx="11210750" cy="3609159"/>
          </a:xfrm>
          <a:prstGeom prst="rect">
            <a:avLst/>
          </a:prstGeom>
        </p:spPr>
      </p:pic>
    </p:spTree>
    <p:extLst>
      <p:ext uri="{BB962C8B-B14F-4D97-AF65-F5344CB8AC3E}">
        <p14:creationId xmlns:p14="http://schemas.microsoft.com/office/powerpoint/2010/main" val="421095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4DE830A-B531-4A3B-96F6-0ECE88B0855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 xmlns:a16="http://schemas.microsoft.com/office/drawing/2014/main" id="{2813DF2C-461A-4A8F-9679-A172790D1F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54CD3A85-C039-4249-86E4-1EB9318B54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887EA6D2-2883-42C2-993D-094CA6D65D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3B895046-636F-4D1B-ACA4-29AA0CB332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C6B0CDE3-E054-4EDD-A43B-F96843D8BF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B66B1A2-F145-4C9B-85CC-4BF30D58CB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5D4FC972-94B3-4035-8D31-E668C132B4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374B9941-AFBE-4A77-A50E-B6EA04A746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27A982C5-2C38-4CE9-BC18-94697AD657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0060D8D1-7BB1-498F-AFBB-ADAC130A9E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20153B77-0084-479C-A6E0-584FBD348DF3}"/>
              </a:ext>
            </a:extLst>
          </p:cNvPr>
          <p:cNvSpPr>
            <a:spLocks noGrp="1"/>
          </p:cNvSpPr>
          <p:nvPr>
            <p:ph type="title"/>
          </p:nvPr>
        </p:nvSpPr>
        <p:spPr>
          <a:xfrm>
            <a:off x="995621" y="436778"/>
            <a:ext cx="8182681" cy="1087656"/>
          </a:xfrm>
        </p:spPr>
        <p:txBody>
          <a:bodyPr vert="horz" lIns="91440" tIns="45720" rIns="91440" bIns="45720" rtlCol="0" anchor="b">
            <a:normAutofit fontScale="90000"/>
          </a:bodyPr>
          <a:lstStyle/>
          <a:p>
            <a:pPr defTabSz="457200"/>
            <a:r>
              <a:rPr lang="en-US" sz="4800" kern="1200" dirty="0">
                <a:solidFill>
                  <a:schemeClr val="accent1"/>
                </a:solidFill>
                <a:latin typeface="+mj-lt"/>
                <a:ea typeface="+mj-ea"/>
                <a:cs typeface="+mj-cs"/>
              </a:rPr>
              <a:t>Making Predictions – </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The Cubic Model</a:t>
            </a:r>
          </a:p>
        </p:txBody>
      </p:sp>
      <p:graphicFrame>
        <p:nvGraphicFramePr>
          <p:cNvPr id="30" name="Content Placeholder 29">
            <a:extLst>
              <a:ext uri="{FF2B5EF4-FFF2-40B4-BE49-F238E27FC236}">
                <a16:creationId xmlns="" xmlns:a16="http://schemas.microsoft.com/office/drawing/2014/main" id="{C29E1928-96D3-2A4A-BD2D-D7F40FD9E9C6}"/>
              </a:ext>
            </a:extLst>
          </p:cNvPr>
          <p:cNvGraphicFramePr>
            <a:graphicFrameLocks noGrp="1"/>
          </p:cNvGraphicFramePr>
          <p:nvPr>
            <p:ph idx="1"/>
            <p:extLst>
              <p:ext uri="{D42A27DB-BD31-4B8C-83A1-F6EECF244321}">
                <p14:modId xmlns:p14="http://schemas.microsoft.com/office/powerpoint/2010/main" val="2671299372"/>
              </p:ext>
            </p:extLst>
          </p:nvPr>
        </p:nvGraphicFramePr>
        <p:xfrm>
          <a:off x="421298" y="1524434"/>
          <a:ext cx="7193940" cy="3154722"/>
        </p:xfrm>
        <a:graphic>
          <a:graphicData uri="http://schemas.openxmlformats.org/drawingml/2006/chart">
            <c:chart xmlns:c="http://schemas.openxmlformats.org/drawingml/2006/chart" xmlns:r="http://schemas.openxmlformats.org/officeDocument/2006/relationships" r:id="rId2"/>
          </a:graphicData>
        </a:graphic>
      </p:graphicFrame>
      <p:pic>
        <p:nvPicPr>
          <p:cNvPr id="32" name="Picture 31">
            <a:extLst>
              <a:ext uri="{FF2B5EF4-FFF2-40B4-BE49-F238E27FC236}">
                <a16:creationId xmlns="" xmlns:a16="http://schemas.microsoft.com/office/drawing/2014/main" id="{C8B829E6-C4AD-104B-AFE9-F6127D381AB0}"/>
              </a:ext>
            </a:extLst>
          </p:cNvPr>
          <p:cNvPicPr>
            <a:picLocks noChangeAspect="1"/>
          </p:cNvPicPr>
          <p:nvPr/>
        </p:nvPicPr>
        <p:blipFill rotWithShape="1">
          <a:blip r:embed="rId3"/>
          <a:srcRect l="357" b="357"/>
          <a:stretch/>
        </p:blipFill>
        <p:spPr>
          <a:xfrm>
            <a:off x="1825599" y="4931568"/>
            <a:ext cx="7086600" cy="1181100"/>
          </a:xfrm>
          <a:prstGeom prst="rect">
            <a:avLst/>
          </a:prstGeom>
        </p:spPr>
      </p:pic>
    </p:spTree>
    <p:extLst>
      <p:ext uri="{BB962C8B-B14F-4D97-AF65-F5344CB8AC3E}">
        <p14:creationId xmlns:p14="http://schemas.microsoft.com/office/powerpoint/2010/main" val="356112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2CAF9797-E000-864A-A595-DB91D1476511}"/>
              </a:ext>
            </a:extLst>
          </p:cNvPr>
          <p:cNvGraphicFramePr>
            <a:graphicFrameLocks noGrp="1"/>
          </p:cNvGraphicFramePr>
          <p:nvPr>
            <p:ph idx="1"/>
            <p:extLst>
              <p:ext uri="{D42A27DB-BD31-4B8C-83A1-F6EECF244321}">
                <p14:modId xmlns:p14="http://schemas.microsoft.com/office/powerpoint/2010/main" val="1273308059"/>
              </p:ext>
            </p:extLst>
          </p:nvPr>
        </p:nvGraphicFramePr>
        <p:xfrm>
          <a:off x="474785" y="422031"/>
          <a:ext cx="11148645" cy="59260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232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4DE830A-B531-4A3B-96F6-0ECE88B0855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 xmlns:a16="http://schemas.microsoft.com/office/drawing/2014/main" id="{2813DF2C-461A-4A8F-9679-A172790D1F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54CD3A85-C039-4249-86E4-1EB9318B54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887EA6D2-2883-42C2-993D-094CA6D65D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3B895046-636F-4D1B-ACA4-29AA0CB332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C6B0CDE3-E054-4EDD-A43B-F96843D8BF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B66B1A2-F145-4C9B-85CC-4BF30D58CB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5D4FC972-94B3-4035-8D31-E668C132B4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374B9941-AFBE-4A77-A50E-B6EA04A746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27A982C5-2C38-4CE9-BC18-94697AD657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0060D8D1-7BB1-498F-AFBB-ADAC130A9E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20153B77-0084-479C-A6E0-584FBD348DF3}"/>
              </a:ext>
            </a:extLst>
          </p:cNvPr>
          <p:cNvSpPr>
            <a:spLocks noGrp="1"/>
          </p:cNvSpPr>
          <p:nvPr>
            <p:ph type="title"/>
          </p:nvPr>
        </p:nvSpPr>
        <p:spPr>
          <a:xfrm>
            <a:off x="1813426" y="432111"/>
            <a:ext cx="7673801" cy="1087656"/>
          </a:xfrm>
        </p:spPr>
        <p:txBody>
          <a:bodyPr vert="horz" lIns="91440" tIns="45720" rIns="91440" bIns="45720" rtlCol="0" anchor="b">
            <a:normAutofit/>
          </a:bodyPr>
          <a:lstStyle/>
          <a:p>
            <a:pPr defTabSz="457200"/>
            <a:r>
              <a:rPr lang="en-US" sz="4800" kern="1200" dirty="0">
                <a:solidFill>
                  <a:schemeClr val="accent1"/>
                </a:solidFill>
                <a:latin typeface="+mj-lt"/>
                <a:ea typeface="+mj-ea"/>
                <a:cs typeface="+mj-cs"/>
              </a:rPr>
              <a:t>Making Predictions - Result</a:t>
            </a:r>
          </a:p>
        </p:txBody>
      </p:sp>
      <p:pic>
        <p:nvPicPr>
          <p:cNvPr id="4" name="Content Placeholder 3">
            <a:extLst>
              <a:ext uri="{FF2B5EF4-FFF2-40B4-BE49-F238E27FC236}">
                <a16:creationId xmlns="" xmlns:a16="http://schemas.microsoft.com/office/drawing/2014/main" id="{4416815A-C1CB-9047-BC5A-FB81D1342E77}"/>
              </a:ext>
            </a:extLst>
          </p:cNvPr>
          <p:cNvPicPr>
            <a:picLocks noGrp="1" noChangeAspect="1"/>
          </p:cNvPicPr>
          <p:nvPr>
            <p:ph idx="1"/>
          </p:nvPr>
        </p:nvPicPr>
        <p:blipFill>
          <a:blip r:embed="rId2"/>
          <a:stretch>
            <a:fillRect/>
          </a:stretch>
        </p:blipFill>
        <p:spPr>
          <a:xfrm>
            <a:off x="629238" y="2166375"/>
            <a:ext cx="8974204" cy="1959368"/>
          </a:xfrm>
        </p:spPr>
      </p:pic>
      <p:sp>
        <p:nvSpPr>
          <p:cNvPr id="3" name="TextBox 2">
            <a:extLst>
              <a:ext uri="{FF2B5EF4-FFF2-40B4-BE49-F238E27FC236}">
                <a16:creationId xmlns="" xmlns:a16="http://schemas.microsoft.com/office/drawing/2014/main" id="{A43BE3B3-5E2D-AD45-97BA-3A120762C789}"/>
              </a:ext>
            </a:extLst>
          </p:cNvPr>
          <p:cNvSpPr txBox="1"/>
          <p:nvPr/>
        </p:nvSpPr>
        <p:spPr>
          <a:xfrm>
            <a:off x="514350" y="4686300"/>
            <a:ext cx="790098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1"/>
                </a:solidFill>
              </a:rPr>
              <a:t>Model was made using years 2011-2019 as the base</a:t>
            </a:r>
          </a:p>
          <a:p>
            <a:pPr marL="342900" indent="-342900">
              <a:buFont typeface="Arial" panose="020B0604020202020204" pitchFamily="34" charset="0"/>
              <a:buChar char="•"/>
            </a:pPr>
            <a:r>
              <a:rPr lang="en-US" sz="2000" dirty="0">
                <a:solidFill>
                  <a:schemeClr val="accent1"/>
                </a:solidFill>
              </a:rPr>
              <a:t>Cubic function was the best fit, so we based our final prediction on that mathematical model</a:t>
            </a:r>
          </a:p>
        </p:txBody>
      </p:sp>
    </p:spTree>
    <p:extLst>
      <p:ext uri="{BB962C8B-B14F-4D97-AF65-F5344CB8AC3E}">
        <p14:creationId xmlns:p14="http://schemas.microsoft.com/office/powerpoint/2010/main" val="230681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78ADAB2-5713-4CC8-B21C-AD74ED6A7D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{A13D71C1-9C22-BA43-9A3A-4BBE48D88843}tf10001060</Template>
  <TotalTime>751</TotalTime>
  <Words>1092</Words>
  <Application>Microsoft Office PowerPoint</Application>
  <PresentationFormat>Widescreen</PresentationFormat>
  <Paragraphs>89</Paragraphs>
  <Slides>20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Symbol</vt:lpstr>
      <vt:lpstr>Times New Roman</vt:lpstr>
      <vt:lpstr>Wingdings</vt:lpstr>
      <vt:lpstr>Basis</vt:lpstr>
      <vt:lpstr>Analysis and Predictions of International Tourist Arrivals in the United States</vt:lpstr>
      <vt:lpstr>Problem</vt:lpstr>
      <vt:lpstr>Flow Diagram</vt:lpstr>
      <vt:lpstr>Data Cleaning</vt:lpstr>
      <vt:lpstr>Creating the model</vt:lpstr>
      <vt:lpstr>Output</vt:lpstr>
      <vt:lpstr>Making Predictions –  The Cubic Model</vt:lpstr>
      <vt:lpstr>PowerPoint Presentation</vt:lpstr>
      <vt:lpstr>Making Predictions - Result</vt:lpstr>
      <vt:lpstr>Factors Affecting Tourism</vt:lpstr>
      <vt:lpstr>Data Visualization</vt:lpstr>
      <vt:lpstr>PowerPoint Presentation</vt:lpstr>
      <vt:lpstr>PowerPoint Presentation</vt:lpstr>
      <vt:lpstr>PowerPoint Presentation</vt:lpstr>
      <vt:lpstr>PowerPoint Presentation</vt:lpstr>
      <vt:lpstr>PowerPoint Presentation</vt:lpstr>
      <vt:lpstr>Capabilities:</vt:lpstr>
      <vt:lpstr>Limitations:</vt:lpstr>
      <vt:lpstr>Development and Analysis Challenges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Design</dc:title>
  <dc:creator>uroob mullick</dc:creator>
  <cp:lastModifiedBy>Jalpa Patel</cp:lastModifiedBy>
  <cp:revision>86</cp:revision>
  <dcterms:created xsi:type="dcterms:W3CDTF">2021-04-19T13:54:50Z</dcterms:created>
  <dcterms:modified xsi:type="dcterms:W3CDTF">2021-04-21T22:19:45Z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