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Calibri" panose="020F0502020204030204" pitchFamily="34" charset="0"/>
      <p:regular r:id="rId13"/>
      <p:bold r:id="rId14"/>
      <p:italic r:id="rId15"/>
      <p:boldItalic r:id="rId16"/>
    </p:embeddedFont>
    <p:embeddedFont>
      <p:font typeface="Open Sans" panose="020B0604020202020204" charset="0"/>
      <p:regular r:id="rId17"/>
    </p:embeddedFont>
    <p:embeddedFont>
      <p:font typeface="Bitter Medium"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2" d="100"/>
          <a:sy n="62" d="100"/>
        </p:scale>
        <p:origin x="51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4640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dirty="0"/>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D2600F"/>
          </a:solidFill>
          <a:ln/>
        </p:spPr>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2745462"/>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2C3F42"/>
                </a:solidFill>
                <a:latin typeface="Bitter Medium" pitchFamily="34" charset="0"/>
                <a:ea typeface="Bitter Medium" pitchFamily="34" charset="-122"/>
                <a:cs typeface="Bitter Medium" pitchFamily="34" charset="-120"/>
              </a:rPr>
              <a:t>Movie Ticket Booking System</a:t>
            </a:r>
            <a:endParaRPr lang="en-US" sz="4450" dirty="0"/>
          </a:p>
        </p:txBody>
      </p:sp>
      <p:sp>
        <p:nvSpPr>
          <p:cNvPr id="4" name="Text 1"/>
          <p:cNvSpPr/>
          <p:nvPr/>
        </p:nvSpPr>
        <p:spPr>
          <a:xfrm>
            <a:off x="6280190" y="4503182"/>
            <a:ext cx="7556421" cy="1790938"/>
          </a:xfrm>
          <a:prstGeom prst="rect">
            <a:avLst/>
          </a:prstGeom>
          <a:noFill/>
          <a:ln/>
        </p:spPr>
        <p:txBody>
          <a:bodyPr wrap="none" lIns="0" tIns="0" rIns="0" bIns="0" rtlCol="0" anchor="t"/>
          <a:lstStyle/>
          <a:p>
            <a:pPr marL="0" indent="0" algn="l">
              <a:lnSpc>
                <a:spcPts val="2850"/>
              </a:lnSpc>
              <a:buNone/>
            </a:pPr>
            <a:r>
              <a:rPr lang="en-US" sz="1750" b="1" dirty="0">
                <a:solidFill>
                  <a:srgbClr val="2B2E3C"/>
                </a:solidFill>
                <a:latin typeface="Open Sans" pitchFamily="34" charset="0"/>
                <a:ea typeface="Open Sans" pitchFamily="34" charset="-122"/>
                <a:cs typeface="Open Sans" pitchFamily="34" charset="-120"/>
              </a:rPr>
              <a:t>Team Members:</a:t>
            </a:r>
            <a:r>
              <a:rPr lang="en-US" sz="1750" dirty="0">
                <a:solidFill>
                  <a:srgbClr val="2B2E3C"/>
                </a:solidFill>
                <a:latin typeface="Open Sans" pitchFamily="34" charset="0"/>
                <a:ea typeface="Open Sans" pitchFamily="34" charset="-122"/>
                <a:cs typeface="Open Sans" pitchFamily="34" charset="-120"/>
              </a:rPr>
              <a:t> </a:t>
            </a:r>
            <a:endParaRPr lang="en-US" sz="1750" dirty="0">
              <a:solidFill>
                <a:srgbClr val="2B2E3C"/>
              </a:solidFill>
              <a:latin typeface="Open Sans" pitchFamily="34" charset="0"/>
              <a:ea typeface="Open Sans" pitchFamily="34" charset="-122"/>
              <a:cs typeface="Open Sans" pitchFamily="34" charset="-120"/>
            </a:endParaRPr>
          </a:p>
          <a:p>
            <a:r>
              <a:rPr lang="en-US" b="1" dirty="0">
                <a:latin typeface="Bitter Medium" panose="020B0604020202020204" charset="0"/>
              </a:rPr>
              <a:t>Jalpit </a:t>
            </a:r>
            <a:r>
              <a:rPr lang="en-US" b="1" dirty="0" smtClean="0">
                <a:latin typeface="Bitter Medium" panose="020B0604020202020204" charset="0"/>
              </a:rPr>
              <a:t>Parmar (</a:t>
            </a:r>
            <a:r>
              <a:rPr lang="en-US" b="1" dirty="0" smtClean="0">
                <a:latin typeface="Bitter Medium" panose="020B0604020202020204" charset="0"/>
              </a:rPr>
              <a:t>92300527105 )</a:t>
            </a:r>
          </a:p>
          <a:p>
            <a:r>
              <a:rPr lang="en-US" b="1" dirty="0" smtClean="0">
                <a:latin typeface="Bitter Medium" panose="020B0604020202020204" charset="0"/>
              </a:rPr>
              <a:t>Jiya Manek (92300527034)</a:t>
            </a:r>
            <a:endParaRPr lang="en-US" b="1" dirty="0" smtClean="0">
              <a:latin typeface="Bitter Medium" panose="020B0604020202020204" charset="0"/>
            </a:endParaRPr>
          </a:p>
          <a:p>
            <a:r>
              <a:rPr lang="en-IN" b="1" dirty="0" smtClean="0">
                <a:latin typeface="Bitter Medium" panose="020B0604020202020204" charset="0"/>
              </a:rPr>
              <a:t>Vekariya yash (</a:t>
            </a:r>
            <a:r>
              <a:rPr lang="en-US" b="1" dirty="0" smtClean="0">
                <a:latin typeface="Bitter Medium" panose="020B0604020202020204" charset="0"/>
              </a:rPr>
              <a:t>92320527008)</a:t>
            </a:r>
            <a:endParaRPr lang="en-IN" b="1" dirty="0" smtClean="0">
              <a:latin typeface="Bitter Medium" panose="020B0604020202020204" charset="0"/>
            </a:endParaRPr>
          </a:p>
          <a:p>
            <a:r>
              <a:rPr lang="en-US" sz="1600" b="1" dirty="0" smtClean="0"/>
              <a:t>		  		</a:t>
            </a:r>
            <a:endParaRPr lang="en-US" sz="1750" dirty="0"/>
          </a:p>
        </p:txBody>
      </p:sp>
      <p:sp>
        <p:nvSpPr>
          <p:cNvPr id="5" name="Text 2"/>
          <p:cNvSpPr/>
          <p:nvPr/>
        </p:nvSpPr>
        <p:spPr>
          <a:xfrm>
            <a:off x="6280189" y="6665357"/>
            <a:ext cx="7556421" cy="362903"/>
          </a:xfrm>
          <a:prstGeom prst="rect">
            <a:avLst/>
          </a:prstGeom>
          <a:noFill/>
          <a:ln/>
        </p:spPr>
        <p:txBody>
          <a:bodyPr wrap="none" lIns="0" tIns="0" rIns="0" bIns="0" rtlCol="0" anchor="t"/>
          <a:lstStyle/>
          <a:p>
            <a:pPr marL="0" indent="0" algn="l">
              <a:lnSpc>
                <a:spcPts val="2850"/>
              </a:lnSpc>
              <a:buNone/>
            </a:pPr>
            <a:r>
              <a:rPr lang="en-US" sz="1750" b="1" dirty="0">
                <a:solidFill>
                  <a:srgbClr val="2B2E3C"/>
                </a:solidFill>
                <a:latin typeface="Open Sans" pitchFamily="34" charset="0"/>
                <a:ea typeface="Open Sans" pitchFamily="34" charset="-122"/>
                <a:cs typeface="Open Sans" pitchFamily="34" charset="-120"/>
              </a:rPr>
              <a:t>Project Type:</a:t>
            </a:r>
            <a:r>
              <a:rPr lang="en-US" sz="1750" dirty="0">
                <a:solidFill>
                  <a:srgbClr val="2B2E3C"/>
                </a:solidFill>
                <a:latin typeface="Open Sans" pitchFamily="34" charset="0"/>
                <a:ea typeface="Open Sans" pitchFamily="34" charset="-122"/>
                <a:cs typeface="Open Sans" pitchFamily="34" charset="-120"/>
              </a:rPr>
              <a:t> </a:t>
            </a:r>
            <a:r>
              <a:rPr lang="en-US" sz="1750" dirty="0" smtClean="0">
                <a:solidFill>
                  <a:srgbClr val="2B2E3C"/>
                </a:solidFill>
                <a:latin typeface="Open Sans" pitchFamily="34" charset="0"/>
                <a:ea typeface="Open Sans" pitchFamily="34" charset="-122"/>
                <a:cs typeface="Open Sans" pitchFamily="34" charset="-120"/>
              </a:rPr>
              <a:t>ASP.NET</a:t>
            </a:r>
            <a:endParaRPr lang="en-US" sz="175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2246471"/>
            <a:ext cx="13042821" cy="2126456"/>
          </a:xfrm>
          <a:prstGeom prst="rect">
            <a:avLst/>
          </a:prstGeom>
          <a:noFill/>
          <a:ln/>
        </p:spPr>
        <p:txBody>
          <a:bodyPr wrap="none" lIns="0" tIns="0" rIns="0" bIns="0" rtlCol="0" anchor="t"/>
          <a:lstStyle/>
          <a:p>
            <a:pPr marL="0" indent="0" algn="ctr">
              <a:lnSpc>
                <a:spcPts val="16700"/>
              </a:lnSpc>
              <a:buNone/>
            </a:pPr>
            <a:r>
              <a:rPr lang="en-US" sz="13350" dirty="0">
                <a:solidFill>
                  <a:srgbClr val="000000"/>
                </a:solidFill>
                <a:latin typeface="Bitter Medium" pitchFamily="34" charset="0"/>
                <a:ea typeface="Bitter Medium" pitchFamily="34" charset="-122"/>
                <a:cs typeface="Bitter Medium" pitchFamily="34" charset="-120"/>
              </a:rPr>
              <a:t>Thank You!</a:t>
            </a:r>
            <a:endParaRPr lang="en-US" sz="1335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25924" y="576620"/>
            <a:ext cx="6599753" cy="648057"/>
          </a:xfrm>
          <a:prstGeom prst="rect">
            <a:avLst/>
          </a:prstGeom>
          <a:noFill/>
          <a:ln/>
        </p:spPr>
        <p:txBody>
          <a:bodyPr wrap="none" lIns="0" tIns="0" rIns="0" bIns="0" rtlCol="0" anchor="t"/>
          <a:lstStyle/>
          <a:p>
            <a:pPr marL="0" indent="0" algn="l">
              <a:lnSpc>
                <a:spcPts val="5100"/>
              </a:lnSpc>
              <a:buNone/>
            </a:pPr>
            <a:r>
              <a:rPr lang="en-US" sz="4050" dirty="0">
                <a:solidFill>
                  <a:srgbClr val="2C3F42"/>
                </a:solidFill>
                <a:latin typeface="Bitter Medium" pitchFamily="34" charset="0"/>
                <a:ea typeface="Bitter Medium" pitchFamily="34" charset="-122"/>
                <a:cs typeface="Bitter Medium" pitchFamily="34" charset="-120"/>
              </a:rPr>
              <a:t>Introduction to Our System</a:t>
            </a:r>
            <a:endParaRPr lang="en-US" sz="4050" dirty="0"/>
          </a:p>
        </p:txBody>
      </p:sp>
      <p:sp>
        <p:nvSpPr>
          <p:cNvPr id="3" name="Text 1"/>
          <p:cNvSpPr/>
          <p:nvPr/>
        </p:nvSpPr>
        <p:spPr>
          <a:xfrm>
            <a:off x="725924" y="1639491"/>
            <a:ext cx="10060186" cy="2073712"/>
          </a:xfrm>
          <a:prstGeom prst="rect">
            <a:avLst/>
          </a:prstGeom>
          <a:noFill/>
          <a:ln/>
        </p:spPr>
        <p:txBody>
          <a:bodyPr wrap="square" lIns="0" tIns="0" rIns="0" bIns="0" rtlCol="0" anchor="t"/>
          <a:lstStyle/>
          <a:p>
            <a:pPr>
              <a:lnSpc>
                <a:spcPts val="2600"/>
              </a:lnSpc>
            </a:pPr>
            <a:r>
              <a:rPr lang="en-US" sz="1600" dirty="0" smtClean="0">
                <a:solidFill>
                  <a:srgbClr val="2B2E3C"/>
                </a:solidFill>
                <a:latin typeface="Open Sans" pitchFamily="34" charset="0"/>
                <a:ea typeface="Open Sans" pitchFamily="34" charset="-122"/>
                <a:cs typeface="Open Sans" pitchFamily="34" charset="-120"/>
              </a:rPr>
              <a:t>This project is an online Movie Ticket Booking System.It helps users book movie tickets easily from home.Users can see available movies and showtimes, choose seats, and make secure payments.Admins can manage movies, show timings, and bookings.</a:t>
            </a:r>
            <a:endParaRPr lang="en-US" sz="1600" dirty="0"/>
          </a:p>
        </p:txBody>
      </p:sp>
      <p:sp>
        <p:nvSpPr>
          <p:cNvPr id="5" name="Shape 3"/>
          <p:cNvSpPr/>
          <p:nvPr/>
        </p:nvSpPr>
        <p:spPr>
          <a:xfrm>
            <a:off x="725924" y="4076224"/>
            <a:ext cx="6485573" cy="1529120"/>
          </a:xfrm>
          <a:prstGeom prst="roundRect">
            <a:avLst>
              <a:gd name="adj" fmla="val 7176"/>
            </a:avLst>
          </a:prstGeom>
          <a:solidFill>
            <a:srgbClr val="FFF8F0"/>
          </a:solidFill>
          <a:ln/>
        </p:spPr>
      </p:sp>
      <p:sp>
        <p:nvSpPr>
          <p:cNvPr id="6" name="Shape 4"/>
          <p:cNvSpPr/>
          <p:nvPr/>
        </p:nvSpPr>
        <p:spPr>
          <a:xfrm>
            <a:off x="725924" y="4053364"/>
            <a:ext cx="6485573" cy="91440"/>
          </a:xfrm>
          <a:prstGeom prst="roundRect">
            <a:avLst>
              <a:gd name="adj" fmla="val 95276"/>
            </a:avLst>
          </a:prstGeom>
          <a:solidFill>
            <a:srgbClr val="D2600F"/>
          </a:solidFill>
          <a:ln/>
        </p:spPr>
      </p:sp>
      <p:sp>
        <p:nvSpPr>
          <p:cNvPr id="7" name="Shape 5"/>
          <p:cNvSpPr/>
          <p:nvPr/>
        </p:nvSpPr>
        <p:spPr>
          <a:xfrm>
            <a:off x="3657600" y="3765113"/>
            <a:ext cx="622221" cy="622221"/>
          </a:xfrm>
          <a:prstGeom prst="roundRect">
            <a:avLst>
              <a:gd name="adj" fmla="val 146957"/>
            </a:avLst>
          </a:prstGeom>
          <a:solidFill>
            <a:srgbClr val="D2600F"/>
          </a:solidFill>
          <a:ln/>
        </p:spPr>
      </p:sp>
      <p:sp>
        <p:nvSpPr>
          <p:cNvPr id="8" name="Text 6"/>
          <p:cNvSpPr/>
          <p:nvPr/>
        </p:nvSpPr>
        <p:spPr>
          <a:xfrm>
            <a:off x="3844290" y="3920609"/>
            <a:ext cx="248841" cy="311110"/>
          </a:xfrm>
          <a:prstGeom prst="rect">
            <a:avLst/>
          </a:prstGeom>
          <a:noFill/>
          <a:ln/>
        </p:spPr>
        <p:txBody>
          <a:bodyPr wrap="none" lIns="0" tIns="0" rIns="0" bIns="0" rtlCol="0" anchor="t"/>
          <a:lstStyle/>
          <a:p>
            <a:pPr marL="0" indent="0" algn="l">
              <a:lnSpc>
                <a:spcPts val="3100"/>
              </a:lnSpc>
              <a:buNone/>
            </a:pPr>
            <a:r>
              <a:rPr lang="en-US" sz="1950" dirty="0">
                <a:solidFill>
                  <a:srgbClr val="FFFFFF"/>
                </a:solidFill>
                <a:latin typeface="Bitter Medium" pitchFamily="34" charset="0"/>
                <a:ea typeface="Bitter Medium" pitchFamily="34" charset="-122"/>
                <a:cs typeface="Bitter Medium" pitchFamily="34" charset="-120"/>
              </a:rPr>
              <a:t>1</a:t>
            </a:r>
            <a:endParaRPr lang="en-US" sz="1950" dirty="0"/>
          </a:p>
        </p:txBody>
      </p:sp>
      <p:sp>
        <p:nvSpPr>
          <p:cNvPr id="9" name="Text 7"/>
          <p:cNvSpPr/>
          <p:nvPr/>
        </p:nvSpPr>
        <p:spPr>
          <a:xfrm>
            <a:off x="956191" y="4594741"/>
            <a:ext cx="2746296" cy="324088"/>
          </a:xfrm>
          <a:prstGeom prst="rect">
            <a:avLst/>
          </a:prstGeom>
          <a:noFill/>
          <a:ln/>
        </p:spPr>
        <p:txBody>
          <a:bodyPr wrap="none" lIns="0" tIns="0" rIns="0" bIns="0" rtlCol="0" anchor="t"/>
          <a:lstStyle/>
          <a:p>
            <a:pPr marL="0" indent="0" algn="l">
              <a:lnSpc>
                <a:spcPts val="2550"/>
              </a:lnSpc>
              <a:buNone/>
            </a:pPr>
            <a:r>
              <a:rPr lang="en-US" sz="2000" dirty="0">
                <a:solidFill>
                  <a:srgbClr val="2B2E3C"/>
                </a:solidFill>
                <a:latin typeface="Bitter Medium" pitchFamily="34" charset="0"/>
                <a:ea typeface="Bitter Medium" pitchFamily="34" charset="-122"/>
                <a:cs typeface="Bitter Medium" pitchFamily="34" charset="-120"/>
              </a:rPr>
              <a:t>User-Friendly Booking</a:t>
            </a:r>
            <a:endParaRPr lang="en-US" sz="2000" dirty="0"/>
          </a:p>
        </p:txBody>
      </p:sp>
      <p:sp>
        <p:nvSpPr>
          <p:cNvPr id="10" name="Text 8"/>
          <p:cNvSpPr/>
          <p:nvPr/>
        </p:nvSpPr>
        <p:spPr>
          <a:xfrm>
            <a:off x="956191" y="5043249"/>
            <a:ext cx="6025039" cy="331827"/>
          </a:xfrm>
          <a:prstGeom prst="rect">
            <a:avLst/>
          </a:prstGeom>
          <a:noFill/>
          <a:ln/>
        </p:spPr>
        <p:txBody>
          <a:bodyPr wrap="none" lIns="0" tIns="0" rIns="0" bIns="0" rtlCol="0" anchor="t"/>
          <a:lstStyle/>
          <a:p>
            <a:pPr>
              <a:lnSpc>
                <a:spcPts val="2600"/>
              </a:lnSpc>
            </a:pPr>
            <a:r>
              <a:rPr lang="en-US" sz="1600" dirty="0" smtClean="0">
                <a:solidFill>
                  <a:srgbClr val="2B2E3C"/>
                </a:solidFill>
                <a:latin typeface="Open Sans" pitchFamily="34" charset="0"/>
                <a:ea typeface="Open Sans" pitchFamily="34" charset="-122"/>
                <a:cs typeface="Open Sans" pitchFamily="34" charset="-120"/>
              </a:rPr>
              <a:t>Easy online ticket booking for movie lovers</a:t>
            </a:r>
            <a:endParaRPr lang="en-US" sz="1600" dirty="0"/>
          </a:p>
        </p:txBody>
      </p:sp>
      <p:sp>
        <p:nvSpPr>
          <p:cNvPr id="11" name="Shape 9"/>
          <p:cNvSpPr/>
          <p:nvPr/>
        </p:nvSpPr>
        <p:spPr>
          <a:xfrm>
            <a:off x="7418903" y="4076224"/>
            <a:ext cx="6485573" cy="1529120"/>
          </a:xfrm>
          <a:prstGeom prst="roundRect">
            <a:avLst>
              <a:gd name="adj" fmla="val 7176"/>
            </a:avLst>
          </a:prstGeom>
          <a:solidFill>
            <a:srgbClr val="FFF8F0"/>
          </a:solidFill>
          <a:ln/>
        </p:spPr>
      </p:sp>
      <p:sp>
        <p:nvSpPr>
          <p:cNvPr id="12" name="Shape 10"/>
          <p:cNvSpPr/>
          <p:nvPr/>
        </p:nvSpPr>
        <p:spPr>
          <a:xfrm>
            <a:off x="7418903" y="4053364"/>
            <a:ext cx="6485573" cy="91440"/>
          </a:xfrm>
          <a:prstGeom prst="roundRect">
            <a:avLst>
              <a:gd name="adj" fmla="val 95276"/>
            </a:avLst>
          </a:prstGeom>
          <a:solidFill>
            <a:srgbClr val="D2600F"/>
          </a:solidFill>
          <a:ln/>
        </p:spPr>
      </p:sp>
      <p:sp>
        <p:nvSpPr>
          <p:cNvPr id="13" name="Shape 11"/>
          <p:cNvSpPr/>
          <p:nvPr/>
        </p:nvSpPr>
        <p:spPr>
          <a:xfrm>
            <a:off x="10350579" y="3765113"/>
            <a:ext cx="622221" cy="622221"/>
          </a:xfrm>
          <a:prstGeom prst="roundRect">
            <a:avLst>
              <a:gd name="adj" fmla="val 146957"/>
            </a:avLst>
          </a:prstGeom>
          <a:solidFill>
            <a:srgbClr val="D2600F"/>
          </a:solidFill>
          <a:ln/>
        </p:spPr>
      </p:sp>
      <p:sp>
        <p:nvSpPr>
          <p:cNvPr id="14" name="Text 12"/>
          <p:cNvSpPr/>
          <p:nvPr/>
        </p:nvSpPr>
        <p:spPr>
          <a:xfrm>
            <a:off x="10537269" y="3920609"/>
            <a:ext cx="248841" cy="311110"/>
          </a:xfrm>
          <a:prstGeom prst="rect">
            <a:avLst/>
          </a:prstGeom>
          <a:noFill/>
          <a:ln/>
        </p:spPr>
        <p:txBody>
          <a:bodyPr wrap="none" lIns="0" tIns="0" rIns="0" bIns="0" rtlCol="0" anchor="t"/>
          <a:lstStyle/>
          <a:p>
            <a:pPr marL="0" indent="0" algn="l">
              <a:lnSpc>
                <a:spcPts val="3100"/>
              </a:lnSpc>
              <a:buNone/>
            </a:pPr>
            <a:r>
              <a:rPr lang="en-US" sz="1950" dirty="0">
                <a:solidFill>
                  <a:srgbClr val="FFFFFF"/>
                </a:solidFill>
                <a:latin typeface="Bitter Medium" pitchFamily="34" charset="0"/>
                <a:ea typeface="Bitter Medium" pitchFamily="34" charset="-122"/>
                <a:cs typeface="Bitter Medium" pitchFamily="34" charset="-120"/>
              </a:rPr>
              <a:t>2</a:t>
            </a:r>
            <a:endParaRPr lang="en-US" sz="1950" dirty="0"/>
          </a:p>
        </p:txBody>
      </p:sp>
      <p:sp>
        <p:nvSpPr>
          <p:cNvPr id="15" name="Text 13"/>
          <p:cNvSpPr/>
          <p:nvPr/>
        </p:nvSpPr>
        <p:spPr>
          <a:xfrm>
            <a:off x="7649170" y="4594741"/>
            <a:ext cx="2749153" cy="324088"/>
          </a:xfrm>
          <a:prstGeom prst="rect">
            <a:avLst/>
          </a:prstGeom>
          <a:noFill/>
          <a:ln/>
        </p:spPr>
        <p:txBody>
          <a:bodyPr wrap="none" lIns="0" tIns="0" rIns="0" bIns="0" rtlCol="0" anchor="t"/>
          <a:lstStyle/>
          <a:p>
            <a:pPr marL="0" indent="0" algn="l">
              <a:lnSpc>
                <a:spcPts val="2550"/>
              </a:lnSpc>
              <a:buNone/>
            </a:pPr>
            <a:r>
              <a:rPr lang="en-US" sz="2000" dirty="0">
                <a:solidFill>
                  <a:srgbClr val="2B2E3C"/>
                </a:solidFill>
                <a:latin typeface="Bitter Medium" pitchFamily="34" charset="0"/>
                <a:ea typeface="Bitter Medium" pitchFamily="34" charset="-122"/>
                <a:cs typeface="Bitter Medium" pitchFamily="34" charset="-120"/>
              </a:rPr>
              <a:t>Real-time Information</a:t>
            </a:r>
            <a:endParaRPr lang="en-US" sz="2000" dirty="0"/>
          </a:p>
        </p:txBody>
      </p:sp>
      <p:sp>
        <p:nvSpPr>
          <p:cNvPr id="16" name="Text 14"/>
          <p:cNvSpPr/>
          <p:nvPr/>
        </p:nvSpPr>
        <p:spPr>
          <a:xfrm>
            <a:off x="7649170" y="5043249"/>
            <a:ext cx="6025039" cy="331827"/>
          </a:xfrm>
          <a:prstGeom prst="rect">
            <a:avLst/>
          </a:prstGeom>
          <a:noFill/>
          <a:ln/>
        </p:spPr>
        <p:txBody>
          <a:bodyPr wrap="none" lIns="0" tIns="0" rIns="0" bIns="0" rtlCol="0" anchor="t"/>
          <a:lstStyle/>
          <a:p>
            <a:pPr marL="0" indent="0" algn="l">
              <a:lnSpc>
                <a:spcPts val="2600"/>
              </a:lnSpc>
              <a:buNone/>
            </a:pPr>
            <a:r>
              <a:rPr lang="en-US" sz="1600" dirty="0">
                <a:solidFill>
                  <a:srgbClr val="2B2E3C"/>
                </a:solidFill>
                <a:latin typeface="Open Sans" pitchFamily="34" charset="0"/>
                <a:ea typeface="Open Sans" pitchFamily="34" charset="-122"/>
                <a:cs typeface="Open Sans" pitchFamily="34" charset="-120"/>
              </a:rPr>
              <a:t>Up-to-date movie schedules and seat availability.</a:t>
            </a:r>
            <a:endParaRPr lang="en-US" sz="1600" dirty="0"/>
          </a:p>
        </p:txBody>
      </p:sp>
      <p:sp>
        <p:nvSpPr>
          <p:cNvPr id="17" name="Shape 15"/>
          <p:cNvSpPr/>
          <p:nvPr/>
        </p:nvSpPr>
        <p:spPr>
          <a:xfrm>
            <a:off x="725924" y="6123861"/>
            <a:ext cx="6485573" cy="1529120"/>
          </a:xfrm>
          <a:prstGeom prst="roundRect">
            <a:avLst>
              <a:gd name="adj" fmla="val 7176"/>
            </a:avLst>
          </a:prstGeom>
          <a:solidFill>
            <a:srgbClr val="FFF8F0"/>
          </a:solidFill>
          <a:ln/>
        </p:spPr>
      </p:sp>
      <p:sp>
        <p:nvSpPr>
          <p:cNvPr id="18" name="Shape 16"/>
          <p:cNvSpPr/>
          <p:nvPr/>
        </p:nvSpPr>
        <p:spPr>
          <a:xfrm>
            <a:off x="725924" y="6101001"/>
            <a:ext cx="6485573" cy="91440"/>
          </a:xfrm>
          <a:prstGeom prst="roundRect">
            <a:avLst>
              <a:gd name="adj" fmla="val 95276"/>
            </a:avLst>
          </a:prstGeom>
          <a:solidFill>
            <a:srgbClr val="D2600F"/>
          </a:solidFill>
          <a:ln/>
        </p:spPr>
      </p:sp>
      <p:sp>
        <p:nvSpPr>
          <p:cNvPr id="19" name="Shape 17"/>
          <p:cNvSpPr/>
          <p:nvPr/>
        </p:nvSpPr>
        <p:spPr>
          <a:xfrm>
            <a:off x="3657600" y="5812750"/>
            <a:ext cx="622221" cy="622221"/>
          </a:xfrm>
          <a:prstGeom prst="roundRect">
            <a:avLst>
              <a:gd name="adj" fmla="val 146957"/>
            </a:avLst>
          </a:prstGeom>
          <a:solidFill>
            <a:srgbClr val="D2600F"/>
          </a:solidFill>
          <a:ln/>
        </p:spPr>
      </p:sp>
      <p:sp>
        <p:nvSpPr>
          <p:cNvPr id="20" name="Text 18"/>
          <p:cNvSpPr/>
          <p:nvPr/>
        </p:nvSpPr>
        <p:spPr>
          <a:xfrm>
            <a:off x="3844290" y="5968246"/>
            <a:ext cx="248841" cy="311110"/>
          </a:xfrm>
          <a:prstGeom prst="rect">
            <a:avLst/>
          </a:prstGeom>
          <a:noFill/>
          <a:ln/>
        </p:spPr>
        <p:txBody>
          <a:bodyPr wrap="none" lIns="0" tIns="0" rIns="0" bIns="0" rtlCol="0" anchor="t"/>
          <a:lstStyle/>
          <a:p>
            <a:pPr marL="0" indent="0" algn="l">
              <a:lnSpc>
                <a:spcPts val="3100"/>
              </a:lnSpc>
              <a:buNone/>
            </a:pPr>
            <a:r>
              <a:rPr lang="en-US" sz="1950" dirty="0">
                <a:solidFill>
                  <a:srgbClr val="FFFFFF"/>
                </a:solidFill>
                <a:latin typeface="Bitter Medium" pitchFamily="34" charset="0"/>
                <a:ea typeface="Bitter Medium" pitchFamily="34" charset="-122"/>
                <a:cs typeface="Bitter Medium" pitchFamily="34" charset="-120"/>
              </a:rPr>
              <a:t>3</a:t>
            </a:r>
            <a:endParaRPr lang="en-US" sz="1950" dirty="0"/>
          </a:p>
        </p:txBody>
      </p:sp>
      <p:sp>
        <p:nvSpPr>
          <p:cNvPr id="21" name="Text 19"/>
          <p:cNvSpPr/>
          <p:nvPr/>
        </p:nvSpPr>
        <p:spPr>
          <a:xfrm>
            <a:off x="956191" y="6642378"/>
            <a:ext cx="2592824" cy="324088"/>
          </a:xfrm>
          <a:prstGeom prst="rect">
            <a:avLst/>
          </a:prstGeom>
          <a:noFill/>
          <a:ln/>
        </p:spPr>
        <p:txBody>
          <a:bodyPr wrap="none" lIns="0" tIns="0" rIns="0" bIns="0" rtlCol="0" anchor="t"/>
          <a:lstStyle/>
          <a:p>
            <a:pPr marL="0" indent="0" algn="l">
              <a:lnSpc>
                <a:spcPts val="2550"/>
              </a:lnSpc>
              <a:buNone/>
            </a:pPr>
            <a:r>
              <a:rPr lang="en-US" sz="2000" dirty="0">
                <a:solidFill>
                  <a:srgbClr val="2B2E3C"/>
                </a:solidFill>
                <a:latin typeface="Bitter Medium" pitchFamily="34" charset="0"/>
                <a:ea typeface="Bitter Medium" pitchFamily="34" charset="-122"/>
                <a:cs typeface="Bitter Medium" pitchFamily="34" charset="-120"/>
              </a:rPr>
              <a:t>Secure Transactions</a:t>
            </a:r>
            <a:endParaRPr lang="en-US" sz="2000" dirty="0"/>
          </a:p>
        </p:txBody>
      </p:sp>
      <p:sp>
        <p:nvSpPr>
          <p:cNvPr id="22" name="Text 20"/>
          <p:cNvSpPr/>
          <p:nvPr/>
        </p:nvSpPr>
        <p:spPr>
          <a:xfrm>
            <a:off x="956191" y="7090886"/>
            <a:ext cx="6025039" cy="331827"/>
          </a:xfrm>
          <a:prstGeom prst="rect">
            <a:avLst/>
          </a:prstGeom>
          <a:noFill/>
          <a:ln/>
        </p:spPr>
        <p:txBody>
          <a:bodyPr wrap="none" lIns="0" tIns="0" rIns="0" bIns="0" rtlCol="0" anchor="t"/>
          <a:lstStyle/>
          <a:p>
            <a:pPr marL="0" indent="0" algn="l">
              <a:lnSpc>
                <a:spcPts val="2600"/>
              </a:lnSpc>
              <a:buNone/>
            </a:pPr>
            <a:r>
              <a:rPr lang="en-US" sz="1600" dirty="0">
                <a:solidFill>
                  <a:srgbClr val="2B2E3C"/>
                </a:solidFill>
                <a:latin typeface="Open Sans" pitchFamily="34" charset="0"/>
                <a:ea typeface="Open Sans" pitchFamily="34" charset="-122"/>
                <a:cs typeface="Open Sans" pitchFamily="34" charset="-120"/>
              </a:rPr>
              <a:t>Integrated payment gateway for peace of mind.</a:t>
            </a:r>
            <a:endParaRPr lang="en-US" sz="1600" dirty="0"/>
          </a:p>
        </p:txBody>
      </p:sp>
      <p:sp>
        <p:nvSpPr>
          <p:cNvPr id="23" name="Shape 21"/>
          <p:cNvSpPr/>
          <p:nvPr/>
        </p:nvSpPr>
        <p:spPr>
          <a:xfrm>
            <a:off x="7418903" y="6123861"/>
            <a:ext cx="6485573" cy="1529120"/>
          </a:xfrm>
          <a:prstGeom prst="roundRect">
            <a:avLst>
              <a:gd name="adj" fmla="val 7176"/>
            </a:avLst>
          </a:prstGeom>
          <a:solidFill>
            <a:srgbClr val="FFF8F0"/>
          </a:solidFill>
          <a:ln/>
        </p:spPr>
      </p:sp>
      <p:sp>
        <p:nvSpPr>
          <p:cNvPr id="24" name="Shape 22"/>
          <p:cNvSpPr/>
          <p:nvPr/>
        </p:nvSpPr>
        <p:spPr>
          <a:xfrm>
            <a:off x="7418903" y="6101001"/>
            <a:ext cx="6485573" cy="91440"/>
          </a:xfrm>
          <a:prstGeom prst="roundRect">
            <a:avLst>
              <a:gd name="adj" fmla="val 95276"/>
            </a:avLst>
          </a:prstGeom>
          <a:solidFill>
            <a:srgbClr val="D2600F"/>
          </a:solidFill>
          <a:ln/>
        </p:spPr>
      </p:sp>
      <p:sp>
        <p:nvSpPr>
          <p:cNvPr id="25" name="Shape 23"/>
          <p:cNvSpPr/>
          <p:nvPr/>
        </p:nvSpPr>
        <p:spPr>
          <a:xfrm>
            <a:off x="10350579" y="5812750"/>
            <a:ext cx="622221" cy="622221"/>
          </a:xfrm>
          <a:prstGeom prst="roundRect">
            <a:avLst>
              <a:gd name="adj" fmla="val 146957"/>
            </a:avLst>
          </a:prstGeom>
          <a:solidFill>
            <a:srgbClr val="D2600F"/>
          </a:solidFill>
          <a:ln/>
        </p:spPr>
      </p:sp>
      <p:sp>
        <p:nvSpPr>
          <p:cNvPr id="26" name="Text 24"/>
          <p:cNvSpPr/>
          <p:nvPr/>
        </p:nvSpPr>
        <p:spPr>
          <a:xfrm>
            <a:off x="10537269" y="5968246"/>
            <a:ext cx="248841" cy="311110"/>
          </a:xfrm>
          <a:prstGeom prst="rect">
            <a:avLst/>
          </a:prstGeom>
          <a:noFill/>
          <a:ln/>
        </p:spPr>
        <p:txBody>
          <a:bodyPr wrap="none" lIns="0" tIns="0" rIns="0" bIns="0" rtlCol="0" anchor="t"/>
          <a:lstStyle/>
          <a:p>
            <a:pPr marL="0" indent="0" algn="l">
              <a:lnSpc>
                <a:spcPts val="3100"/>
              </a:lnSpc>
              <a:buNone/>
            </a:pPr>
            <a:r>
              <a:rPr lang="en-US" sz="1950" dirty="0">
                <a:solidFill>
                  <a:srgbClr val="FFFFFF"/>
                </a:solidFill>
                <a:latin typeface="Bitter Medium" pitchFamily="34" charset="0"/>
                <a:ea typeface="Bitter Medium" pitchFamily="34" charset="-122"/>
                <a:cs typeface="Bitter Medium" pitchFamily="34" charset="-120"/>
              </a:rPr>
              <a:t>4</a:t>
            </a:r>
            <a:endParaRPr lang="en-US" sz="1950" dirty="0"/>
          </a:p>
        </p:txBody>
      </p:sp>
      <p:sp>
        <p:nvSpPr>
          <p:cNvPr id="27" name="Text 25"/>
          <p:cNvSpPr/>
          <p:nvPr/>
        </p:nvSpPr>
        <p:spPr>
          <a:xfrm>
            <a:off x="7649170" y="6642378"/>
            <a:ext cx="2592824" cy="324088"/>
          </a:xfrm>
          <a:prstGeom prst="rect">
            <a:avLst/>
          </a:prstGeom>
          <a:noFill/>
          <a:ln/>
        </p:spPr>
        <p:txBody>
          <a:bodyPr wrap="none" lIns="0" tIns="0" rIns="0" bIns="0" rtlCol="0" anchor="t"/>
          <a:lstStyle/>
          <a:p>
            <a:pPr marL="0" indent="0" algn="l">
              <a:lnSpc>
                <a:spcPts val="2550"/>
              </a:lnSpc>
              <a:buNone/>
            </a:pPr>
            <a:r>
              <a:rPr lang="en-US" sz="2000" dirty="0">
                <a:solidFill>
                  <a:srgbClr val="2B2E3C"/>
                </a:solidFill>
                <a:latin typeface="Bitter Medium" pitchFamily="34" charset="0"/>
                <a:ea typeface="Bitter Medium" pitchFamily="34" charset="-122"/>
                <a:cs typeface="Bitter Medium" pitchFamily="34" charset="-120"/>
              </a:rPr>
              <a:t>Admin Control</a:t>
            </a:r>
            <a:endParaRPr lang="en-US" sz="2000" dirty="0"/>
          </a:p>
        </p:txBody>
      </p:sp>
      <p:sp>
        <p:nvSpPr>
          <p:cNvPr id="28" name="Text 26"/>
          <p:cNvSpPr/>
          <p:nvPr/>
        </p:nvSpPr>
        <p:spPr>
          <a:xfrm>
            <a:off x="7649170" y="7090886"/>
            <a:ext cx="6025039" cy="331827"/>
          </a:xfrm>
          <a:prstGeom prst="rect">
            <a:avLst/>
          </a:prstGeom>
          <a:noFill/>
          <a:ln/>
        </p:spPr>
        <p:txBody>
          <a:bodyPr wrap="none" lIns="0" tIns="0" rIns="0" bIns="0" rtlCol="0" anchor="t"/>
          <a:lstStyle/>
          <a:p>
            <a:pPr marL="0" indent="0" algn="l">
              <a:lnSpc>
                <a:spcPts val="2600"/>
              </a:lnSpc>
              <a:buNone/>
            </a:pPr>
            <a:r>
              <a:rPr lang="en-US" sz="1600" dirty="0">
                <a:solidFill>
                  <a:srgbClr val="2B2E3C"/>
                </a:solidFill>
                <a:latin typeface="Open Sans" pitchFamily="34" charset="0"/>
                <a:ea typeface="Open Sans" pitchFamily="34" charset="-122"/>
                <a:cs typeface="Open Sans" pitchFamily="34" charset="-120"/>
              </a:rPr>
              <a:t>Full management over content and operations.</a:t>
            </a:r>
            <a:endParaRPr lang="en-US" sz="1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663059"/>
            <a:ext cx="13042821" cy="1417558"/>
          </a:xfrm>
          <a:prstGeom prst="rect">
            <a:avLst/>
          </a:prstGeom>
          <a:noFill/>
          <a:ln/>
        </p:spPr>
        <p:txBody>
          <a:bodyPr wrap="square" lIns="0" tIns="0" rIns="0" bIns="0" rtlCol="0" anchor="t"/>
          <a:lstStyle/>
          <a:p>
            <a:pPr marL="0" indent="0" algn="l">
              <a:lnSpc>
                <a:spcPts val="5550"/>
              </a:lnSpc>
              <a:buNone/>
            </a:pPr>
            <a:r>
              <a:rPr lang="en-US" sz="4450" dirty="0">
                <a:solidFill>
                  <a:srgbClr val="2C3F42"/>
                </a:solidFill>
                <a:latin typeface="Bitter Medium" pitchFamily="34" charset="0"/>
                <a:ea typeface="Bitter Medium" pitchFamily="34" charset="-122"/>
                <a:cs typeface="Bitter Medium" pitchFamily="34" charset="-120"/>
              </a:rPr>
              <a:t>Addressing the Challenges: Our Problem Statement</a:t>
            </a:r>
            <a:endParaRPr lang="en-US" sz="4450" dirty="0"/>
          </a:p>
        </p:txBody>
      </p:sp>
      <p:sp>
        <p:nvSpPr>
          <p:cNvPr id="4" name="Shape 2"/>
          <p:cNvSpPr/>
          <p:nvPr/>
        </p:nvSpPr>
        <p:spPr>
          <a:xfrm>
            <a:off x="793790" y="3515201"/>
            <a:ext cx="6407944" cy="1730812"/>
          </a:xfrm>
          <a:prstGeom prst="roundRect">
            <a:avLst>
              <a:gd name="adj" fmla="val 5504"/>
            </a:avLst>
          </a:prstGeom>
          <a:solidFill>
            <a:srgbClr val="FFF8F0"/>
          </a:solidFill>
          <a:ln w="30480">
            <a:solidFill>
              <a:srgbClr val="D2600F"/>
            </a:solidFill>
            <a:prstDash val="solid"/>
          </a:ln>
        </p:spPr>
      </p:sp>
      <p:sp>
        <p:nvSpPr>
          <p:cNvPr id="5" name="Shape 3"/>
          <p:cNvSpPr/>
          <p:nvPr/>
        </p:nvSpPr>
        <p:spPr>
          <a:xfrm>
            <a:off x="793790" y="3515201"/>
            <a:ext cx="121920" cy="1730812"/>
          </a:xfrm>
          <a:prstGeom prst="roundRect">
            <a:avLst>
              <a:gd name="adj" fmla="val 78139"/>
            </a:avLst>
          </a:prstGeom>
          <a:solidFill>
            <a:srgbClr val="D2600F"/>
          </a:solidFill>
          <a:ln/>
        </p:spPr>
      </p:sp>
      <p:sp>
        <p:nvSpPr>
          <p:cNvPr id="6" name="Text 4"/>
          <p:cNvSpPr/>
          <p:nvPr/>
        </p:nvSpPr>
        <p:spPr>
          <a:xfrm>
            <a:off x="1173004" y="3772495"/>
            <a:ext cx="2949297" cy="354330"/>
          </a:xfrm>
          <a:prstGeom prst="rect">
            <a:avLst/>
          </a:prstGeom>
          <a:noFill/>
          <a:ln/>
        </p:spPr>
        <p:txBody>
          <a:bodyPr wrap="none" lIns="0" tIns="0" rIns="0" bIns="0" rtlCol="0" anchor="t"/>
          <a:lstStyle/>
          <a:p>
            <a:pPr marL="0" indent="0" algn="l">
              <a:lnSpc>
                <a:spcPts val="2750"/>
              </a:lnSpc>
              <a:buNone/>
            </a:pPr>
            <a:r>
              <a:rPr lang="en-US" sz="2200" dirty="0">
                <a:solidFill>
                  <a:srgbClr val="2B2E3C"/>
                </a:solidFill>
                <a:latin typeface="Bitter Medium" pitchFamily="34" charset="0"/>
                <a:ea typeface="Bitter Medium" pitchFamily="34" charset="-122"/>
                <a:cs typeface="Bitter Medium" pitchFamily="34" charset="-120"/>
              </a:rPr>
              <a:t>Physical Cinema Visits</a:t>
            </a:r>
            <a:endParaRPr lang="en-US" sz="2200" dirty="0"/>
          </a:p>
        </p:txBody>
      </p:sp>
      <p:sp>
        <p:nvSpPr>
          <p:cNvPr id="7" name="Text 5"/>
          <p:cNvSpPr/>
          <p:nvPr/>
        </p:nvSpPr>
        <p:spPr>
          <a:xfrm>
            <a:off x="1173004" y="4262914"/>
            <a:ext cx="5771436" cy="725805"/>
          </a:xfrm>
          <a:prstGeom prst="rect">
            <a:avLst/>
          </a:prstGeom>
          <a:noFill/>
          <a:ln/>
        </p:spPr>
        <p:txBody>
          <a:bodyPr wrap="square" lIns="0" tIns="0" rIns="0" bIns="0" rtlCol="0" anchor="t"/>
          <a:lstStyle/>
          <a:p>
            <a:pPr marL="0" indent="0" algn="l">
              <a:lnSpc>
                <a:spcPts val="2850"/>
              </a:lnSpc>
              <a:buNone/>
            </a:pPr>
            <a:r>
              <a:rPr lang="en-US" sz="1750" dirty="0">
                <a:solidFill>
                  <a:srgbClr val="2B2E3C"/>
                </a:solidFill>
                <a:latin typeface="Open Sans" pitchFamily="34" charset="0"/>
                <a:ea typeface="Open Sans" pitchFamily="34" charset="-122"/>
                <a:cs typeface="Open Sans" pitchFamily="34" charset="-120"/>
              </a:rPr>
              <a:t>Eliminates the need for users to travel to the cinema just to buy tickets, saving time and effort.</a:t>
            </a:r>
            <a:endParaRPr lang="en-US" sz="1750" dirty="0"/>
          </a:p>
        </p:txBody>
      </p:sp>
      <p:sp>
        <p:nvSpPr>
          <p:cNvPr id="8" name="Shape 6"/>
          <p:cNvSpPr/>
          <p:nvPr/>
        </p:nvSpPr>
        <p:spPr>
          <a:xfrm>
            <a:off x="7428548" y="3515201"/>
            <a:ext cx="6408063" cy="1730812"/>
          </a:xfrm>
          <a:prstGeom prst="roundRect">
            <a:avLst>
              <a:gd name="adj" fmla="val 5504"/>
            </a:avLst>
          </a:prstGeom>
          <a:solidFill>
            <a:srgbClr val="FFF8F0"/>
          </a:solidFill>
          <a:ln w="30480">
            <a:solidFill>
              <a:srgbClr val="C3CDC1"/>
            </a:solidFill>
            <a:prstDash val="solid"/>
          </a:ln>
        </p:spPr>
      </p:sp>
      <p:sp>
        <p:nvSpPr>
          <p:cNvPr id="9" name="Shape 7"/>
          <p:cNvSpPr/>
          <p:nvPr/>
        </p:nvSpPr>
        <p:spPr>
          <a:xfrm>
            <a:off x="7428548" y="3515201"/>
            <a:ext cx="121920" cy="1730812"/>
          </a:xfrm>
          <a:prstGeom prst="roundRect">
            <a:avLst>
              <a:gd name="adj" fmla="val 78139"/>
            </a:avLst>
          </a:prstGeom>
          <a:solidFill>
            <a:srgbClr val="C3CDC1"/>
          </a:solidFill>
          <a:ln/>
        </p:spPr>
      </p:sp>
      <p:sp>
        <p:nvSpPr>
          <p:cNvPr id="10" name="Text 8"/>
          <p:cNvSpPr/>
          <p:nvPr/>
        </p:nvSpPr>
        <p:spPr>
          <a:xfrm>
            <a:off x="7807762" y="3772495"/>
            <a:ext cx="3920728" cy="354330"/>
          </a:xfrm>
          <a:prstGeom prst="rect">
            <a:avLst/>
          </a:prstGeom>
          <a:noFill/>
          <a:ln/>
        </p:spPr>
        <p:txBody>
          <a:bodyPr wrap="none" lIns="0" tIns="0" rIns="0" bIns="0" rtlCol="0" anchor="t"/>
          <a:lstStyle/>
          <a:p>
            <a:pPr marL="0" indent="0" algn="l">
              <a:lnSpc>
                <a:spcPts val="2750"/>
              </a:lnSpc>
              <a:buNone/>
            </a:pPr>
            <a:r>
              <a:rPr lang="en-US" sz="2200" dirty="0">
                <a:solidFill>
                  <a:srgbClr val="2B2E3C"/>
                </a:solidFill>
                <a:latin typeface="Bitter Medium" pitchFamily="34" charset="0"/>
                <a:ea typeface="Bitter Medium" pitchFamily="34" charset="-122"/>
                <a:cs typeface="Bitter Medium" pitchFamily="34" charset="-120"/>
              </a:rPr>
              <a:t>Long Queues &amp; Manual Errors</a:t>
            </a:r>
            <a:endParaRPr lang="en-US" sz="2200" dirty="0"/>
          </a:p>
        </p:txBody>
      </p:sp>
      <p:sp>
        <p:nvSpPr>
          <p:cNvPr id="11" name="Text 9"/>
          <p:cNvSpPr/>
          <p:nvPr/>
        </p:nvSpPr>
        <p:spPr>
          <a:xfrm>
            <a:off x="7807762" y="4262914"/>
            <a:ext cx="5771555" cy="725805"/>
          </a:xfrm>
          <a:prstGeom prst="rect">
            <a:avLst/>
          </a:prstGeom>
          <a:noFill/>
          <a:ln/>
        </p:spPr>
        <p:txBody>
          <a:bodyPr wrap="square" lIns="0" tIns="0" rIns="0" bIns="0" rtlCol="0" anchor="t"/>
          <a:lstStyle/>
          <a:p>
            <a:pPr marL="0" indent="0" algn="l">
              <a:lnSpc>
                <a:spcPts val="2850"/>
              </a:lnSpc>
              <a:buNone/>
            </a:pPr>
            <a:r>
              <a:rPr lang="en-US" sz="1750" dirty="0">
                <a:solidFill>
                  <a:srgbClr val="2B2E3C"/>
                </a:solidFill>
                <a:latin typeface="Open Sans" pitchFamily="34" charset="0"/>
                <a:ea typeface="Open Sans" pitchFamily="34" charset="-122"/>
                <a:cs typeface="Open Sans" pitchFamily="34" charset="-120"/>
              </a:rPr>
              <a:t>Reduces waiting times and minimises human errors associated with manual booking processes.</a:t>
            </a:r>
            <a:endParaRPr lang="en-US" sz="1750" dirty="0"/>
          </a:p>
        </p:txBody>
      </p:sp>
      <p:sp>
        <p:nvSpPr>
          <p:cNvPr id="12" name="Shape 10"/>
          <p:cNvSpPr/>
          <p:nvPr/>
        </p:nvSpPr>
        <p:spPr>
          <a:xfrm>
            <a:off x="793790" y="5472827"/>
            <a:ext cx="6407944" cy="2093714"/>
          </a:xfrm>
          <a:prstGeom prst="roundRect">
            <a:avLst>
              <a:gd name="adj" fmla="val 4550"/>
            </a:avLst>
          </a:prstGeom>
          <a:solidFill>
            <a:srgbClr val="FFF8F0"/>
          </a:solidFill>
          <a:ln w="30480">
            <a:solidFill>
              <a:srgbClr val="FBE2D1"/>
            </a:solidFill>
            <a:prstDash val="solid"/>
          </a:ln>
        </p:spPr>
      </p:sp>
      <p:sp>
        <p:nvSpPr>
          <p:cNvPr id="13" name="Shape 11"/>
          <p:cNvSpPr/>
          <p:nvPr/>
        </p:nvSpPr>
        <p:spPr>
          <a:xfrm>
            <a:off x="793790" y="5472827"/>
            <a:ext cx="121920" cy="2093714"/>
          </a:xfrm>
          <a:prstGeom prst="roundRect">
            <a:avLst>
              <a:gd name="adj" fmla="val 78139"/>
            </a:avLst>
          </a:prstGeom>
          <a:solidFill>
            <a:srgbClr val="FBE2D1"/>
          </a:solidFill>
          <a:ln/>
        </p:spPr>
      </p:sp>
      <p:sp>
        <p:nvSpPr>
          <p:cNvPr id="14" name="Text 12"/>
          <p:cNvSpPr/>
          <p:nvPr/>
        </p:nvSpPr>
        <p:spPr>
          <a:xfrm>
            <a:off x="1173004" y="5730121"/>
            <a:ext cx="4329708" cy="354330"/>
          </a:xfrm>
          <a:prstGeom prst="rect">
            <a:avLst/>
          </a:prstGeom>
          <a:noFill/>
          <a:ln/>
        </p:spPr>
        <p:txBody>
          <a:bodyPr wrap="none" lIns="0" tIns="0" rIns="0" bIns="0" rtlCol="0" anchor="t"/>
          <a:lstStyle/>
          <a:p>
            <a:pPr marL="0" indent="0" algn="l">
              <a:lnSpc>
                <a:spcPts val="2750"/>
              </a:lnSpc>
              <a:buNone/>
            </a:pPr>
            <a:r>
              <a:rPr lang="en-US" sz="2200" dirty="0">
                <a:solidFill>
                  <a:srgbClr val="2B2E3C"/>
                </a:solidFill>
                <a:latin typeface="Bitter Medium" pitchFamily="34" charset="0"/>
                <a:ea typeface="Bitter Medium" pitchFamily="34" charset="-122"/>
                <a:cs typeface="Bitter Medium" pitchFamily="34" charset="-120"/>
              </a:rPr>
              <a:t>Limited Real-time Seat Selection</a:t>
            </a:r>
            <a:endParaRPr lang="en-US" sz="2200" dirty="0"/>
          </a:p>
        </p:txBody>
      </p:sp>
      <p:sp>
        <p:nvSpPr>
          <p:cNvPr id="15" name="Text 13"/>
          <p:cNvSpPr/>
          <p:nvPr/>
        </p:nvSpPr>
        <p:spPr>
          <a:xfrm>
            <a:off x="1173004" y="6220539"/>
            <a:ext cx="5771436" cy="1088708"/>
          </a:xfrm>
          <a:prstGeom prst="rect">
            <a:avLst/>
          </a:prstGeom>
          <a:noFill/>
          <a:ln/>
        </p:spPr>
        <p:txBody>
          <a:bodyPr wrap="square" lIns="0" tIns="0" rIns="0" bIns="0" rtlCol="0" anchor="t"/>
          <a:lstStyle/>
          <a:p>
            <a:pPr marL="0" indent="0" algn="l">
              <a:lnSpc>
                <a:spcPts val="2850"/>
              </a:lnSpc>
              <a:buNone/>
            </a:pPr>
            <a:r>
              <a:rPr lang="en-US" sz="1750" dirty="0">
                <a:solidFill>
                  <a:srgbClr val="2B2E3C"/>
                </a:solidFill>
                <a:latin typeface="Open Sans" pitchFamily="34" charset="0"/>
                <a:ea typeface="Open Sans" pitchFamily="34" charset="-122"/>
                <a:cs typeface="Open Sans" pitchFamily="34" charset="-120"/>
              </a:rPr>
              <a:t>Provides immediate access to seat maps and real-time availability, ensuring users can choose their preferred seats.</a:t>
            </a:r>
            <a:endParaRPr lang="en-US" sz="1750" dirty="0"/>
          </a:p>
        </p:txBody>
      </p:sp>
      <p:sp>
        <p:nvSpPr>
          <p:cNvPr id="16" name="Shape 14"/>
          <p:cNvSpPr/>
          <p:nvPr/>
        </p:nvSpPr>
        <p:spPr>
          <a:xfrm>
            <a:off x="7428548" y="5472827"/>
            <a:ext cx="6408063" cy="2093714"/>
          </a:xfrm>
          <a:prstGeom prst="roundRect">
            <a:avLst>
              <a:gd name="adj" fmla="val 4550"/>
            </a:avLst>
          </a:prstGeom>
          <a:solidFill>
            <a:srgbClr val="FFF8F0"/>
          </a:solidFill>
          <a:ln w="30480">
            <a:solidFill>
              <a:srgbClr val="D2600F"/>
            </a:solidFill>
            <a:prstDash val="solid"/>
          </a:ln>
        </p:spPr>
      </p:sp>
      <p:sp>
        <p:nvSpPr>
          <p:cNvPr id="17" name="Shape 15"/>
          <p:cNvSpPr/>
          <p:nvPr/>
        </p:nvSpPr>
        <p:spPr>
          <a:xfrm>
            <a:off x="7428548" y="5472827"/>
            <a:ext cx="121920" cy="2093714"/>
          </a:xfrm>
          <a:prstGeom prst="roundRect">
            <a:avLst>
              <a:gd name="adj" fmla="val 78139"/>
            </a:avLst>
          </a:prstGeom>
          <a:solidFill>
            <a:srgbClr val="D2600F"/>
          </a:solidFill>
          <a:ln/>
        </p:spPr>
      </p:sp>
      <p:sp>
        <p:nvSpPr>
          <p:cNvPr id="18" name="Text 16"/>
          <p:cNvSpPr/>
          <p:nvPr/>
        </p:nvSpPr>
        <p:spPr>
          <a:xfrm>
            <a:off x="7807762" y="5730121"/>
            <a:ext cx="2989898" cy="354330"/>
          </a:xfrm>
          <a:prstGeom prst="rect">
            <a:avLst/>
          </a:prstGeom>
          <a:noFill/>
          <a:ln/>
        </p:spPr>
        <p:txBody>
          <a:bodyPr wrap="none" lIns="0" tIns="0" rIns="0" bIns="0" rtlCol="0" anchor="t"/>
          <a:lstStyle/>
          <a:p>
            <a:pPr marL="0" indent="0" algn="l">
              <a:lnSpc>
                <a:spcPts val="2750"/>
              </a:lnSpc>
              <a:buNone/>
            </a:pPr>
            <a:r>
              <a:rPr lang="en-US" sz="2200" dirty="0">
                <a:solidFill>
                  <a:srgbClr val="2B2E3C"/>
                </a:solidFill>
                <a:latin typeface="Bitter Medium" pitchFamily="34" charset="0"/>
                <a:ea typeface="Bitter Medium" pitchFamily="34" charset="-122"/>
                <a:cs typeface="Bitter Medium" pitchFamily="34" charset="-120"/>
              </a:rPr>
              <a:t>Decentralised Booking</a:t>
            </a:r>
            <a:endParaRPr lang="en-US" sz="2200" dirty="0"/>
          </a:p>
        </p:txBody>
      </p:sp>
      <p:sp>
        <p:nvSpPr>
          <p:cNvPr id="19" name="Text 17"/>
          <p:cNvSpPr/>
          <p:nvPr/>
        </p:nvSpPr>
        <p:spPr>
          <a:xfrm>
            <a:off x="7807762" y="6220539"/>
            <a:ext cx="5771555" cy="1088708"/>
          </a:xfrm>
          <a:prstGeom prst="rect">
            <a:avLst/>
          </a:prstGeom>
          <a:noFill/>
          <a:ln/>
        </p:spPr>
        <p:txBody>
          <a:bodyPr wrap="square" lIns="0" tIns="0" rIns="0" bIns="0" rtlCol="0" anchor="t"/>
          <a:lstStyle/>
          <a:p>
            <a:pPr marL="0" indent="0" algn="l">
              <a:lnSpc>
                <a:spcPts val="2850"/>
              </a:lnSpc>
              <a:buNone/>
            </a:pPr>
            <a:r>
              <a:rPr lang="en-US" sz="1750" dirty="0">
                <a:solidFill>
                  <a:srgbClr val="2B2E3C"/>
                </a:solidFill>
                <a:latin typeface="Open Sans" pitchFamily="34" charset="0"/>
                <a:ea typeface="Open Sans" pitchFamily="34" charset="-122"/>
                <a:cs typeface="Open Sans" pitchFamily="34" charset="-120"/>
              </a:rPr>
              <a:t>Creates a centralised platform for booking across multiple theatres, offering a broader selection to users.</a:t>
            </a:r>
            <a:endParaRPr lang="en-US" sz="175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00683" y="551617"/>
            <a:ext cx="6855857" cy="625673"/>
          </a:xfrm>
          <a:prstGeom prst="rect">
            <a:avLst/>
          </a:prstGeom>
          <a:noFill/>
          <a:ln/>
        </p:spPr>
        <p:txBody>
          <a:bodyPr wrap="none" lIns="0" tIns="0" rIns="0" bIns="0" rtlCol="0" anchor="t"/>
          <a:lstStyle/>
          <a:p>
            <a:pPr marL="0" indent="0" algn="l">
              <a:lnSpc>
                <a:spcPts val="4900"/>
              </a:lnSpc>
              <a:buNone/>
            </a:pPr>
            <a:r>
              <a:rPr lang="en-US" sz="3900" dirty="0">
                <a:solidFill>
                  <a:srgbClr val="2C3F42"/>
                </a:solidFill>
                <a:latin typeface="Bitter Medium" pitchFamily="34" charset="0"/>
                <a:ea typeface="Bitter Medium" pitchFamily="34" charset="-122"/>
                <a:cs typeface="Bitter Medium" pitchFamily="34" charset="-120"/>
              </a:rPr>
              <a:t>Project Objectives: Our Vision</a:t>
            </a:r>
            <a:endParaRPr lang="en-US" sz="3900" dirty="0"/>
          </a:p>
        </p:txBody>
      </p:sp>
      <p:sp>
        <p:nvSpPr>
          <p:cNvPr id="3" name="Text 1"/>
          <p:cNvSpPr/>
          <p:nvPr/>
        </p:nvSpPr>
        <p:spPr>
          <a:xfrm>
            <a:off x="700683" y="1577697"/>
            <a:ext cx="13229034" cy="640794"/>
          </a:xfrm>
          <a:prstGeom prst="rect">
            <a:avLst/>
          </a:prstGeom>
          <a:noFill/>
          <a:ln/>
        </p:spPr>
        <p:txBody>
          <a:bodyPr wrap="square" lIns="0" tIns="0" rIns="0" bIns="0" rtlCol="0" anchor="t"/>
          <a:lstStyle/>
          <a:p>
            <a:pPr marL="0" indent="0" algn="l">
              <a:lnSpc>
                <a:spcPts val="2500"/>
              </a:lnSpc>
              <a:buNone/>
            </a:pPr>
            <a:r>
              <a:rPr lang="en-US" sz="1550" dirty="0">
                <a:solidFill>
                  <a:srgbClr val="2B2E3C"/>
                </a:solidFill>
                <a:latin typeface="Open Sans" pitchFamily="34" charset="0"/>
                <a:ea typeface="Open Sans" pitchFamily="34" charset="-122"/>
                <a:cs typeface="Open Sans" pitchFamily="34" charset="-120"/>
              </a:rPr>
              <a:t>Our primary objectives for this Movie Ticket Booking System are rooted in enhancing user convenience, empowering administrators, and ensuring a robust and secure platform for all.</a:t>
            </a:r>
            <a:endParaRPr lang="en-US" sz="1550" dirty="0"/>
          </a:p>
        </p:txBody>
      </p:sp>
      <p:sp>
        <p:nvSpPr>
          <p:cNvPr id="4" name="Shape 2"/>
          <p:cNvSpPr/>
          <p:nvPr/>
        </p:nvSpPr>
        <p:spPr>
          <a:xfrm>
            <a:off x="700683" y="2443639"/>
            <a:ext cx="1653540" cy="1153478"/>
          </a:xfrm>
          <a:prstGeom prst="roundRect">
            <a:avLst>
              <a:gd name="adj" fmla="val 7290"/>
            </a:avLst>
          </a:prstGeom>
          <a:solidFill>
            <a:srgbClr val="FCE2CF"/>
          </a:solidFill>
          <a:ln w="7620">
            <a:solidFill>
              <a:srgbClr val="E2C8B5"/>
            </a:solidFill>
            <a:prstDash val="solid"/>
          </a:ln>
        </p:spPr>
      </p:sp>
      <p:pic>
        <p:nvPicPr>
          <p:cNvPr id="5" name="Image 0" descr="preencoded.png"/>
          <p:cNvPicPr>
            <a:picLocks noChangeAspect="1"/>
          </p:cNvPicPr>
          <p:nvPr/>
        </p:nvPicPr>
        <p:blipFill>
          <a:blip r:embed="rId3"/>
          <a:stretch>
            <a:fillRect/>
          </a:stretch>
        </p:blipFill>
        <p:spPr>
          <a:xfrm>
            <a:off x="1386721" y="2844403"/>
            <a:ext cx="281464" cy="351830"/>
          </a:xfrm>
          <a:prstGeom prst="rect">
            <a:avLst/>
          </a:prstGeom>
        </p:spPr>
      </p:pic>
      <p:sp>
        <p:nvSpPr>
          <p:cNvPr id="6" name="Text 3"/>
          <p:cNvSpPr/>
          <p:nvPr/>
        </p:nvSpPr>
        <p:spPr>
          <a:xfrm>
            <a:off x="2554367" y="2643783"/>
            <a:ext cx="2921794" cy="312777"/>
          </a:xfrm>
          <a:prstGeom prst="rect">
            <a:avLst/>
          </a:prstGeom>
          <a:noFill/>
          <a:ln/>
        </p:spPr>
        <p:txBody>
          <a:bodyPr wrap="none" lIns="0" tIns="0" rIns="0" bIns="0" rtlCol="0" anchor="t"/>
          <a:lstStyle/>
          <a:p>
            <a:pPr marL="0" indent="0" algn="l">
              <a:lnSpc>
                <a:spcPts val="2450"/>
              </a:lnSpc>
              <a:buNone/>
            </a:pPr>
            <a:r>
              <a:rPr lang="en-US" sz="1950" dirty="0">
                <a:solidFill>
                  <a:srgbClr val="2B2E3C"/>
                </a:solidFill>
                <a:latin typeface="Bitter Medium" pitchFamily="34" charset="0"/>
                <a:ea typeface="Bitter Medium" pitchFamily="34" charset="-122"/>
                <a:cs typeface="Bitter Medium" pitchFamily="34" charset="-120"/>
              </a:rPr>
              <a:t>Online Platform Creation</a:t>
            </a:r>
            <a:endParaRPr lang="en-US" sz="1950" dirty="0"/>
          </a:p>
        </p:txBody>
      </p:sp>
      <p:sp>
        <p:nvSpPr>
          <p:cNvPr id="7" name="Text 4"/>
          <p:cNvSpPr/>
          <p:nvPr/>
        </p:nvSpPr>
        <p:spPr>
          <a:xfrm>
            <a:off x="2554367" y="3076575"/>
            <a:ext cx="6224945" cy="320397"/>
          </a:xfrm>
          <a:prstGeom prst="rect">
            <a:avLst/>
          </a:prstGeom>
          <a:noFill/>
          <a:ln/>
        </p:spPr>
        <p:txBody>
          <a:bodyPr wrap="none" lIns="0" tIns="0" rIns="0" bIns="0" rtlCol="0" anchor="t"/>
          <a:lstStyle/>
          <a:p>
            <a:pPr marL="0" indent="0" algn="l">
              <a:lnSpc>
                <a:spcPts val="2500"/>
              </a:lnSpc>
              <a:buNone/>
            </a:pPr>
            <a:r>
              <a:rPr lang="en-US" sz="1550" dirty="0">
                <a:solidFill>
                  <a:srgbClr val="2B2E3C"/>
                </a:solidFill>
                <a:latin typeface="Open Sans" pitchFamily="34" charset="0"/>
                <a:ea typeface="Open Sans" pitchFamily="34" charset="-122"/>
                <a:cs typeface="Open Sans" pitchFamily="34" charset="-120"/>
              </a:rPr>
              <a:t>To build an intuitive web-based platform for movie ticket bookings.</a:t>
            </a:r>
            <a:endParaRPr lang="en-US" sz="1550" dirty="0"/>
          </a:p>
        </p:txBody>
      </p:sp>
      <p:sp>
        <p:nvSpPr>
          <p:cNvPr id="8" name="Shape 5"/>
          <p:cNvSpPr/>
          <p:nvPr/>
        </p:nvSpPr>
        <p:spPr>
          <a:xfrm>
            <a:off x="2454235" y="3587591"/>
            <a:ext cx="11375469" cy="11430"/>
          </a:xfrm>
          <a:prstGeom prst="roundRect">
            <a:avLst>
              <a:gd name="adj" fmla="val 735682"/>
            </a:avLst>
          </a:prstGeom>
          <a:solidFill>
            <a:srgbClr val="E2C8B5"/>
          </a:solidFill>
          <a:ln/>
        </p:spPr>
      </p:sp>
      <p:sp>
        <p:nvSpPr>
          <p:cNvPr id="9" name="Shape 6"/>
          <p:cNvSpPr/>
          <p:nvPr/>
        </p:nvSpPr>
        <p:spPr>
          <a:xfrm>
            <a:off x="700683" y="3697129"/>
            <a:ext cx="3307199" cy="1153478"/>
          </a:xfrm>
          <a:prstGeom prst="roundRect">
            <a:avLst>
              <a:gd name="adj" fmla="val 7290"/>
            </a:avLst>
          </a:prstGeom>
          <a:solidFill>
            <a:srgbClr val="FCE2CF"/>
          </a:solidFill>
          <a:ln w="7620">
            <a:solidFill>
              <a:srgbClr val="E2C8B5"/>
            </a:solidFill>
            <a:prstDash val="solid"/>
          </a:ln>
        </p:spPr>
      </p:sp>
      <p:pic>
        <p:nvPicPr>
          <p:cNvPr id="10" name="Image 1" descr="preencoded.png"/>
          <p:cNvPicPr>
            <a:picLocks noChangeAspect="1"/>
          </p:cNvPicPr>
          <p:nvPr/>
        </p:nvPicPr>
        <p:blipFill>
          <a:blip r:embed="rId4"/>
          <a:stretch>
            <a:fillRect/>
          </a:stretch>
        </p:blipFill>
        <p:spPr>
          <a:xfrm>
            <a:off x="2213491" y="4097893"/>
            <a:ext cx="281464" cy="351830"/>
          </a:xfrm>
          <a:prstGeom prst="rect">
            <a:avLst/>
          </a:prstGeom>
        </p:spPr>
      </p:pic>
      <p:sp>
        <p:nvSpPr>
          <p:cNvPr id="11" name="Text 7"/>
          <p:cNvSpPr/>
          <p:nvPr/>
        </p:nvSpPr>
        <p:spPr>
          <a:xfrm>
            <a:off x="4208026" y="3897273"/>
            <a:ext cx="3175992" cy="312777"/>
          </a:xfrm>
          <a:prstGeom prst="rect">
            <a:avLst/>
          </a:prstGeom>
          <a:noFill/>
          <a:ln/>
        </p:spPr>
        <p:txBody>
          <a:bodyPr wrap="none" lIns="0" tIns="0" rIns="0" bIns="0" rtlCol="0" anchor="t"/>
          <a:lstStyle/>
          <a:p>
            <a:pPr marL="0" indent="0" algn="l">
              <a:lnSpc>
                <a:spcPts val="2450"/>
              </a:lnSpc>
              <a:buNone/>
            </a:pPr>
            <a:r>
              <a:rPr lang="en-US" sz="1950" dirty="0">
                <a:solidFill>
                  <a:srgbClr val="2B2E3C"/>
                </a:solidFill>
                <a:latin typeface="Bitter Medium" pitchFamily="34" charset="0"/>
                <a:ea typeface="Bitter Medium" pitchFamily="34" charset="-122"/>
                <a:cs typeface="Bitter Medium" pitchFamily="34" charset="-120"/>
              </a:rPr>
              <a:t>Instant Show &amp; Seat Access</a:t>
            </a:r>
            <a:endParaRPr lang="en-US" sz="1950" dirty="0"/>
          </a:p>
        </p:txBody>
      </p:sp>
      <p:sp>
        <p:nvSpPr>
          <p:cNvPr id="12" name="Text 8"/>
          <p:cNvSpPr/>
          <p:nvPr/>
        </p:nvSpPr>
        <p:spPr>
          <a:xfrm>
            <a:off x="4208026" y="4330065"/>
            <a:ext cx="7619524" cy="320397"/>
          </a:xfrm>
          <a:prstGeom prst="rect">
            <a:avLst/>
          </a:prstGeom>
          <a:noFill/>
          <a:ln/>
        </p:spPr>
        <p:txBody>
          <a:bodyPr wrap="none" lIns="0" tIns="0" rIns="0" bIns="0" rtlCol="0" anchor="t"/>
          <a:lstStyle/>
          <a:p>
            <a:pPr marL="0" indent="0" algn="l">
              <a:lnSpc>
                <a:spcPts val="2500"/>
              </a:lnSpc>
              <a:buNone/>
            </a:pPr>
            <a:r>
              <a:rPr lang="en-US" sz="1550" dirty="0">
                <a:solidFill>
                  <a:srgbClr val="2B2E3C"/>
                </a:solidFill>
                <a:latin typeface="Open Sans" pitchFamily="34" charset="0"/>
                <a:ea typeface="Open Sans" pitchFamily="34" charset="-122"/>
                <a:cs typeface="Open Sans" pitchFamily="34" charset="-120"/>
              </a:rPr>
              <a:t>To enable users to instantly check available shows and book their preferred seats.</a:t>
            </a:r>
            <a:endParaRPr lang="en-US" sz="1550" dirty="0"/>
          </a:p>
        </p:txBody>
      </p:sp>
      <p:sp>
        <p:nvSpPr>
          <p:cNvPr id="13" name="Shape 9"/>
          <p:cNvSpPr/>
          <p:nvPr/>
        </p:nvSpPr>
        <p:spPr>
          <a:xfrm>
            <a:off x="4107894" y="4841081"/>
            <a:ext cx="9721810" cy="11430"/>
          </a:xfrm>
          <a:prstGeom prst="roundRect">
            <a:avLst>
              <a:gd name="adj" fmla="val 735682"/>
            </a:avLst>
          </a:prstGeom>
          <a:solidFill>
            <a:srgbClr val="E2C8B5"/>
          </a:solidFill>
          <a:ln/>
        </p:spPr>
      </p:sp>
      <p:sp>
        <p:nvSpPr>
          <p:cNvPr id="14" name="Shape 10"/>
          <p:cNvSpPr/>
          <p:nvPr/>
        </p:nvSpPr>
        <p:spPr>
          <a:xfrm>
            <a:off x="700683" y="4950619"/>
            <a:ext cx="4960858" cy="1473875"/>
          </a:xfrm>
          <a:prstGeom prst="roundRect">
            <a:avLst>
              <a:gd name="adj" fmla="val 5705"/>
            </a:avLst>
          </a:prstGeom>
          <a:solidFill>
            <a:srgbClr val="FCE2CF"/>
          </a:solidFill>
          <a:ln w="7620">
            <a:solidFill>
              <a:srgbClr val="E2C8B5"/>
            </a:solidFill>
            <a:prstDash val="solid"/>
          </a:ln>
        </p:spPr>
      </p:sp>
      <p:pic>
        <p:nvPicPr>
          <p:cNvPr id="15" name="Image 2" descr="preencoded.png"/>
          <p:cNvPicPr>
            <a:picLocks noChangeAspect="1"/>
          </p:cNvPicPr>
          <p:nvPr/>
        </p:nvPicPr>
        <p:blipFill>
          <a:blip r:embed="rId5"/>
          <a:stretch>
            <a:fillRect/>
          </a:stretch>
        </p:blipFill>
        <p:spPr>
          <a:xfrm>
            <a:off x="3040380" y="5511641"/>
            <a:ext cx="281464" cy="351830"/>
          </a:xfrm>
          <a:prstGeom prst="rect">
            <a:avLst/>
          </a:prstGeom>
        </p:spPr>
      </p:pic>
      <p:sp>
        <p:nvSpPr>
          <p:cNvPr id="16" name="Text 11"/>
          <p:cNvSpPr/>
          <p:nvPr/>
        </p:nvSpPr>
        <p:spPr>
          <a:xfrm>
            <a:off x="5861685" y="5150763"/>
            <a:ext cx="3353276" cy="312777"/>
          </a:xfrm>
          <a:prstGeom prst="rect">
            <a:avLst/>
          </a:prstGeom>
          <a:noFill/>
          <a:ln/>
        </p:spPr>
        <p:txBody>
          <a:bodyPr wrap="none" lIns="0" tIns="0" rIns="0" bIns="0" rtlCol="0" anchor="t"/>
          <a:lstStyle/>
          <a:p>
            <a:pPr marL="0" indent="0" algn="l">
              <a:lnSpc>
                <a:spcPts val="2450"/>
              </a:lnSpc>
              <a:buNone/>
            </a:pPr>
            <a:r>
              <a:rPr lang="en-US" sz="1950" dirty="0">
                <a:solidFill>
                  <a:srgbClr val="2B2E3C"/>
                </a:solidFill>
                <a:latin typeface="Bitter Medium" pitchFamily="34" charset="0"/>
                <a:ea typeface="Bitter Medium" pitchFamily="34" charset="-122"/>
                <a:cs typeface="Bitter Medium" pitchFamily="34" charset="-120"/>
              </a:rPr>
              <a:t>Comprehensive Admin Tools</a:t>
            </a:r>
            <a:endParaRPr lang="en-US" sz="1950" dirty="0"/>
          </a:p>
        </p:txBody>
      </p:sp>
      <p:sp>
        <p:nvSpPr>
          <p:cNvPr id="17" name="Text 12"/>
          <p:cNvSpPr/>
          <p:nvPr/>
        </p:nvSpPr>
        <p:spPr>
          <a:xfrm>
            <a:off x="5861685" y="5583555"/>
            <a:ext cx="7867888" cy="640794"/>
          </a:xfrm>
          <a:prstGeom prst="rect">
            <a:avLst/>
          </a:prstGeom>
          <a:noFill/>
          <a:ln/>
        </p:spPr>
        <p:txBody>
          <a:bodyPr wrap="square" lIns="0" tIns="0" rIns="0" bIns="0" rtlCol="0" anchor="t"/>
          <a:lstStyle/>
          <a:p>
            <a:pPr marL="0" indent="0" algn="l">
              <a:lnSpc>
                <a:spcPts val="2500"/>
              </a:lnSpc>
              <a:buNone/>
            </a:pPr>
            <a:r>
              <a:rPr lang="en-US" sz="1550" dirty="0">
                <a:solidFill>
                  <a:srgbClr val="2B2E3C"/>
                </a:solidFill>
                <a:latin typeface="Open Sans" pitchFamily="34" charset="0"/>
                <a:ea typeface="Open Sans" pitchFamily="34" charset="-122"/>
                <a:cs typeface="Open Sans" pitchFamily="34" charset="-120"/>
              </a:rPr>
              <a:t>To provide administrators with efficient tools for managing movies, theatres, and show timings.</a:t>
            </a:r>
            <a:endParaRPr lang="en-US" sz="1550" dirty="0"/>
          </a:p>
        </p:txBody>
      </p:sp>
      <p:sp>
        <p:nvSpPr>
          <p:cNvPr id="18" name="Shape 13"/>
          <p:cNvSpPr/>
          <p:nvPr/>
        </p:nvSpPr>
        <p:spPr>
          <a:xfrm>
            <a:off x="5761553" y="6414968"/>
            <a:ext cx="8068151" cy="11430"/>
          </a:xfrm>
          <a:prstGeom prst="roundRect">
            <a:avLst>
              <a:gd name="adj" fmla="val 735682"/>
            </a:avLst>
          </a:prstGeom>
          <a:solidFill>
            <a:srgbClr val="E2C8B5"/>
          </a:solidFill>
          <a:ln/>
        </p:spPr>
      </p:sp>
      <p:sp>
        <p:nvSpPr>
          <p:cNvPr id="19" name="Shape 14"/>
          <p:cNvSpPr/>
          <p:nvPr/>
        </p:nvSpPr>
        <p:spPr>
          <a:xfrm>
            <a:off x="700683" y="6524506"/>
            <a:ext cx="6614517" cy="1153478"/>
          </a:xfrm>
          <a:prstGeom prst="roundRect">
            <a:avLst>
              <a:gd name="adj" fmla="val 7290"/>
            </a:avLst>
          </a:prstGeom>
          <a:solidFill>
            <a:srgbClr val="FCE2CF"/>
          </a:solidFill>
          <a:ln w="7620">
            <a:solidFill>
              <a:srgbClr val="E2C8B5"/>
            </a:solidFill>
            <a:prstDash val="solid"/>
          </a:ln>
        </p:spPr>
      </p:sp>
      <p:pic>
        <p:nvPicPr>
          <p:cNvPr id="20" name="Image 3" descr="preencoded.png"/>
          <p:cNvPicPr>
            <a:picLocks noChangeAspect="1"/>
          </p:cNvPicPr>
          <p:nvPr/>
        </p:nvPicPr>
        <p:blipFill>
          <a:blip r:embed="rId6"/>
          <a:stretch>
            <a:fillRect/>
          </a:stretch>
        </p:blipFill>
        <p:spPr>
          <a:xfrm>
            <a:off x="3867150" y="6925270"/>
            <a:ext cx="281464" cy="351830"/>
          </a:xfrm>
          <a:prstGeom prst="rect">
            <a:avLst/>
          </a:prstGeom>
        </p:spPr>
      </p:pic>
      <p:sp>
        <p:nvSpPr>
          <p:cNvPr id="21" name="Text 15"/>
          <p:cNvSpPr/>
          <p:nvPr/>
        </p:nvSpPr>
        <p:spPr>
          <a:xfrm>
            <a:off x="7515344" y="6724650"/>
            <a:ext cx="2885242" cy="312777"/>
          </a:xfrm>
          <a:prstGeom prst="rect">
            <a:avLst/>
          </a:prstGeom>
          <a:noFill/>
          <a:ln/>
        </p:spPr>
        <p:txBody>
          <a:bodyPr wrap="none" lIns="0" tIns="0" rIns="0" bIns="0" rtlCol="0" anchor="t"/>
          <a:lstStyle/>
          <a:p>
            <a:pPr marL="0" indent="0" algn="l">
              <a:lnSpc>
                <a:spcPts val="2450"/>
              </a:lnSpc>
              <a:buNone/>
            </a:pPr>
            <a:r>
              <a:rPr lang="en-US" sz="1950" dirty="0">
                <a:solidFill>
                  <a:srgbClr val="2B2E3C"/>
                </a:solidFill>
                <a:latin typeface="Bitter Medium" pitchFamily="34" charset="0"/>
                <a:ea typeface="Bitter Medium" pitchFamily="34" charset="-122"/>
                <a:cs typeface="Bitter Medium" pitchFamily="34" charset="-120"/>
              </a:rPr>
              <a:t>User-Centric Experience</a:t>
            </a:r>
            <a:endParaRPr lang="en-US" sz="1950" dirty="0"/>
          </a:p>
        </p:txBody>
      </p:sp>
      <p:sp>
        <p:nvSpPr>
          <p:cNvPr id="22" name="Text 16"/>
          <p:cNvSpPr/>
          <p:nvPr/>
        </p:nvSpPr>
        <p:spPr>
          <a:xfrm>
            <a:off x="7515344" y="7157442"/>
            <a:ext cx="5618798" cy="320397"/>
          </a:xfrm>
          <a:prstGeom prst="rect">
            <a:avLst/>
          </a:prstGeom>
          <a:noFill/>
          <a:ln/>
        </p:spPr>
        <p:txBody>
          <a:bodyPr wrap="none" lIns="0" tIns="0" rIns="0" bIns="0" rtlCol="0" anchor="t"/>
          <a:lstStyle/>
          <a:p>
            <a:pPr marL="0" indent="0" algn="l">
              <a:lnSpc>
                <a:spcPts val="2500"/>
              </a:lnSpc>
              <a:buNone/>
            </a:pPr>
            <a:r>
              <a:rPr lang="en-US" sz="1550" dirty="0">
                <a:solidFill>
                  <a:srgbClr val="2B2E3C"/>
                </a:solidFill>
                <a:latin typeface="Open Sans" pitchFamily="34" charset="0"/>
                <a:ea typeface="Open Sans" pitchFamily="34" charset="-122"/>
                <a:cs typeface="Open Sans" pitchFamily="34" charset="-120"/>
              </a:rPr>
              <a:t>To deliver a highly user-friendly and secure booking journey.</a:t>
            </a:r>
            <a:endParaRPr lang="en-US" sz="155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626388"/>
            <a:ext cx="10028753" cy="708779"/>
          </a:xfrm>
          <a:prstGeom prst="rect">
            <a:avLst/>
          </a:prstGeom>
          <a:noFill/>
          <a:ln/>
        </p:spPr>
        <p:txBody>
          <a:bodyPr wrap="none" lIns="0" tIns="0" rIns="0" bIns="0" rtlCol="0" anchor="t"/>
          <a:lstStyle/>
          <a:p>
            <a:pPr marL="0" indent="0" algn="l">
              <a:lnSpc>
                <a:spcPts val="5550"/>
              </a:lnSpc>
              <a:buNone/>
            </a:pPr>
            <a:r>
              <a:rPr lang="en-US" sz="4450" dirty="0">
                <a:solidFill>
                  <a:srgbClr val="2C3F42"/>
                </a:solidFill>
                <a:latin typeface="Bitter Medium" pitchFamily="34" charset="0"/>
                <a:ea typeface="Bitter Medium" pitchFamily="34" charset="-122"/>
                <a:cs typeface="Bitter Medium" pitchFamily="34" charset="-120"/>
              </a:rPr>
              <a:t>Key Features: What Our System Offers</a:t>
            </a:r>
            <a:endParaRPr lang="en-US" sz="4450" dirty="0"/>
          </a:p>
        </p:txBody>
      </p:sp>
      <p:sp>
        <p:nvSpPr>
          <p:cNvPr id="3" name="Text 1"/>
          <p:cNvSpPr/>
          <p:nvPr/>
        </p:nvSpPr>
        <p:spPr>
          <a:xfrm>
            <a:off x="793790" y="1788795"/>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2B2E3C"/>
                </a:solidFill>
                <a:latin typeface="Open Sans" pitchFamily="34" charset="0"/>
                <a:ea typeface="Open Sans" pitchFamily="34" charset="-122"/>
                <a:cs typeface="Open Sans" pitchFamily="34" charset="-120"/>
              </a:rPr>
              <a:t>Our Movie Ticket Booking System comes packed with essential features designed to provide a seamless and comprehensive experience for both users and administrators.</a:t>
            </a:r>
            <a:endParaRPr lang="en-US" sz="1750" dirty="0"/>
          </a:p>
        </p:txBody>
      </p:sp>
      <p:sp>
        <p:nvSpPr>
          <p:cNvPr id="4" name="Text 2"/>
          <p:cNvSpPr/>
          <p:nvPr/>
        </p:nvSpPr>
        <p:spPr>
          <a:xfrm>
            <a:off x="793790" y="299656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C3F42"/>
                </a:solidFill>
                <a:latin typeface="Bitter Medium" pitchFamily="34" charset="0"/>
                <a:ea typeface="Bitter Medium" pitchFamily="34" charset="-122"/>
                <a:cs typeface="Bitter Medium" pitchFamily="34" charset="-120"/>
              </a:rPr>
              <a:t>For Users:</a:t>
            </a:r>
            <a:endParaRPr lang="en-US" sz="2200" dirty="0"/>
          </a:p>
        </p:txBody>
      </p:sp>
      <p:sp>
        <p:nvSpPr>
          <p:cNvPr id="5" name="Text 3"/>
          <p:cNvSpPr/>
          <p:nvPr/>
        </p:nvSpPr>
        <p:spPr>
          <a:xfrm>
            <a:off x="793790" y="3577709"/>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B2E3C"/>
                </a:solidFill>
                <a:latin typeface="Open Sans" pitchFamily="34" charset="0"/>
                <a:ea typeface="Open Sans" pitchFamily="34" charset="-122"/>
                <a:cs typeface="Open Sans" pitchFamily="34" charset="-120"/>
              </a:rPr>
              <a:t>User Registration &amp; Login:</a:t>
            </a:r>
            <a:r>
              <a:rPr lang="en-US" sz="1750" dirty="0">
                <a:solidFill>
                  <a:srgbClr val="2B2E3C"/>
                </a:solidFill>
                <a:latin typeface="Open Sans" pitchFamily="34" charset="0"/>
                <a:ea typeface="Open Sans" pitchFamily="34" charset="-122"/>
                <a:cs typeface="Open Sans" pitchFamily="34" charset="-120"/>
              </a:rPr>
              <a:t> Personalised access to the system.</a:t>
            </a:r>
            <a:endParaRPr lang="en-US" sz="1750" dirty="0"/>
          </a:p>
        </p:txBody>
      </p:sp>
      <p:sp>
        <p:nvSpPr>
          <p:cNvPr id="6" name="Text 4"/>
          <p:cNvSpPr/>
          <p:nvPr/>
        </p:nvSpPr>
        <p:spPr>
          <a:xfrm>
            <a:off x="793790" y="4382810"/>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B2E3C"/>
                </a:solidFill>
                <a:latin typeface="Open Sans" pitchFamily="34" charset="0"/>
                <a:ea typeface="Open Sans" pitchFamily="34" charset="-122"/>
                <a:cs typeface="Open Sans" pitchFamily="34" charset="-120"/>
              </a:rPr>
              <a:t>Movie Browsing:</a:t>
            </a:r>
            <a:r>
              <a:rPr lang="en-US" sz="1750" dirty="0">
                <a:solidFill>
                  <a:srgbClr val="2B2E3C"/>
                </a:solidFill>
                <a:latin typeface="Open Sans" pitchFamily="34" charset="0"/>
                <a:ea typeface="Open Sans" pitchFamily="34" charset="-122"/>
                <a:cs typeface="Open Sans" pitchFamily="34" charset="-120"/>
              </a:rPr>
              <a:t> Filter options by theatre, timing, and language.</a:t>
            </a:r>
            <a:endParaRPr lang="en-US" sz="1750" dirty="0"/>
          </a:p>
        </p:txBody>
      </p:sp>
      <p:sp>
        <p:nvSpPr>
          <p:cNvPr id="7" name="Text 5"/>
          <p:cNvSpPr/>
          <p:nvPr/>
        </p:nvSpPr>
        <p:spPr>
          <a:xfrm>
            <a:off x="793790" y="5187910"/>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B2E3C"/>
                </a:solidFill>
                <a:latin typeface="Open Sans" pitchFamily="34" charset="0"/>
                <a:ea typeface="Open Sans" pitchFamily="34" charset="-122"/>
                <a:cs typeface="Open Sans" pitchFamily="34" charset="-120"/>
              </a:rPr>
              <a:t>Real-time Seat Selection:</a:t>
            </a:r>
            <a:r>
              <a:rPr lang="en-US" sz="1750" dirty="0">
                <a:solidFill>
                  <a:srgbClr val="2B2E3C"/>
                </a:solidFill>
                <a:latin typeface="Open Sans" pitchFamily="34" charset="0"/>
                <a:ea typeface="Open Sans" pitchFamily="34" charset="-122"/>
                <a:cs typeface="Open Sans" pitchFamily="34" charset="-120"/>
              </a:rPr>
              <a:t> Interactive seat maps for precise booking.</a:t>
            </a:r>
            <a:endParaRPr lang="en-US" sz="1750" dirty="0"/>
          </a:p>
        </p:txBody>
      </p:sp>
      <p:sp>
        <p:nvSpPr>
          <p:cNvPr id="8" name="Text 6"/>
          <p:cNvSpPr/>
          <p:nvPr/>
        </p:nvSpPr>
        <p:spPr>
          <a:xfrm>
            <a:off x="793790" y="5993011"/>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B2E3C"/>
                </a:solidFill>
                <a:latin typeface="Open Sans" pitchFamily="34" charset="0"/>
                <a:ea typeface="Open Sans" pitchFamily="34" charset="-122"/>
                <a:cs typeface="Open Sans" pitchFamily="34" charset="-120"/>
              </a:rPr>
              <a:t>Online Payment Integration:</a:t>
            </a:r>
            <a:r>
              <a:rPr lang="en-US" sz="1750" dirty="0">
                <a:solidFill>
                  <a:srgbClr val="2B2E3C"/>
                </a:solidFill>
                <a:latin typeface="Open Sans" pitchFamily="34" charset="0"/>
                <a:ea typeface="Open Sans" pitchFamily="34" charset="-122"/>
                <a:cs typeface="Open Sans" pitchFamily="34" charset="-120"/>
              </a:rPr>
              <a:t> Secure and convenient transaction processing.</a:t>
            </a:r>
            <a:endParaRPr lang="en-US" sz="1750" dirty="0"/>
          </a:p>
        </p:txBody>
      </p:sp>
      <p:sp>
        <p:nvSpPr>
          <p:cNvPr id="10" name="Text 8"/>
          <p:cNvSpPr/>
          <p:nvPr/>
        </p:nvSpPr>
        <p:spPr>
          <a:xfrm>
            <a:off x="7599521" y="299656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C3F42"/>
                </a:solidFill>
                <a:latin typeface="Bitter Medium" pitchFamily="34" charset="0"/>
                <a:ea typeface="Bitter Medium" pitchFamily="34" charset="-122"/>
                <a:cs typeface="Bitter Medium" pitchFamily="34" charset="-120"/>
              </a:rPr>
              <a:t>For Administrators:</a:t>
            </a:r>
            <a:endParaRPr lang="en-US" sz="2200" dirty="0"/>
          </a:p>
        </p:txBody>
      </p:sp>
      <p:sp>
        <p:nvSpPr>
          <p:cNvPr id="11" name="Text 9"/>
          <p:cNvSpPr/>
          <p:nvPr/>
        </p:nvSpPr>
        <p:spPr>
          <a:xfrm>
            <a:off x="7599521" y="3577709"/>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B2E3C"/>
                </a:solidFill>
                <a:latin typeface="Open Sans" pitchFamily="34" charset="0"/>
                <a:ea typeface="Open Sans" pitchFamily="34" charset="-122"/>
                <a:cs typeface="Open Sans" pitchFamily="34" charset="-120"/>
              </a:rPr>
              <a:t>Admin Dashboard:</a:t>
            </a:r>
            <a:r>
              <a:rPr lang="en-US" sz="1750" dirty="0">
                <a:solidFill>
                  <a:srgbClr val="2B2E3C"/>
                </a:solidFill>
                <a:latin typeface="Open Sans" pitchFamily="34" charset="0"/>
                <a:ea typeface="Open Sans" pitchFamily="34" charset="-122"/>
                <a:cs typeface="Open Sans" pitchFamily="34" charset="-120"/>
              </a:rPr>
              <a:t> Centralised control panel for all management tasks.</a:t>
            </a:r>
            <a:endParaRPr lang="en-US" sz="1750" dirty="0"/>
          </a:p>
        </p:txBody>
      </p:sp>
      <p:sp>
        <p:nvSpPr>
          <p:cNvPr id="12" name="Text 10"/>
          <p:cNvSpPr/>
          <p:nvPr/>
        </p:nvSpPr>
        <p:spPr>
          <a:xfrm>
            <a:off x="7599521" y="4382810"/>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B2E3C"/>
                </a:solidFill>
                <a:latin typeface="Open Sans" pitchFamily="34" charset="0"/>
                <a:ea typeface="Open Sans" pitchFamily="34" charset="-122"/>
                <a:cs typeface="Open Sans" pitchFamily="34" charset="-120"/>
              </a:rPr>
              <a:t>Movie Management:</a:t>
            </a:r>
            <a:r>
              <a:rPr lang="en-US" sz="1750" dirty="0">
                <a:solidFill>
                  <a:srgbClr val="2B2E3C"/>
                </a:solidFill>
                <a:latin typeface="Open Sans" pitchFamily="34" charset="0"/>
                <a:ea typeface="Open Sans" pitchFamily="34" charset="-122"/>
                <a:cs typeface="Open Sans" pitchFamily="34" charset="-120"/>
              </a:rPr>
              <a:t> Add, edit, or remove movie details.</a:t>
            </a:r>
            <a:endParaRPr lang="en-US" sz="1750" dirty="0"/>
          </a:p>
        </p:txBody>
      </p:sp>
      <p:sp>
        <p:nvSpPr>
          <p:cNvPr id="13" name="Text 11"/>
          <p:cNvSpPr/>
          <p:nvPr/>
        </p:nvSpPr>
        <p:spPr>
          <a:xfrm>
            <a:off x="7599521" y="5187910"/>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B2E3C"/>
                </a:solidFill>
                <a:latin typeface="Open Sans" pitchFamily="34" charset="0"/>
                <a:ea typeface="Open Sans" pitchFamily="34" charset="-122"/>
                <a:cs typeface="Open Sans" pitchFamily="34" charset="-120"/>
              </a:rPr>
              <a:t>Booking Management:</a:t>
            </a:r>
            <a:r>
              <a:rPr lang="en-US" sz="1750" dirty="0">
                <a:solidFill>
                  <a:srgbClr val="2B2E3C"/>
                </a:solidFill>
                <a:latin typeface="Open Sans" pitchFamily="34" charset="0"/>
                <a:ea typeface="Open Sans" pitchFamily="34" charset="-122"/>
                <a:cs typeface="Open Sans" pitchFamily="34" charset="-120"/>
              </a:rPr>
              <a:t> Oversee and manage all user bookings.</a:t>
            </a:r>
            <a:endParaRPr lang="en-US" sz="1750" dirty="0"/>
          </a:p>
        </p:txBody>
      </p:sp>
      <p:sp>
        <p:nvSpPr>
          <p:cNvPr id="14" name="Text 12"/>
          <p:cNvSpPr/>
          <p:nvPr/>
        </p:nvSpPr>
        <p:spPr>
          <a:xfrm>
            <a:off x="7599521" y="5993011"/>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B2E3C"/>
                </a:solidFill>
                <a:latin typeface="Open Sans" pitchFamily="34" charset="0"/>
                <a:ea typeface="Open Sans" pitchFamily="34" charset="-122"/>
                <a:cs typeface="Open Sans" pitchFamily="34" charset="-120"/>
              </a:rPr>
              <a:t>Showtime &amp; Theatre Management:</a:t>
            </a:r>
            <a:r>
              <a:rPr lang="en-US" sz="1750" dirty="0">
                <a:solidFill>
                  <a:srgbClr val="2B2E3C"/>
                </a:solidFill>
                <a:latin typeface="Open Sans" pitchFamily="34" charset="0"/>
                <a:ea typeface="Open Sans" pitchFamily="34" charset="-122"/>
                <a:cs typeface="Open Sans" pitchFamily="34" charset="-120"/>
              </a:rPr>
              <a:t> Efficiently schedule and update show details.</a:t>
            </a:r>
            <a:endParaRPr lang="en-US" sz="175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636151"/>
            <a:ext cx="6641068" cy="708779"/>
          </a:xfrm>
          <a:prstGeom prst="rect">
            <a:avLst/>
          </a:prstGeom>
          <a:noFill/>
          <a:ln/>
        </p:spPr>
        <p:txBody>
          <a:bodyPr wrap="none" lIns="0" tIns="0" rIns="0" bIns="0" rtlCol="0" anchor="t"/>
          <a:lstStyle/>
          <a:p>
            <a:pPr marL="0" indent="0" algn="l">
              <a:lnSpc>
                <a:spcPts val="5550"/>
              </a:lnSpc>
              <a:buNone/>
            </a:pPr>
            <a:r>
              <a:rPr lang="en-US" sz="4450" dirty="0">
                <a:solidFill>
                  <a:srgbClr val="2C3F42"/>
                </a:solidFill>
                <a:latin typeface="Bitter Medium" pitchFamily="34" charset="0"/>
                <a:ea typeface="Bitter Medium" pitchFamily="34" charset="-122"/>
                <a:cs typeface="Bitter Medium" pitchFamily="34" charset="-120"/>
              </a:rPr>
              <a:t>Tools &amp; Technology Stack</a:t>
            </a:r>
            <a:endParaRPr lang="en-US" sz="4450" dirty="0"/>
          </a:p>
        </p:txBody>
      </p:sp>
      <p:pic>
        <p:nvPicPr>
          <p:cNvPr id="4" name="Image 0" descr="preencoded.png"/>
          <p:cNvPicPr>
            <a:picLocks noChangeAspect="1"/>
          </p:cNvPicPr>
          <p:nvPr/>
        </p:nvPicPr>
        <p:blipFill>
          <a:blip r:embed="rId3"/>
          <a:stretch>
            <a:fillRect/>
          </a:stretch>
        </p:blipFill>
        <p:spPr>
          <a:xfrm>
            <a:off x="793790" y="2779514"/>
            <a:ext cx="680442" cy="680442"/>
          </a:xfrm>
          <a:prstGeom prst="rect">
            <a:avLst/>
          </a:prstGeom>
        </p:spPr>
      </p:pic>
      <p:sp>
        <p:nvSpPr>
          <p:cNvPr id="5" name="Text 2"/>
          <p:cNvSpPr/>
          <p:nvPr/>
        </p:nvSpPr>
        <p:spPr>
          <a:xfrm>
            <a:off x="793790" y="374344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B2E3C"/>
                </a:solidFill>
                <a:latin typeface="Bitter Medium" pitchFamily="34" charset="0"/>
                <a:ea typeface="Bitter Medium" pitchFamily="34" charset="-122"/>
                <a:cs typeface="Bitter Medium" pitchFamily="34" charset="-120"/>
              </a:rPr>
              <a:t>Frontend</a:t>
            </a:r>
            <a:endParaRPr lang="en-US" sz="2200" dirty="0"/>
          </a:p>
        </p:txBody>
      </p:sp>
      <p:sp>
        <p:nvSpPr>
          <p:cNvPr id="6" name="Text 3"/>
          <p:cNvSpPr/>
          <p:nvPr/>
        </p:nvSpPr>
        <p:spPr>
          <a:xfrm>
            <a:off x="793790" y="4233863"/>
            <a:ext cx="4158615" cy="725805"/>
          </a:xfrm>
          <a:prstGeom prst="rect">
            <a:avLst/>
          </a:prstGeom>
          <a:noFill/>
          <a:ln/>
        </p:spPr>
        <p:txBody>
          <a:bodyPr wrap="square" lIns="0" tIns="0" rIns="0" bIns="0" rtlCol="0" anchor="t"/>
          <a:lstStyle/>
          <a:p>
            <a:pPr marL="0" indent="0" algn="l">
              <a:lnSpc>
                <a:spcPts val="2850"/>
              </a:lnSpc>
              <a:buNone/>
            </a:pPr>
            <a:r>
              <a:rPr lang="en-US" sz="1750" dirty="0">
                <a:solidFill>
                  <a:srgbClr val="2B2E3C"/>
                </a:solidFill>
                <a:latin typeface="Open Sans" pitchFamily="34" charset="0"/>
                <a:ea typeface="Open Sans" pitchFamily="34" charset="-122"/>
                <a:cs typeface="Open Sans" pitchFamily="34" charset="-120"/>
              </a:rPr>
              <a:t>HTML, CSS, Bootstrap, JavaScript for responsive and interactive UI.</a:t>
            </a:r>
            <a:endParaRPr lang="en-US" sz="1750" dirty="0"/>
          </a:p>
        </p:txBody>
      </p:sp>
      <p:pic>
        <p:nvPicPr>
          <p:cNvPr id="7" name="Image 1" descr="preencoded.png"/>
          <p:cNvPicPr>
            <a:picLocks noChangeAspect="1"/>
          </p:cNvPicPr>
          <p:nvPr/>
        </p:nvPicPr>
        <p:blipFill>
          <a:blip r:embed="rId4"/>
          <a:stretch>
            <a:fillRect/>
          </a:stretch>
        </p:blipFill>
        <p:spPr>
          <a:xfrm>
            <a:off x="5235893" y="2779514"/>
            <a:ext cx="680442" cy="680442"/>
          </a:xfrm>
          <a:prstGeom prst="rect">
            <a:avLst/>
          </a:prstGeom>
        </p:spPr>
      </p:pic>
      <p:sp>
        <p:nvSpPr>
          <p:cNvPr id="8" name="Text 4"/>
          <p:cNvSpPr/>
          <p:nvPr/>
        </p:nvSpPr>
        <p:spPr>
          <a:xfrm>
            <a:off x="5235893" y="374344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B2E3C"/>
                </a:solidFill>
                <a:latin typeface="Bitter Medium" pitchFamily="34" charset="0"/>
                <a:ea typeface="Bitter Medium" pitchFamily="34" charset="-122"/>
                <a:cs typeface="Bitter Medium" pitchFamily="34" charset="-120"/>
              </a:rPr>
              <a:t>Backend</a:t>
            </a:r>
            <a:endParaRPr lang="en-US" sz="2200" dirty="0"/>
          </a:p>
        </p:txBody>
      </p:sp>
      <p:sp>
        <p:nvSpPr>
          <p:cNvPr id="9" name="Text 5"/>
          <p:cNvSpPr/>
          <p:nvPr/>
        </p:nvSpPr>
        <p:spPr>
          <a:xfrm>
            <a:off x="5235893" y="4233863"/>
            <a:ext cx="4158615" cy="725805"/>
          </a:xfrm>
          <a:prstGeom prst="rect">
            <a:avLst/>
          </a:prstGeom>
          <a:noFill/>
          <a:ln/>
        </p:spPr>
        <p:txBody>
          <a:bodyPr wrap="square" lIns="0" tIns="0" rIns="0" bIns="0" rtlCol="0" anchor="t"/>
          <a:lstStyle/>
          <a:p>
            <a:pPr marL="0" indent="0" algn="l">
              <a:lnSpc>
                <a:spcPts val="2850"/>
              </a:lnSpc>
              <a:buNone/>
            </a:pPr>
            <a:r>
              <a:rPr lang="en-US" sz="1750" dirty="0" smtClean="0">
                <a:solidFill>
                  <a:srgbClr val="2B2E3C"/>
                </a:solidFill>
                <a:latin typeface="Open Sans" pitchFamily="34" charset="0"/>
                <a:ea typeface="Open Sans" pitchFamily="34" charset="-122"/>
                <a:cs typeface="Open Sans" pitchFamily="34" charset="-120"/>
              </a:rPr>
              <a:t>ASP.NET for </a:t>
            </a:r>
            <a:r>
              <a:rPr lang="en-US" sz="1750" dirty="0">
                <a:solidFill>
                  <a:srgbClr val="2B2E3C"/>
                </a:solidFill>
                <a:latin typeface="Open Sans" pitchFamily="34" charset="0"/>
                <a:ea typeface="Open Sans" pitchFamily="34" charset="-122"/>
                <a:cs typeface="Open Sans" pitchFamily="34" charset="-120"/>
              </a:rPr>
              <a:t>server-side logic and database interaction.</a:t>
            </a:r>
            <a:endParaRPr lang="en-US" sz="1750" dirty="0"/>
          </a:p>
        </p:txBody>
      </p:sp>
      <p:pic>
        <p:nvPicPr>
          <p:cNvPr id="10" name="Image 2" descr="preencoded.png"/>
          <p:cNvPicPr>
            <a:picLocks noChangeAspect="1"/>
          </p:cNvPicPr>
          <p:nvPr/>
        </p:nvPicPr>
        <p:blipFill>
          <a:blip r:embed="rId5"/>
          <a:stretch>
            <a:fillRect/>
          </a:stretch>
        </p:blipFill>
        <p:spPr>
          <a:xfrm>
            <a:off x="9677995" y="2779514"/>
            <a:ext cx="680442" cy="680442"/>
          </a:xfrm>
          <a:prstGeom prst="rect">
            <a:avLst/>
          </a:prstGeom>
        </p:spPr>
      </p:pic>
      <p:sp>
        <p:nvSpPr>
          <p:cNvPr id="11" name="Text 6"/>
          <p:cNvSpPr/>
          <p:nvPr/>
        </p:nvSpPr>
        <p:spPr>
          <a:xfrm>
            <a:off x="9677995" y="374344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B2E3C"/>
                </a:solidFill>
                <a:latin typeface="Bitter Medium" pitchFamily="34" charset="0"/>
                <a:ea typeface="Bitter Medium" pitchFamily="34" charset="-122"/>
                <a:cs typeface="Bitter Medium" pitchFamily="34" charset="-120"/>
              </a:rPr>
              <a:t>Database</a:t>
            </a:r>
            <a:endParaRPr lang="en-US" sz="2200" dirty="0"/>
          </a:p>
        </p:txBody>
      </p:sp>
      <p:sp>
        <p:nvSpPr>
          <p:cNvPr id="12" name="Text 7"/>
          <p:cNvSpPr/>
          <p:nvPr/>
        </p:nvSpPr>
        <p:spPr>
          <a:xfrm>
            <a:off x="9677995" y="4233863"/>
            <a:ext cx="4158615" cy="725805"/>
          </a:xfrm>
          <a:prstGeom prst="rect">
            <a:avLst/>
          </a:prstGeom>
          <a:noFill/>
          <a:ln/>
        </p:spPr>
        <p:txBody>
          <a:bodyPr wrap="square" lIns="0" tIns="0" rIns="0" bIns="0" rtlCol="0" anchor="t"/>
          <a:lstStyle/>
          <a:p>
            <a:pPr marL="0" indent="0" algn="l">
              <a:lnSpc>
                <a:spcPts val="2850"/>
              </a:lnSpc>
              <a:buNone/>
            </a:pPr>
            <a:r>
              <a:rPr lang="en-US" sz="1750" dirty="0">
                <a:solidFill>
                  <a:srgbClr val="2B2E3C"/>
                </a:solidFill>
                <a:latin typeface="Open Sans" pitchFamily="34" charset="0"/>
                <a:ea typeface="Open Sans" pitchFamily="34" charset="-122"/>
                <a:cs typeface="Open Sans" pitchFamily="34" charset="-120"/>
              </a:rPr>
              <a:t>MySQL for efficient data storage and retrieval.</a:t>
            </a:r>
            <a:endParaRPr lang="en-US" sz="1750" dirty="0"/>
          </a:p>
        </p:txBody>
      </p:sp>
      <p:pic>
        <p:nvPicPr>
          <p:cNvPr id="13" name="Image 3" descr="preencoded.png"/>
          <p:cNvPicPr>
            <a:picLocks noChangeAspect="1"/>
          </p:cNvPicPr>
          <p:nvPr/>
        </p:nvPicPr>
        <p:blipFill>
          <a:blip r:embed="rId5"/>
          <a:stretch>
            <a:fillRect/>
          </a:stretch>
        </p:blipFill>
        <p:spPr>
          <a:xfrm>
            <a:off x="793790" y="5413296"/>
            <a:ext cx="680442" cy="680442"/>
          </a:xfrm>
          <a:prstGeom prst="rect">
            <a:avLst/>
          </a:prstGeom>
        </p:spPr>
      </p:pic>
      <p:sp>
        <p:nvSpPr>
          <p:cNvPr id="14" name="Text 8"/>
          <p:cNvSpPr/>
          <p:nvPr/>
        </p:nvSpPr>
        <p:spPr>
          <a:xfrm>
            <a:off x="793790" y="6377226"/>
            <a:ext cx="3594021" cy="354330"/>
          </a:xfrm>
          <a:prstGeom prst="rect">
            <a:avLst/>
          </a:prstGeom>
          <a:noFill/>
          <a:ln/>
        </p:spPr>
        <p:txBody>
          <a:bodyPr wrap="none" lIns="0" tIns="0" rIns="0" bIns="0" rtlCol="0" anchor="t"/>
          <a:lstStyle/>
          <a:p>
            <a:pPr marL="0" indent="0" algn="l">
              <a:lnSpc>
                <a:spcPts val="2750"/>
              </a:lnSpc>
              <a:buNone/>
            </a:pPr>
            <a:r>
              <a:rPr lang="en-US" sz="2200" dirty="0">
                <a:solidFill>
                  <a:srgbClr val="2B2E3C"/>
                </a:solidFill>
                <a:latin typeface="Bitter Medium" pitchFamily="34" charset="0"/>
                <a:ea typeface="Bitter Medium" pitchFamily="34" charset="-122"/>
                <a:cs typeface="Bitter Medium" pitchFamily="34" charset="-120"/>
              </a:rPr>
              <a:t>Development Environment</a:t>
            </a:r>
            <a:endParaRPr lang="en-US" sz="2200" dirty="0"/>
          </a:p>
        </p:txBody>
      </p:sp>
      <p:sp>
        <p:nvSpPr>
          <p:cNvPr id="15" name="Text 9"/>
          <p:cNvSpPr/>
          <p:nvPr/>
        </p:nvSpPr>
        <p:spPr>
          <a:xfrm>
            <a:off x="793790" y="6867644"/>
            <a:ext cx="4158615" cy="725805"/>
          </a:xfrm>
          <a:prstGeom prst="rect">
            <a:avLst/>
          </a:prstGeom>
          <a:noFill/>
          <a:ln/>
        </p:spPr>
        <p:txBody>
          <a:bodyPr wrap="square" lIns="0" tIns="0" rIns="0" bIns="0" rtlCol="0" anchor="t"/>
          <a:lstStyle/>
          <a:p>
            <a:pPr marL="0" indent="0" algn="l">
              <a:lnSpc>
                <a:spcPts val="2850"/>
              </a:lnSpc>
              <a:buNone/>
            </a:pPr>
            <a:r>
              <a:rPr lang="en-US" sz="1750" dirty="0">
                <a:solidFill>
                  <a:srgbClr val="2B2E3C"/>
                </a:solidFill>
                <a:latin typeface="Open Sans" pitchFamily="34" charset="0"/>
                <a:ea typeface="Open Sans" pitchFamily="34" charset="-122"/>
                <a:cs typeface="Open Sans" pitchFamily="34" charset="-120"/>
              </a:rPr>
              <a:t>VS Code for streamlined code development and debugging.</a:t>
            </a:r>
            <a:endParaRPr lang="en-US" sz="1750" dirty="0"/>
          </a:p>
        </p:txBody>
      </p:sp>
      <p:pic>
        <p:nvPicPr>
          <p:cNvPr id="16" name="Image 4" descr="preencoded.png"/>
          <p:cNvPicPr>
            <a:picLocks noChangeAspect="1"/>
          </p:cNvPicPr>
          <p:nvPr/>
        </p:nvPicPr>
        <p:blipFill>
          <a:blip r:embed="rId6"/>
          <a:stretch>
            <a:fillRect/>
          </a:stretch>
        </p:blipFill>
        <p:spPr>
          <a:xfrm>
            <a:off x="5235893" y="5413296"/>
            <a:ext cx="680442" cy="680442"/>
          </a:xfrm>
          <a:prstGeom prst="rect">
            <a:avLst/>
          </a:prstGeom>
        </p:spPr>
      </p:pic>
      <p:sp>
        <p:nvSpPr>
          <p:cNvPr id="17" name="Text 10"/>
          <p:cNvSpPr/>
          <p:nvPr/>
        </p:nvSpPr>
        <p:spPr>
          <a:xfrm>
            <a:off x="5235893" y="637722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B2E3C"/>
                </a:solidFill>
                <a:latin typeface="Bitter Medium" pitchFamily="34" charset="0"/>
                <a:ea typeface="Bitter Medium" pitchFamily="34" charset="-122"/>
                <a:cs typeface="Bitter Medium" pitchFamily="34" charset="-120"/>
              </a:rPr>
              <a:t>Deployment</a:t>
            </a:r>
            <a:endParaRPr lang="en-US" sz="2200" dirty="0"/>
          </a:p>
        </p:txBody>
      </p:sp>
      <p:sp>
        <p:nvSpPr>
          <p:cNvPr id="18" name="Text 11"/>
          <p:cNvSpPr/>
          <p:nvPr/>
        </p:nvSpPr>
        <p:spPr>
          <a:xfrm>
            <a:off x="5235893" y="6867644"/>
            <a:ext cx="4158615" cy="725805"/>
          </a:xfrm>
          <a:prstGeom prst="rect">
            <a:avLst/>
          </a:prstGeom>
          <a:noFill/>
          <a:ln/>
        </p:spPr>
        <p:txBody>
          <a:bodyPr wrap="square" lIns="0" tIns="0" rIns="0" bIns="0" rtlCol="0" anchor="t"/>
          <a:lstStyle/>
          <a:p>
            <a:pPr marL="0" indent="0" algn="l">
              <a:lnSpc>
                <a:spcPts val="2850"/>
              </a:lnSpc>
              <a:buNone/>
            </a:pPr>
            <a:r>
              <a:rPr lang="en-US" sz="1750" dirty="0">
                <a:solidFill>
                  <a:srgbClr val="2B2E3C"/>
                </a:solidFill>
                <a:latin typeface="Open Sans" pitchFamily="34" charset="0"/>
                <a:ea typeface="Open Sans" pitchFamily="34" charset="-122"/>
                <a:cs typeface="Open Sans" pitchFamily="34" charset="-120"/>
              </a:rPr>
              <a:t>Localhost / Web server for hosting and accessibility.</a:t>
            </a:r>
            <a:endParaRPr lang="en-US" sz="175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27817" y="493276"/>
            <a:ext cx="5510808" cy="560546"/>
          </a:xfrm>
          <a:prstGeom prst="rect">
            <a:avLst/>
          </a:prstGeom>
          <a:noFill/>
          <a:ln/>
        </p:spPr>
        <p:txBody>
          <a:bodyPr wrap="none" lIns="0" tIns="0" rIns="0" bIns="0" rtlCol="0" anchor="t"/>
          <a:lstStyle/>
          <a:p>
            <a:pPr marL="0" indent="0" algn="l">
              <a:lnSpc>
                <a:spcPts val="4400"/>
              </a:lnSpc>
              <a:buNone/>
            </a:pPr>
            <a:r>
              <a:rPr lang="en-US" sz="3500" dirty="0">
                <a:solidFill>
                  <a:srgbClr val="2C3F42"/>
                </a:solidFill>
                <a:latin typeface="Bitter Medium" pitchFamily="34" charset="0"/>
                <a:ea typeface="Bitter Medium" pitchFamily="34" charset="-122"/>
                <a:cs typeface="Bitter Medium" pitchFamily="34" charset="-120"/>
              </a:rPr>
              <a:t>System Flow: User Journey</a:t>
            </a:r>
            <a:endParaRPr lang="en-US" sz="3500" dirty="0"/>
          </a:p>
        </p:txBody>
      </p:sp>
      <p:pic>
        <p:nvPicPr>
          <p:cNvPr id="4" name="Image 0" descr="preencoded.png"/>
          <p:cNvPicPr>
            <a:picLocks noChangeAspect="1"/>
          </p:cNvPicPr>
          <p:nvPr/>
        </p:nvPicPr>
        <p:blipFill>
          <a:blip r:embed="rId3"/>
          <a:stretch>
            <a:fillRect/>
          </a:stretch>
        </p:blipFill>
        <p:spPr>
          <a:xfrm>
            <a:off x="682943" y="2188488"/>
            <a:ext cx="13264515" cy="5720001"/>
          </a:xfrm>
          <a:prstGeom prst="rect">
            <a:avLst/>
          </a:prstGeom>
        </p:spPr>
      </p:pic>
      <p:sp>
        <p:nvSpPr>
          <p:cNvPr id="5" name="Text 2"/>
          <p:cNvSpPr/>
          <p:nvPr/>
        </p:nvSpPr>
        <p:spPr>
          <a:xfrm>
            <a:off x="1575470" y="6823762"/>
            <a:ext cx="3539051" cy="376161"/>
          </a:xfrm>
          <a:prstGeom prst="rect">
            <a:avLst/>
          </a:prstGeom>
          <a:noFill/>
          <a:ln/>
        </p:spPr>
        <p:txBody>
          <a:bodyPr wrap="none" lIns="0" tIns="0" rIns="0" bIns="0" rtlCol="0" anchor="t"/>
          <a:lstStyle/>
          <a:p>
            <a:pPr marL="0" indent="0" algn="l">
              <a:lnSpc>
                <a:spcPts val="1650"/>
              </a:lnSpc>
              <a:buNone/>
            </a:pPr>
            <a:r>
              <a:rPr lang="en-US" sz="1350" dirty="0">
                <a:solidFill>
                  <a:srgbClr val="FFFFFF"/>
                </a:solidFill>
                <a:latin typeface="Bitter Medium" pitchFamily="34" charset="0"/>
                <a:ea typeface="Bitter Medium" pitchFamily="34" charset="-122"/>
                <a:cs typeface="Bitter Medium" pitchFamily="34" charset="-120"/>
              </a:rPr>
              <a:t>Payment &amp; Store Booking</a:t>
            </a:r>
            <a:endParaRPr lang="en-US" sz="1350" dirty="0"/>
          </a:p>
        </p:txBody>
      </p:sp>
      <p:sp>
        <p:nvSpPr>
          <p:cNvPr id="6" name="Text 3"/>
          <p:cNvSpPr/>
          <p:nvPr/>
        </p:nvSpPr>
        <p:spPr>
          <a:xfrm>
            <a:off x="1575470" y="5499675"/>
            <a:ext cx="3341984" cy="376161"/>
          </a:xfrm>
          <a:prstGeom prst="rect">
            <a:avLst/>
          </a:prstGeom>
          <a:noFill/>
          <a:ln/>
        </p:spPr>
        <p:txBody>
          <a:bodyPr wrap="none" lIns="0" tIns="0" rIns="0" bIns="0" rtlCol="0" anchor="t"/>
          <a:lstStyle/>
          <a:p>
            <a:pPr marL="0" indent="0" algn="l">
              <a:lnSpc>
                <a:spcPts val="1650"/>
              </a:lnSpc>
              <a:buNone/>
            </a:pPr>
            <a:r>
              <a:rPr lang="en-US" sz="1350" dirty="0">
                <a:solidFill>
                  <a:srgbClr val="FFFFFF"/>
                </a:solidFill>
                <a:latin typeface="Bitter Medium" pitchFamily="34" charset="0"/>
                <a:ea typeface="Bitter Medium" pitchFamily="34" charset="-122"/>
                <a:cs typeface="Bitter Medium" pitchFamily="34" charset="-120"/>
              </a:rPr>
              <a:t>Choose Seats &amp; Confirm</a:t>
            </a:r>
            <a:endParaRPr lang="en-US" sz="1350" dirty="0"/>
          </a:p>
        </p:txBody>
      </p:sp>
      <p:sp>
        <p:nvSpPr>
          <p:cNvPr id="7" name="Text 4"/>
          <p:cNvSpPr/>
          <p:nvPr/>
        </p:nvSpPr>
        <p:spPr>
          <a:xfrm>
            <a:off x="1575470" y="4188961"/>
            <a:ext cx="3711667" cy="376161"/>
          </a:xfrm>
          <a:prstGeom prst="rect">
            <a:avLst/>
          </a:prstGeom>
          <a:noFill/>
          <a:ln/>
        </p:spPr>
        <p:txBody>
          <a:bodyPr wrap="none" lIns="0" tIns="0" rIns="0" bIns="0" rtlCol="0" anchor="t"/>
          <a:lstStyle/>
          <a:p>
            <a:pPr marL="0" indent="0" algn="l">
              <a:lnSpc>
                <a:spcPts val="1650"/>
              </a:lnSpc>
              <a:buNone/>
            </a:pPr>
            <a:r>
              <a:rPr lang="en-US" sz="1350" dirty="0">
                <a:solidFill>
                  <a:srgbClr val="FFFFFF"/>
                </a:solidFill>
                <a:latin typeface="Bitter Medium" pitchFamily="34" charset="0"/>
                <a:ea typeface="Bitter Medium" pitchFamily="34" charset="-122"/>
                <a:cs typeface="Bitter Medium" pitchFamily="34" charset="-120"/>
              </a:rPr>
              <a:t>Browse &amp; Select Showtime</a:t>
            </a:r>
            <a:endParaRPr lang="en-US" sz="1350" dirty="0"/>
          </a:p>
        </p:txBody>
      </p:sp>
      <p:sp>
        <p:nvSpPr>
          <p:cNvPr id="8" name="Text 5"/>
          <p:cNvSpPr/>
          <p:nvPr/>
        </p:nvSpPr>
        <p:spPr>
          <a:xfrm>
            <a:off x="1575470" y="2864874"/>
            <a:ext cx="3009290" cy="376161"/>
          </a:xfrm>
          <a:prstGeom prst="rect">
            <a:avLst/>
          </a:prstGeom>
          <a:noFill/>
          <a:ln/>
        </p:spPr>
        <p:txBody>
          <a:bodyPr wrap="none" lIns="0" tIns="0" rIns="0" bIns="0" rtlCol="0" anchor="t"/>
          <a:lstStyle/>
          <a:p>
            <a:pPr marL="0" indent="0" algn="l">
              <a:lnSpc>
                <a:spcPts val="1650"/>
              </a:lnSpc>
              <a:buNone/>
            </a:pPr>
            <a:r>
              <a:rPr lang="en-US" sz="1350" dirty="0">
                <a:solidFill>
                  <a:srgbClr val="FFFFFF"/>
                </a:solidFill>
                <a:latin typeface="Bitter Medium" pitchFamily="34" charset="0"/>
                <a:ea typeface="Bitter Medium" pitchFamily="34" charset="-122"/>
                <a:cs typeface="Bitter Medium" pitchFamily="34" charset="-120"/>
              </a:rPr>
              <a:t>User Sign‑up/Login</a:t>
            </a:r>
            <a:endParaRPr lang="en-US" sz="135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351292" y="363796"/>
            <a:ext cx="8621435" cy="618530"/>
          </a:xfrm>
          <a:prstGeom prst="rect">
            <a:avLst/>
          </a:prstGeom>
          <a:noFill/>
          <a:ln/>
        </p:spPr>
        <p:txBody>
          <a:bodyPr wrap="none" lIns="0" tIns="0" rIns="0" bIns="0" rtlCol="0" anchor="t"/>
          <a:lstStyle/>
          <a:p>
            <a:pPr marL="0" indent="0" algn="l">
              <a:lnSpc>
                <a:spcPts val="4850"/>
              </a:lnSpc>
              <a:buNone/>
            </a:pPr>
            <a:r>
              <a:rPr lang="en-US" sz="3850" dirty="0">
                <a:solidFill>
                  <a:srgbClr val="2C3F42"/>
                </a:solidFill>
                <a:latin typeface="Bitter Medium" pitchFamily="34" charset="0"/>
                <a:ea typeface="Bitter Medium" pitchFamily="34" charset="-122"/>
                <a:cs typeface="Bitter Medium" pitchFamily="34" charset="-120"/>
              </a:rPr>
              <a:t>Visualising the Experience: Key Pages</a:t>
            </a:r>
            <a:endParaRPr lang="en-US" sz="3850" dirty="0"/>
          </a:p>
        </p:txBody>
      </p:sp>
      <p:pic>
        <p:nvPicPr>
          <p:cNvPr id="4" name="Image 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535" y="1584693"/>
            <a:ext cx="4243113" cy="2437584"/>
          </a:xfrm>
          <a:prstGeom prst="rect">
            <a:avLst/>
          </a:prstGeom>
        </p:spPr>
      </p:pic>
      <p:pic>
        <p:nvPicPr>
          <p:cNvPr id="5" name="Imag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535" y="5090905"/>
            <a:ext cx="4243113" cy="2438250"/>
          </a:xfrm>
          <a:prstGeom prst="rect">
            <a:avLst/>
          </a:prstGeom>
        </p:spPr>
      </p:pic>
      <p:pic>
        <p:nvPicPr>
          <p:cNvPr id="6" name="Imag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7088" y="1584027"/>
            <a:ext cx="4243113" cy="2437584"/>
          </a:xfrm>
          <a:prstGeom prst="rect">
            <a:avLst/>
          </a:prstGeom>
        </p:spPr>
      </p:pic>
      <p:pic>
        <p:nvPicPr>
          <p:cNvPr id="7" name="Imag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87088" y="5091571"/>
            <a:ext cx="4243113" cy="2437584"/>
          </a:xfrm>
          <a:prstGeom prst="rect">
            <a:avLst/>
          </a:prstGeom>
        </p:spPr>
      </p:pic>
      <p:pic>
        <p:nvPicPr>
          <p:cNvPr id="8" name="Imag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88641" y="1585359"/>
            <a:ext cx="4243113" cy="2436918"/>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88641" y="5091571"/>
            <a:ext cx="4243113" cy="243825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1142405"/>
            <a:ext cx="7489269" cy="708779"/>
          </a:xfrm>
          <a:prstGeom prst="rect">
            <a:avLst/>
          </a:prstGeom>
          <a:noFill/>
          <a:ln/>
        </p:spPr>
        <p:txBody>
          <a:bodyPr wrap="none" lIns="0" tIns="0" rIns="0" bIns="0" rtlCol="0" anchor="t"/>
          <a:lstStyle/>
          <a:p>
            <a:pPr marL="0" indent="0" algn="l">
              <a:lnSpc>
                <a:spcPts val="5550"/>
              </a:lnSpc>
              <a:buNone/>
            </a:pPr>
            <a:r>
              <a:rPr lang="en-US" sz="4450" dirty="0">
                <a:solidFill>
                  <a:srgbClr val="2C3F42"/>
                </a:solidFill>
                <a:latin typeface="Bitter Medium" pitchFamily="34" charset="0"/>
                <a:ea typeface="Bitter Medium" pitchFamily="34" charset="-122"/>
                <a:cs typeface="Bitter Medium" pitchFamily="34" charset="-120"/>
              </a:rPr>
              <a:t>Conclusion: Impact &amp; Future</a:t>
            </a:r>
            <a:endParaRPr lang="en-US" sz="4450" dirty="0"/>
          </a:p>
        </p:txBody>
      </p:sp>
      <p:sp>
        <p:nvSpPr>
          <p:cNvPr id="4" name="Shape 2"/>
          <p:cNvSpPr/>
          <p:nvPr/>
        </p:nvSpPr>
        <p:spPr>
          <a:xfrm>
            <a:off x="793790" y="3285768"/>
            <a:ext cx="13042821" cy="3801427"/>
          </a:xfrm>
          <a:prstGeom prst="roundRect">
            <a:avLst>
              <a:gd name="adj" fmla="val 2506"/>
            </a:avLst>
          </a:prstGeom>
          <a:solidFill>
            <a:srgbClr val="B6FCB8"/>
          </a:solidFill>
          <a:ln/>
        </p:spPr>
      </p:sp>
      <p:pic>
        <p:nvPicPr>
          <p:cNvPr id="5" name="Image 0" descr="preencoded.png"/>
          <p:cNvPicPr>
            <a:picLocks noChangeAspect="1"/>
          </p:cNvPicPr>
          <p:nvPr/>
        </p:nvPicPr>
        <p:blipFill>
          <a:blip r:embed="rId3"/>
          <a:stretch>
            <a:fillRect/>
          </a:stretch>
        </p:blipFill>
        <p:spPr>
          <a:xfrm>
            <a:off x="1020604" y="3587829"/>
            <a:ext cx="354330" cy="283488"/>
          </a:xfrm>
          <a:prstGeom prst="rect">
            <a:avLst/>
          </a:prstGeom>
        </p:spPr>
      </p:pic>
      <p:sp>
        <p:nvSpPr>
          <p:cNvPr id="6" name="Text 3"/>
          <p:cNvSpPr/>
          <p:nvPr/>
        </p:nvSpPr>
        <p:spPr>
          <a:xfrm>
            <a:off x="1601748" y="356925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000000"/>
                </a:solidFill>
                <a:latin typeface="Bitter Medium" pitchFamily="34" charset="0"/>
                <a:ea typeface="Bitter Medium" pitchFamily="34" charset="-122"/>
                <a:cs typeface="Bitter Medium" pitchFamily="34" charset="-120"/>
              </a:rPr>
              <a:t>Key Achievements:</a:t>
            </a:r>
            <a:endParaRPr lang="en-US" sz="2200" dirty="0"/>
          </a:p>
        </p:txBody>
      </p:sp>
      <p:sp>
        <p:nvSpPr>
          <p:cNvPr id="7" name="Text 4"/>
          <p:cNvSpPr/>
          <p:nvPr/>
        </p:nvSpPr>
        <p:spPr>
          <a:xfrm>
            <a:off x="1601748" y="4150400"/>
            <a:ext cx="12008048"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000000"/>
                </a:solidFill>
                <a:latin typeface="Open Sans" pitchFamily="34" charset="0"/>
                <a:ea typeface="Open Sans" pitchFamily="34" charset="-122"/>
                <a:cs typeface="Open Sans" pitchFamily="34" charset="-120"/>
              </a:rPr>
              <a:t>Effortless Booking:</a:t>
            </a:r>
            <a:r>
              <a:rPr lang="en-US" sz="1750" dirty="0">
                <a:solidFill>
                  <a:srgbClr val="000000"/>
                </a:solidFill>
                <a:latin typeface="Open Sans" pitchFamily="34" charset="0"/>
                <a:ea typeface="Open Sans" pitchFamily="34" charset="-122"/>
                <a:cs typeface="Open Sans" pitchFamily="34" charset="-120"/>
              </a:rPr>
              <a:t> Makes movie ticket booking quick and easy.</a:t>
            </a:r>
            <a:endParaRPr lang="en-US" sz="1750" dirty="0"/>
          </a:p>
        </p:txBody>
      </p:sp>
      <p:sp>
        <p:nvSpPr>
          <p:cNvPr id="8" name="Text 5"/>
          <p:cNvSpPr/>
          <p:nvPr/>
        </p:nvSpPr>
        <p:spPr>
          <a:xfrm>
            <a:off x="1601748" y="4592598"/>
            <a:ext cx="12008048"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000000"/>
                </a:solidFill>
                <a:latin typeface="Open Sans" pitchFamily="34" charset="0"/>
                <a:ea typeface="Open Sans" pitchFamily="34" charset="-122"/>
                <a:cs typeface="Open Sans" pitchFamily="34" charset="-120"/>
              </a:rPr>
              <a:t>Reduced Errors:</a:t>
            </a:r>
            <a:r>
              <a:rPr lang="en-US" sz="1750" dirty="0">
                <a:solidFill>
                  <a:srgbClr val="000000"/>
                </a:solidFill>
                <a:latin typeface="Open Sans" pitchFamily="34" charset="0"/>
                <a:ea typeface="Open Sans" pitchFamily="34" charset="-122"/>
                <a:cs typeface="Open Sans" pitchFamily="34" charset="-120"/>
              </a:rPr>
              <a:t> Minimises manual effort and booking mistakes.</a:t>
            </a:r>
            <a:endParaRPr lang="en-US" sz="1750" dirty="0"/>
          </a:p>
        </p:txBody>
      </p:sp>
      <p:sp>
        <p:nvSpPr>
          <p:cNvPr id="9" name="Text 6"/>
          <p:cNvSpPr/>
          <p:nvPr/>
        </p:nvSpPr>
        <p:spPr>
          <a:xfrm>
            <a:off x="1601748" y="5034796"/>
            <a:ext cx="12008048"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000000"/>
                </a:solidFill>
                <a:latin typeface="Open Sans" pitchFamily="34" charset="0"/>
                <a:ea typeface="Open Sans" pitchFamily="34" charset="-122"/>
                <a:cs typeface="Open Sans" pitchFamily="34" charset="-120"/>
              </a:rPr>
              <a:t>Real-time Access:</a:t>
            </a:r>
            <a:r>
              <a:rPr lang="en-US" sz="1750" dirty="0">
                <a:solidFill>
                  <a:srgbClr val="000000"/>
                </a:solidFill>
                <a:latin typeface="Open Sans" pitchFamily="34" charset="0"/>
                <a:ea typeface="Open Sans" pitchFamily="34" charset="-122"/>
                <a:cs typeface="Open Sans" pitchFamily="34" charset="-120"/>
              </a:rPr>
              <a:t> Provides instant seat booking and showtime updates.</a:t>
            </a:r>
            <a:endParaRPr lang="en-US" sz="1750" dirty="0"/>
          </a:p>
        </p:txBody>
      </p:sp>
      <p:sp>
        <p:nvSpPr>
          <p:cNvPr id="10" name="Text 7"/>
          <p:cNvSpPr/>
          <p:nvPr/>
        </p:nvSpPr>
        <p:spPr>
          <a:xfrm>
            <a:off x="1601748" y="5476994"/>
            <a:ext cx="12008048"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000000"/>
                </a:solidFill>
                <a:latin typeface="Open Sans" pitchFamily="34" charset="0"/>
                <a:ea typeface="Open Sans" pitchFamily="34" charset="-122"/>
                <a:cs typeface="Open Sans" pitchFamily="34" charset="-120"/>
              </a:rPr>
              <a:t>Secure Transactions:</a:t>
            </a:r>
            <a:r>
              <a:rPr lang="en-US" sz="1750" dirty="0">
                <a:solidFill>
                  <a:srgbClr val="000000"/>
                </a:solidFill>
                <a:latin typeface="Open Sans" pitchFamily="34" charset="0"/>
                <a:ea typeface="Open Sans" pitchFamily="34" charset="-122"/>
                <a:cs typeface="Open Sans" pitchFamily="34" charset="-120"/>
              </a:rPr>
              <a:t> Ensures safe and reliable payment processing.</a:t>
            </a:r>
            <a:endParaRPr lang="en-US" sz="175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571</Words>
  <Application>Microsoft Office PowerPoint</Application>
  <PresentationFormat>Custom</PresentationFormat>
  <Paragraphs>86</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Arial</vt:lpstr>
      <vt:lpstr>Open Sans</vt:lpstr>
      <vt:lpstr>Bitter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lastModifiedBy>DELL</cp:lastModifiedBy>
  <cp:revision>5</cp:revision>
  <dcterms:created xsi:type="dcterms:W3CDTF">2025-09-03T15:38:59Z</dcterms:created>
  <dcterms:modified xsi:type="dcterms:W3CDTF">2025-09-03T16:06:03Z</dcterms:modified>
</cp:coreProperties>
</file>