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8" d="100"/>
          <a:sy n="48" d="100"/>
        </p:scale>
        <p:origin x="157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p:txBody>
          <a:bodyPr/>
          <a:lstStyle/>
          <a:p>
            <a:r>
              <a:rPr lang="en-US" sz="4500" dirty="0"/>
              <a:t>Information Security Portal</a:t>
            </a:r>
          </a:p>
        </p:txBody>
      </p:sp>
      <p:sp>
        <p:nvSpPr>
          <p:cNvPr id="3" name="Subtitle 2">
            <a:extLst>
              <a:ext uri="{FF2B5EF4-FFF2-40B4-BE49-F238E27FC236}">
                <a16:creationId xmlns:a16="http://schemas.microsoft.com/office/drawing/2014/main" id="{E30DAE21-F865-4647-AB70-1BED376EBEAD}"/>
              </a:ext>
            </a:extLst>
          </p:cNvPr>
          <p:cNvSpPr>
            <a:spLocks noGrp="1"/>
          </p:cNvSpPr>
          <p:nvPr>
            <p:ph type="body" idx="1"/>
          </p:nvPr>
        </p:nvSpPr>
        <p:spPr/>
        <p:txBody>
          <a:bodyPr/>
          <a:lstStyle/>
          <a:p>
            <a:r>
              <a:rPr lang="en-US" dirty="0"/>
              <a:t>Jay Gandhi(201506100110138)</a:t>
            </a:r>
          </a:p>
          <a:p>
            <a:r>
              <a:rPr lang="en-US" dirty="0"/>
              <a:t>Project Guide : Mr. Hardik Vyas(Assistant Professor)</a:t>
            </a:r>
          </a:p>
        </p:txBody>
      </p:sp>
    </p:spTree>
    <p:extLst>
      <p:ext uri="{BB962C8B-B14F-4D97-AF65-F5344CB8AC3E}">
        <p14:creationId xmlns:p14="http://schemas.microsoft.com/office/powerpoint/2010/main" val="420647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User</a:t>
            </a:r>
          </a:p>
          <a:p>
            <a:pPr lvl="1" algn="just">
              <a:lnSpc>
                <a:spcPct val="200000"/>
              </a:lnSpc>
            </a:pPr>
            <a:r>
              <a:rPr lang="en-US" dirty="0">
                <a:latin typeface="Cambria" panose="02040503050406030204" pitchFamily="18" charset="0"/>
                <a:ea typeface="Cambria" panose="02040503050406030204" pitchFamily="18" charset="0"/>
              </a:rPr>
              <a:t>Admin can manage the Logs.</a:t>
            </a:r>
          </a:p>
          <a:p>
            <a:pPr lvl="1" algn="just">
              <a:lnSpc>
                <a:spcPct val="200000"/>
              </a:lnSpc>
            </a:pPr>
            <a:r>
              <a:rPr lang="en-US" dirty="0">
                <a:latin typeface="Cambria" panose="02040503050406030204" pitchFamily="18" charset="0"/>
                <a:ea typeface="Cambria" panose="02040503050406030204" pitchFamily="18" charset="0"/>
              </a:rPr>
              <a:t>Logs can be manage the role wise. </a:t>
            </a:r>
          </a:p>
          <a:p>
            <a:pPr lvl="1" algn="just">
              <a:lnSpc>
                <a:spcPct val="200000"/>
              </a:lnSpc>
            </a:pPr>
            <a:r>
              <a:rPr lang="en-US" dirty="0">
                <a:latin typeface="Cambria" panose="02040503050406030204" pitchFamily="18" charset="0"/>
                <a:ea typeface="Cambria" panose="02040503050406030204" pitchFamily="18" charset="0"/>
              </a:rPr>
              <a:t>Mail must be triggered to notify for adding the monthly new log. </a:t>
            </a:r>
          </a:p>
          <a:p>
            <a:pPr lvl="1" algn="just">
              <a:lnSpc>
                <a:spcPct val="200000"/>
              </a:lnSpc>
            </a:pPr>
            <a:r>
              <a:rPr lang="en-US" dirty="0">
                <a:latin typeface="Cambria" panose="02040503050406030204" pitchFamily="18" charset="0"/>
                <a:ea typeface="Cambria" panose="02040503050406030204" pitchFamily="18" charset="0"/>
              </a:rPr>
              <a:t>Once log is submitted after that new entry should not be attempt.</a:t>
            </a:r>
          </a:p>
        </p:txBody>
      </p:sp>
    </p:spTree>
    <p:extLst>
      <p:ext uri="{BB962C8B-B14F-4D97-AF65-F5344CB8AC3E}">
        <p14:creationId xmlns:p14="http://schemas.microsoft.com/office/powerpoint/2010/main" val="306582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Reports should be generated by the system like</a:t>
            </a:r>
          </a:p>
          <a:p>
            <a:pPr lvl="1" algn="just">
              <a:lnSpc>
                <a:spcPct val="150000"/>
              </a:lnSpc>
            </a:pPr>
            <a:r>
              <a:rPr lang="en-US" dirty="0">
                <a:latin typeface="Cambria" panose="02040503050406030204" pitchFamily="18" charset="0"/>
                <a:ea typeface="Cambria" panose="02040503050406030204" pitchFamily="18" charset="0"/>
              </a:rPr>
              <a:t>Total number of the records(category wise)</a:t>
            </a:r>
          </a:p>
          <a:p>
            <a:pPr lvl="1" algn="just">
              <a:lnSpc>
                <a:spcPct val="150000"/>
              </a:lnSpc>
            </a:pPr>
            <a:r>
              <a:rPr lang="en-US" dirty="0">
                <a:latin typeface="Cambria" panose="02040503050406030204" pitchFamily="18" charset="0"/>
                <a:ea typeface="Cambria" panose="02040503050406030204" pitchFamily="18" charset="0"/>
              </a:rPr>
              <a:t>Total number of the records(Sub category wise)</a:t>
            </a:r>
          </a:p>
          <a:p>
            <a:pPr lvl="1" algn="just">
              <a:lnSpc>
                <a:spcPct val="150000"/>
              </a:lnSpc>
            </a:pPr>
            <a:r>
              <a:rPr lang="en-US" dirty="0">
                <a:latin typeface="Cambria" panose="02040503050406030204" pitchFamily="18" charset="0"/>
                <a:ea typeface="Cambria" panose="02040503050406030204" pitchFamily="18" charset="0"/>
              </a:rPr>
              <a:t>Total number of  policy with symbolic representation for validity</a:t>
            </a:r>
          </a:p>
          <a:p>
            <a:pPr lvl="1" algn="just">
              <a:lnSpc>
                <a:spcPct val="150000"/>
              </a:lnSpc>
            </a:pPr>
            <a:r>
              <a:rPr lang="en-US" dirty="0">
                <a:latin typeface="Cambria" panose="02040503050406030204" pitchFamily="18" charset="0"/>
                <a:ea typeface="Cambria" panose="02040503050406030204" pitchFamily="18" charset="0"/>
              </a:rPr>
              <a:t>Total number of  procedure with symbolic representation for validity</a:t>
            </a:r>
          </a:p>
          <a:p>
            <a:pPr lvl="1" algn="just">
              <a:lnSpc>
                <a:spcPct val="150000"/>
              </a:lnSpc>
            </a:pPr>
            <a:r>
              <a:rPr lang="en-US" dirty="0">
                <a:latin typeface="Cambria" panose="02040503050406030204" pitchFamily="18" charset="0"/>
                <a:ea typeface="Cambria" panose="02040503050406030204" pitchFamily="18" charset="0"/>
              </a:rPr>
              <a:t>Total number of logs for current year (Bird Eye View)</a:t>
            </a:r>
          </a:p>
          <a:p>
            <a:pPr lvl="1" algn="just">
              <a:lnSpc>
                <a:spcPct val="150000"/>
              </a:lnSpc>
            </a:pPr>
            <a:r>
              <a:rPr lang="en-US" dirty="0">
                <a:latin typeface="Cambria" panose="02040503050406030204" pitchFamily="18" charset="0"/>
                <a:ea typeface="Cambria" panose="02040503050406030204" pitchFamily="18" charset="0"/>
              </a:rPr>
              <a:t>All document must show in document viewer</a:t>
            </a:r>
          </a:p>
        </p:txBody>
      </p:sp>
    </p:spTree>
    <p:extLst>
      <p:ext uri="{BB962C8B-B14F-4D97-AF65-F5344CB8AC3E}">
        <p14:creationId xmlns:p14="http://schemas.microsoft.com/office/powerpoint/2010/main" val="130552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Non-functional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Usability</a:t>
            </a:r>
          </a:p>
          <a:p>
            <a:pPr marL="457200" lvl="1" indent="0" algn="just">
              <a:lnSpc>
                <a:spcPct val="150000"/>
              </a:lnSpc>
              <a:buNone/>
            </a:pPr>
            <a:r>
              <a:rPr lang="en-US" dirty="0">
                <a:latin typeface="Cambria" panose="02040503050406030204" pitchFamily="18" charset="0"/>
                <a:ea typeface="Cambria" panose="02040503050406030204" pitchFamily="18" charset="0"/>
              </a:rPr>
              <a:t>	This system provide good enough and proper GUI format with responsive and user friendly.</a:t>
            </a:r>
          </a:p>
          <a:p>
            <a:pPr algn="just">
              <a:lnSpc>
                <a:spcPct val="150000"/>
              </a:lnSpc>
            </a:pPr>
            <a:r>
              <a:rPr lang="en-US" dirty="0">
                <a:latin typeface="Cambria" panose="02040503050406030204" pitchFamily="18" charset="0"/>
                <a:ea typeface="Cambria" panose="02040503050406030204" pitchFamily="18" charset="0"/>
              </a:rPr>
              <a:t>Security</a:t>
            </a:r>
          </a:p>
          <a:p>
            <a:pPr marL="457200" lvl="1" indent="0" algn="just">
              <a:lnSpc>
                <a:spcPct val="150000"/>
              </a:lnSpc>
              <a:buNone/>
            </a:pPr>
            <a:r>
              <a:rPr lang="en-US" dirty="0">
                <a:latin typeface="Cambria" panose="02040503050406030204" pitchFamily="18" charset="0"/>
                <a:ea typeface="Cambria" panose="02040503050406030204" pitchFamily="18" charset="0"/>
              </a:rPr>
              <a:t>	In this system, login can be possible using windows authentication or using web references.</a:t>
            </a:r>
          </a:p>
        </p:txBody>
      </p:sp>
    </p:spTree>
    <p:extLst>
      <p:ext uri="{BB962C8B-B14F-4D97-AF65-F5344CB8AC3E}">
        <p14:creationId xmlns:p14="http://schemas.microsoft.com/office/powerpoint/2010/main" val="276033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3" y="609600"/>
            <a:ext cx="3851123" cy="1320800"/>
          </a:xfrm>
        </p:spPr>
        <p:txBody>
          <a:bodyPr vert="horz" lIns="91440" tIns="45720" rIns="91440" bIns="45720" rtlCol="0">
            <a:normAutofit/>
          </a:bodyPr>
          <a:lstStyle/>
          <a:p>
            <a:r>
              <a:rPr lang="en-US" sz="3600" kern="1200">
                <a:latin typeface="+mj-lt"/>
                <a:ea typeface="+mj-ea"/>
                <a:cs typeface="+mj-cs"/>
              </a:rPr>
              <a:t>Usecase Diagram</a:t>
            </a:r>
          </a:p>
        </p:txBody>
      </p:sp>
      <p:pic>
        <p:nvPicPr>
          <p:cNvPr id="7" name="Content Placeholder 6">
            <a:extLst>
              <a:ext uri="{FF2B5EF4-FFF2-40B4-BE49-F238E27FC236}">
                <a16:creationId xmlns:a16="http://schemas.microsoft.com/office/drawing/2014/main" id="{F586CEB3-7967-4D13-8CD6-B57E45105D52}"/>
              </a:ext>
            </a:extLst>
          </p:cNvPr>
          <p:cNvPicPr>
            <a:picLocks noGrp="1" noChangeAspect="1"/>
          </p:cNvPicPr>
          <p:nvPr>
            <p:ph idx="1"/>
          </p:nvPr>
        </p:nvPicPr>
        <p:blipFill>
          <a:blip r:embed="rId2"/>
          <a:stretch>
            <a:fillRect/>
          </a:stretch>
        </p:blipFill>
        <p:spPr>
          <a:xfrm>
            <a:off x="2040893" y="1308736"/>
            <a:ext cx="5381200" cy="5503636"/>
          </a:xfrm>
        </p:spPr>
      </p:pic>
      <p:cxnSp>
        <p:nvCxnSpPr>
          <p:cNvPr id="31" name="Straight Connector 3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212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Activity Diagram</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918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768624"/>
            <a:ext cx="8596668" cy="1320800"/>
          </a:xfrm>
        </p:spPr>
        <p:txBody>
          <a:bodyPr/>
          <a:lstStyle/>
          <a:p>
            <a:r>
              <a:rPr lang="en-US" sz="4500" dirty="0"/>
              <a:t>Project Definition</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796695"/>
            <a:ext cx="8596668" cy="1894576"/>
          </a:xfrm>
        </p:spPr>
        <p:txBody>
          <a:bodyPr/>
          <a:lstStyle/>
          <a:p>
            <a:pPr marL="0" indent="0" algn="just">
              <a:lnSpc>
                <a:spcPct val="200000"/>
              </a:lnSpc>
              <a:buNone/>
            </a:pPr>
            <a:r>
              <a:rPr lang="en-US" dirty="0">
                <a:latin typeface="Cambria" panose="02040503050406030204" pitchFamily="18" charset="0"/>
                <a:ea typeface="Cambria" panose="02040503050406030204" pitchFamily="18" charset="0"/>
              </a:rPr>
              <a:t>		The system will provide facilities to Admin and Visitor user to manage the Information Security data and documents for the organization.</a:t>
            </a:r>
          </a:p>
        </p:txBody>
      </p:sp>
    </p:spTree>
    <p:extLst>
      <p:ext uri="{BB962C8B-B14F-4D97-AF65-F5344CB8AC3E}">
        <p14:creationId xmlns:p14="http://schemas.microsoft.com/office/powerpoint/2010/main" val="413086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995386" y="2768600"/>
            <a:ext cx="8596668" cy="1320800"/>
          </a:xfrm>
        </p:spPr>
        <p:txBody>
          <a:bodyPr>
            <a:normAutofit/>
          </a:bodyPr>
          <a:lstStyle/>
          <a:p>
            <a:pPr algn="just"/>
            <a:r>
              <a:rPr lang="en-US" sz="4000" dirty="0"/>
              <a:t>Software Requirement Specification</a:t>
            </a:r>
          </a:p>
        </p:txBody>
      </p:sp>
    </p:spTree>
    <p:extLst>
      <p:ext uri="{BB962C8B-B14F-4D97-AF65-F5344CB8AC3E}">
        <p14:creationId xmlns:p14="http://schemas.microsoft.com/office/powerpoint/2010/main" val="217011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Purpose</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2767012"/>
          </a:xfrm>
        </p:spPr>
        <p:txBody>
          <a:bodyPr/>
          <a:lstStyle/>
          <a:p>
            <a:pPr marL="0" indent="0" algn="just">
              <a:lnSpc>
                <a:spcPct val="200000"/>
              </a:lnSpc>
              <a:buNone/>
            </a:pPr>
            <a:r>
              <a:rPr lang="en-US" dirty="0">
                <a:latin typeface="Cambria" panose="02040503050406030204" pitchFamily="18" charset="0"/>
                <a:ea typeface="Cambria" panose="02040503050406030204" pitchFamily="18" charset="0"/>
              </a:rPr>
              <a:t>		The Purpose of this system is to reduce the work load and paper work of the Admin and its user. By using this system the Admin can save the time reduces cost and use this system any where.</a:t>
            </a:r>
          </a:p>
        </p:txBody>
      </p:sp>
    </p:spTree>
    <p:extLst>
      <p:ext uri="{BB962C8B-B14F-4D97-AF65-F5344CB8AC3E}">
        <p14:creationId xmlns:p14="http://schemas.microsoft.com/office/powerpoint/2010/main" val="359808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Introduction</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2767012"/>
          </a:xfrm>
        </p:spPr>
        <p:txBody>
          <a:bodyPr>
            <a:normAutofit fontScale="85000" lnSpcReduction="10000"/>
          </a:bodyPr>
          <a:lstStyle/>
          <a:p>
            <a:pPr marL="0" indent="0" algn="just">
              <a:lnSpc>
                <a:spcPct val="200000"/>
              </a:lnSpc>
              <a:buNone/>
            </a:pPr>
            <a:r>
              <a:rPr lang="en-US" dirty="0">
                <a:latin typeface="Cambria" panose="02040503050406030204" pitchFamily="18" charset="0"/>
                <a:ea typeface="Cambria" panose="02040503050406030204" pitchFamily="18" charset="0"/>
              </a:rPr>
              <a:t>		The Information security management system is the system to manage the important documents, policy, procedure, dashboard and logs in the organization. The system is specially made for the Admin (Information Security CTO). It is developed the maintain the logs, polices, procedure, dashboard, document library and help Admin of the organization to reduce paper work and can get reports of the events</a:t>
            </a:r>
          </a:p>
        </p:txBody>
      </p:sp>
    </p:spTree>
    <p:extLst>
      <p:ext uri="{BB962C8B-B14F-4D97-AF65-F5344CB8AC3E}">
        <p14:creationId xmlns:p14="http://schemas.microsoft.com/office/powerpoint/2010/main" val="412465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System Users</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2767012"/>
          </a:xfrm>
        </p:spPr>
        <p:txBody>
          <a:bodyPr>
            <a:normAutofit/>
          </a:bodyPr>
          <a:lstStyle/>
          <a:p>
            <a:pPr algn="just">
              <a:lnSpc>
                <a:spcPct val="200000"/>
              </a:lnSpc>
            </a:pPr>
            <a:r>
              <a:rPr lang="en-US" dirty="0">
                <a:latin typeface="Cambria" panose="02040503050406030204" pitchFamily="18" charset="0"/>
                <a:ea typeface="Cambria" panose="02040503050406030204" pitchFamily="18" charset="0"/>
              </a:rPr>
              <a:t>Admin (Information Security CTO)</a:t>
            </a:r>
          </a:p>
          <a:p>
            <a:pPr algn="just">
              <a:lnSpc>
                <a:spcPct val="200000"/>
              </a:lnSpc>
            </a:pPr>
            <a:r>
              <a:rPr lang="en-US" dirty="0">
                <a:latin typeface="Cambria" panose="02040503050406030204" pitchFamily="18" charset="0"/>
                <a:ea typeface="Cambria" panose="02040503050406030204" pitchFamily="18" charset="0"/>
              </a:rPr>
              <a:t>User</a:t>
            </a:r>
          </a:p>
        </p:txBody>
      </p:sp>
    </p:spTree>
    <p:extLst>
      <p:ext uri="{BB962C8B-B14F-4D97-AF65-F5344CB8AC3E}">
        <p14:creationId xmlns:p14="http://schemas.microsoft.com/office/powerpoint/2010/main" val="12750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lnSpcReduction="10000"/>
          </a:bodyPr>
          <a:lstStyle/>
          <a:p>
            <a:pPr algn="just">
              <a:lnSpc>
                <a:spcPct val="150000"/>
              </a:lnSpc>
            </a:pPr>
            <a:r>
              <a:rPr lang="en-US" dirty="0">
                <a:latin typeface="Cambria" panose="02040503050406030204" pitchFamily="18" charset="0"/>
                <a:ea typeface="Cambria" panose="02040503050406030204" pitchFamily="18" charset="0"/>
              </a:rPr>
              <a:t>Admin (Information Security CTO)</a:t>
            </a:r>
          </a:p>
          <a:p>
            <a:pPr lvl="1" algn="just">
              <a:lnSpc>
                <a:spcPct val="200000"/>
              </a:lnSpc>
            </a:pPr>
            <a:r>
              <a:rPr lang="en-US" dirty="0">
                <a:latin typeface="Cambria" panose="02040503050406030204" pitchFamily="18" charset="0"/>
                <a:ea typeface="Cambria" panose="02040503050406030204" pitchFamily="18" charset="0"/>
              </a:rPr>
              <a:t>The views of the admin side must be displayed role wise.</a:t>
            </a:r>
          </a:p>
          <a:p>
            <a:pPr lvl="1" algn="just">
              <a:lnSpc>
                <a:spcPct val="200000"/>
              </a:lnSpc>
            </a:pPr>
            <a:r>
              <a:rPr lang="en-US" dirty="0">
                <a:latin typeface="Cambria" panose="02040503050406030204" pitchFamily="18" charset="0"/>
                <a:ea typeface="Cambria" panose="02040503050406030204" pitchFamily="18" charset="0"/>
              </a:rPr>
              <a:t>Admin can manage the dashboard.</a:t>
            </a:r>
          </a:p>
          <a:p>
            <a:pPr lvl="1" algn="just">
              <a:lnSpc>
                <a:spcPct val="200000"/>
              </a:lnSpc>
            </a:pPr>
            <a:r>
              <a:rPr lang="en-US" dirty="0">
                <a:latin typeface="Cambria" panose="02040503050406030204" pitchFamily="18" charset="0"/>
                <a:ea typeface="Cambria" panose="02040503050406030204" pitchFamily="18" charset="0"/>
              </a:rPr>
              <a:t>Admin can manage the Information Security Awareness.</a:t>
            </a:r>
          </a:p>
          <a:p>
            <a:pPr lvl="1" algn="just">
              <a:lnSpc>
                <a:spcPct val="200000"/>
              </a:lnSpc>
            </a:pPr>
            <a:r>
              <a:rPr lang="en-US" dirty="0">
                <a:latin typeface="Cambria" panose="02040503050406030204" pitchFamily="18" charset="0"/>
                <a:ea typeface="Cambria" panose="02040503050406030204" pitchFamily="18" charset="0"/>
              </a:rPr>
              <a:t>Admin can manage the document library.</a:t>
            </a:r>
          </a:p>
          <a:p>
            <a:pPr lvl="1" algn="just">
              <a:lnSpc>
                <a:spcPct val="200000"/>
              </a:lnSpc>
            </a:pPr>
            <a:r>
              <a:rPr lang="en-US" dirty="0">
                <a:latin typeface="Cambria" panose="02040503050406030204" pitchFamily="18" charset="0"/>
                <a:ea typeface="Cambria" panose="02040503050406030204" pitchFamily="18" charset="0"/>
              </a:rPr>
              <a:t>Admin can manage the Logs.</a:t>
            </a:r>
          </a:p>
          <a:p>
            <a:pPr lvl="1" algn="just">
              <a:lnSpc>
                <a:spcPct val="200000"/>
              </a:lnSpc>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874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lvl="1" algn="just">
              <a:lnSpc>
                <a:spcPct val="200000"/>
              </a:lnSpc>
            </a:pPr>
            <a:r>
              <a:rPr lang="en-US" dirty="0">
                <a:latin typeface="Cambria" panose="02040503050406030204" pitchFamily="18" charset="0"/>
                <a:ea typeface="Cambria" panose="02040503050406030204" pitchFamily="18" charset="0"/>
              </a:rPr>
              <a:t>Admin can manage the Policies.</a:t>
            </a:r>
          </a:p>
          <a:p>
            <a:pPr lvl="1" algn="just">
              <a:lnSpc>
                <a:spcPct val="200000"/>
              </a:lnSpc>
            </a:pPr>
            <a:r>
              <a:rPr lang="en-US" dirty="0">
                <a:latin typeface="Cambria" panose="02040503050406030204" pitchFamily="18" charset="0"/>
                <a:ea typeface="Cambria" panose="02040503050406030204" pitchFamily="18" charset="0"/>
              </a:rPr>
              <a:t>Admin can manage the Procedure.</a:t>
            </a:r>
          </a:p>
          <a:p>
            <a:pPr lvl="1" algn="just">
              <a:lnSpc>
                <a:spcPct val="200000"/>
              </a:lnSpc>
            </a:pPr>
            <a:r>
              <a:rPr lang="en-US" dirty="0">
                <a:latin typeface="Cambria" panose="02040503050406030204" pitchFamily="18" charset="0"/>
                <a:ea typeface="Cambria" panose="02040503050406030204" pitchFamily="18" charset="0"/>
              </a:rPr>
              <a:t>The document file of the policy and procedure should be automatically system generated update its content when the policy or procedure are renewed.</a:t>
            </a:r>
          </a:p>
          <a:p>
            <a:pPr lvl="1" algn="just">
              <a:lnSpc>
                <a:spcPct val="200000"/>
              </a:lnSpc>
            </a:pPr>
            <a:r>
              <a:rPr lang="en-US" dirty="0">
                <a:latin typeface="Cambria" panose="02040503050406030204" pitchFamily="18" charset="0"/>
                <a:ea typeface="Cambria" panose="02040503050406030204" pitchFamily="18" charset="0"/>
              </a:rPr>
              <a:t>The system should have facilities to renew the policy and procedure in bulk.</a:t>
            </a:r>
          </a:p>
        </p:txBody>
      </p:sp>
    </p:spTree>
    <p:extLst>
      <p:ext uri="{BB962C8B-B14F-4D97-AF65-F5344CB8AC3E}">
        <p14:creationId xmlns:p14="http://schemas.microsoft.com/office/powerpoint/2010/main" val="405084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lvl="1" algn="just">
              <a:lnSpc>
                <a:spcPct val="200000"/>
              </a:lnSpc>
            </a:pPr>
            <a:r>
              <a:rPr lang="en-US" dirty="0">
                <a:latin typeface="Cambria" panose="02040503050406030204" pitchFamily="18" charset="0"/>
                <a:ea typeface="Cambria" panose="02040503050406030204" pitchFamily="18" charset="0"/>
              </a:rPr>
              <a:t>The policy and procedure document should be updated automatically  when the policy and procedure are approved.</a:t>
            </a:r>
          </a:p>
          <a:p>
            <a:pPr lvl="1" algn="just">
              <a:lnSpc>
                <a:spcPct val="200000"/>
              </a:lnSpc>
            </a:pPr>
            <a:r>
              <a:rPr lang="en-US" dirty="0">
                <a:latin typeface="Cambria" panose="02040503050406030204" pitchFamily="18" charset="0"/>
                <a:ea typeface="Cambria" panose="02040503050406030204" pitchFamily="18" charset="0"/>
              </a:rPr>
              <a:t>The system should have facilities to approve the policy and procedure in bulk.</a:t>
            </a:r>
          </a:p>
          <a:p>
            <a:pPr lvl="1" algn="just">
              <a:lnSpc>
                <a:spcPct val="200000"/>
              </a:lnSpc>
            </a:pPr>
            <a:r>
              <a:rPr lang="en-US" dirty="0">
                <a:latin typeface="Cambria" panose="02040503050406030204" pitchFamily="18" charset="0"/>
                <a:ea typeface="Cambria" panose="02040503050406030204" pitchFamily="18" charset="0"/>
              </a:rPr>
              <a:t>The notification must be generated if the policies or procedures are not approved.</a:t>
            </a:r>
          </a:p>
          <a:p>
            <a:pPr lvl="1" algn="just">
              <a:lnSpc>
                <a:spcPct val="200000"/>
              </a:lnSpc>
            </a:pPr>
            <a:r>
              <a:rPr lang="en-US" dirty="0">
                <a:latin typeface="Cambria" panose="02040503050406030204" pitchFamily="18" charset="0"/>
                <a:ea typeface="Cambria" panose="02040503050406030204" pitchFamily="18" charset="0"/>
              </a:rPr>
              <a:t>The dashboard contain the basic blogs to view information.</a:t>
            </a:r>
          </a:p>
        </p:txBody>
      </p:sp>
    </p:spTree>
    <p:extLst>
      <p:ext uri="{BB962C8B-B14F-4D97-AF65-F5344CB8AC3E}">
        <p14:creationId xmlns:p14="http://schemas.microsoft.com/office/powerpoint/2010/main" val="3576549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28</TotalTime>
  <Words>307</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Trebuchet MS</vt:lpstr>
      <vt:lpstr>Wingdings 3</vt:lpstr>
      <vt:lpstr>Facet</vt:lpstr>
      <vt:lpstr>Information Security Portal</vt:lpstr>
      <vt:lpstr>Project Definition</vt:lpstr>
      <vt:lpstr>Software Requirement Specification</vt:lpstr>
      <vt:lpstr>Purpose</vt:lpstr>
      <vt:lpstr>Introduction</vt:lpstr>
      <vt:lpstr>System Users</vt:lpstr>
      <vt:lpstr>Functional Requirement</vt:lpstr>
      <vt:lpstr>Functional Requirement</vt:lpstr>
      <vt:lpstr>Functional Requirement</vt:lpstr>
      <vt:lpstr>Functional Requirement</vt:lpstr>
      <vt:lpstr>Functional Requirement</vt:lpstr>
      <vt:lpstr>Non-functional Requirement</vt:lpstr>
      <vt:lpstr>Usecase Diagram</vt:lpstr>
      <vt:lpstr>Activity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Portal</dc:title>
  <dc:creator>Jayraj Desai</dc:creator>
  <cp:lastModifiedBy>Jayraj Desai</cp:lastModifiedBy>
  <cp:revision>2</cp:revision>
  <dcterms:created xsi:type="dcterms:W3CDTF">2019-11-05T11:41:42Z</dcterms:created>
  <dcterms:modified xsi:type="dcterms:W3CDTF">2019-11-05T12:10:32Z</dcterms:modified>
</cp:coreProperties>
</file>