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58" r:id="rId4"/>
    <p:sldId id="259" r:id="rId5"/>
    <p:sldId id="282" r:id="rId6"/>
    <p:sldId id="283"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311" r:id="rId30"/>
    <p:sldId id="312" r:id="rId31"/>
    <p:sldId id="313" r:id="rId32"/>
    <p:sldId id="314" r:id="rId33"/>
    <p:sldId id="315" r:id="rId34"/>
    <p:sldId id="316"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7" r:id="rId58"/>
    <p:sldId id="306" r:id="rId59"/>
    <p:sldId id="308" r:id="rId60"/>
    <p:sldId id="309" r:id="rId61"/>
    <p:sldId id="310"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11/5/2019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p:txBody>
          <a:bodyPr/>
          <a:lstStyle/>
          <a:p>
            <a:r>
              <a:rPr lang="en-US" sz="4500" dirty="0"/>
              <a:t>Information Security Portal</a:t>
            </a:r>
          </a:p>
        </p:txBody>
      </p:sp>
      <p:sp>
        <p:nvSpPr>
          <p:cNvPr id="3" name="Subtitle 2">
            <a:extLst>
              <a:ext uri="{FF2B5EF4-FFF2-40B4-BE49-F238E27FC236}">
                <a16:creationId xmlns:a16="http://schemas.microsoft.com/office/drawing/2014/main" xmlns="" id="{E30DAE21-F865-4647-AB70-1BED376EBEAD}"/>
              </a:ext>
            </a:extLst>
          </p:cNvPr>
          <p:cNvSpPr>
            <a:spLocks noGrp="1"/>
          </p:cNvSpPr>
          <p:nvPr>
            <p:ph type="body" idx="1"/>
          </p:nvPr>
        </p:nvSpPr>
        <p:spPr/>
        <p:txBody>
          <a:bodyPr/>
          <a:lstStyle/>
          <a:p>
            <a:r>
              <a:rPr lang="en-US" dirty="0"/>
              <a:t>Jay Gandhi(201506100110138)</a:t>
            </a:r>
          </a:p>
          <a:p>
            <a:r>
              <a:rPr lang="en-US" dirty="0"/>
              <a:t>Project Guide : Mr. Hardik Vyas(Assistant Professor)</a:t>
            </a:r>
          </a:p>
        </p:txBody>
      </p:sp>
    </p:spTree>
    <p:extLst>
      <p:ext uri="{BB962C8B-B14F-4D97-AF65-F5344CB8AC3E}">
        <p14:creationId xmlns:p14="http://schemas.microsoft.com/office/powerpoint/2010/main" val="42064726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677334" y="892311"/>
            <a:ext cx="8596668" cy="1320800"/>
          </a:xfrm>
        </p:spPr>
        <p:txBody>
          <a:bodyPr/>
          <a:lstStyle/>
          <a:p>
            <a:r>
              <a:rPr lang="en-US" sz="4500" dirty="0"/>
              <a:t>Functional Requirement</a:t>
            </a:r>
          </a:p>
        </p:txBody>
      </p:sp>
      <p:sp>
        <p:nvSpPr>
          <p:cNvPr id="3" name="Subtitle 2">
            <a:extLst>
              <a:ext uri="{FF2B5EF4-FFF2-40B4-BE49-F238E27FC236}">
                <a16:creationId xmlns:a16="http://schemas.microsoft.com/office/drawing/2014/main" xmlns="" id="{E30DAE21-F865-4647-AB70-1BED376EBEAD}"/>
              </a:ext>
            </a:extLst>
          </p:cNvPr>
          <p:cNvSpPr>
            <a:spLocks noGrp="1"/>
          </p:cNvSpPr>
          <p:nvPr>
            <p:ph idx="1"/>
          </p:nvPr>
        </p:nvSpPr>
        <p:spPr>
          <a:xfrm>
            <a:off x="677334" y="2538277"/>
            <a:ext cx="7790805" cy="3427412"/>
          </a:xfrm>
        </p:spPr>
        <p:txBody>
          <a:bodyPr>
            <a:normAutofit/>
          </a:bodyPr>
          <a:lstStyle/>
          <a:p>
            <a:pPr lvl="1" algn="just">
              <a:lnSpc>
                <a:spcPct val="200000"/>
              </a:lnSpc>
            </a:pPr>
            <a:r>
              <a:rPr lang="en-US" dirty="0">
                <a:latin typeface="Cambria" panose="02040503050406030204" pitchFamily="18" charset="0"/>
                <a:ea typeface="Cambria" panose="02040503050406030204" pitchFamily="18" charset="0"/>
              </a:rPr>
              <a:t>Admin can manage the Policies.</a:t>
            </a:r>
          </a:p>
          <a:p>
            <a:pPr lvl="1" algn="just">
              <a:lnSpc>
                <a:spcPct val="200000"/>
              </a:lnSpc>
            </a:pPr>
            <a:r>
              <a:rPr lang="en-US" dirty="0">
                <a:latin typeface="Cambria" panose="02040503050406030204" pitchFamily="18" charset="0"/>
                <a:ea typeface="Cambria" panose="02040503050406030204" pitchFamily="18" charset="0"/>
              </a:rPr>
              <a:t>Admin can manage the Procedure.</a:t>
            </a:r>
          </a:p>
          <a:p>
            <a:pPr lvl="1" algn="just">
              <a:lnSpc>
                <a:spcPct val="200000"/>
              </a:lnSpc>
            </a:pPr>
            <a:r>
              <a:rPr lang="en-US" dirty="0">
                <a:latin typeface="Cambria" panose="02040503050406030204" pitchFamily="18" charset="0"/>
                <a:ea typeface="Cambria" panose="02040503050406030204" pitchFamily="18" charset="0"/>
              </a:rPr>
              <a:t>The document file of the policy and procedure should be automatically system generated update its content when the policy or procedure are renewed.</a:t>
            </a:r>
          </a:p>
          <a:p>
            <a:pPr lvl="1" algn="just">
              <a:lnSpc>
                <a:spcPct val="200000"/>
              </a:lnSpc>
            </a:pPr>
            <a:r>
              <a:rPr lang="en-US" dirty="0">
                <a:latin typeface="Cambria" panose="02040503050406030204" pitchFamily="18" charset="0"/>
                <a:ea typeface="Cambria" panose="02040503050406030204" pitchFamily="18" charset="0"/>
              </a:rPr>
              <a:t>The system should have facilities to renew the policy and procedure in bulk.</a:t>
            </a:r>
          </a:p>
        </p:txBody>
      </p:sp>
    </p:spTree>
    <p:extLst>
      <p:ext uri="{BB962C8B-B14F-4D97-AF65-F5344CB8AC3E}">
        <p14:creationId xmlns:p14="http://schemas.microsoft.com/office/powerpoint/2010/main" val="4050847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677334" y="892311"/>
            <a:ext cx="8596668" cy="1320800"/>
          </a:xfrm>
        </p:spPr>
        <p:txBody>
          <a:bodyPr/>
          <a:lstStyle/>
          <a:p>
            <a:r>
              <a:rPr lang="en-US" sz="4500" dirty="0"/>
              <a:t>Functional Requirement</a:t>
            </a:r>
          </a:p>
        </p:txBody>
      </p:sp>
      <p:sp>
        <p:nvSpPr>
          <p:cNvPr id="3" name="Subtitle 2">
            <a:extLst>
              <a:ext uri="{FF2B5EF4-FFF2-40B4-BE49-F238E27FC236}">
                <a16:creationId xmlns:a16="http://schemas.microsoft.com/office/drawing/2014/main" xmlns="" id="{E30DAE21-F865-4647-AB70-1BED376EBEAD}"/>
              </a:ext>
            </a:extLst>
          </p:cNvPr>
          <p:cNvSpPr>
            <a:spLocks noGrp="1"/>
          </p:cNvSpPr>
          <p:nvPr>
            <p:ph idx="1"/>
          </p:nvPr>
        </p:nvSpPr>
        <p:spPr>
          <a:xfrm>
            <a:off x="677334" y="2538277"/>
            <a:ext cx="7790805" cy="3427412"/>
          </a:xfrm>
        </p:spPr>
        <p:txBody>
          <a:bodyPr>
            <a:normAutofit/>
          </a:bodyPr>
          <a:lstStyle/>
          <a:p>
            <a:pPr lvl="1" algn="just">
              <a:lnSpc>
                <a:spcPct val="200000"/>
              </a:lnSpc>
            </a:pPr>
            <a:r>
              <a:rPr lang="en-US" dirty="0">
                <a:latin typeface="Cambria" panose="02040503050406030204" pitchFamily="18" charset="0"/>
                <a:ea typeface="Cambria" panose="02040503050406030204" pitchFamily="18" charset="0"/>
              </a:rPr>
              <a:t>The policy and procedure document should be updated automatically  when the policy and procedure are approved.</a:t>
            </a:r>
          </a:p>
          <a:p>
            <a:pPr lvl="1" algn="just">
              <a:lnSpc>
                <a:spcPct val="200000"/>
              </a:lnSpc>
            </a:pPr>
            <a:r>
              <a:rPr lang="en-US" dirty="0">
                <a:latin typeface="Cambria" panose="02040503050406030204" pitchFamily="18" charset="0"/>
                <a:ea typeface="Cambria" panose="02040503050406030204" pitchFamily="18" charset="0"/>
              </a:rPr>
              <a:t>The system should have facilities to approve the policy and procedure in bulk.</a:t>
            </a:r>
          </a:p>
          <a:p>
            <a:pPr lvl="1" algn="just">
              <a:lnSpc>
                <a:spcPct val="200000"/>
              </a:lnSpc>
            </a:pPr>
            <a:r>
              <a:rPr lang="en-US" dirty="0">
                <a:latin typeface="Cambria" panose="02040503050406030204" pitchFamily="18" charset="0"/>
                <a:ea typeface="Cambria" panose="02040503050406030204" pitchFamily="18" charset="0"/>
              </a:rPr>
              <a:t>The notification must be generated if the policies or procedures are not approved.</a:t>
            </a:r>
          </a:p>
          <a:p>
            <a:pPr lvl="1" algn="just">
              <a:lnSpc>
                <a:spcPct val="200000"/>
              </a:lnSpc>
            </a:pPr>
            <a:r>
              <a:rPr lang="en-US" dirty="0">
                <a:latin typeface="Cambria" panose="02040503050406030204" pitchFamily="18" charset="0"/>
                <a:ea typeface="Cambria" panose="02040503050406030204" pitchFamily="18" charset="0"/>
              </a:rPr>
              <a:t>The dashboard contain the basic blogs to view information.</a:t>
            </a:r>
          </a:p>
        </p:txBody>
      </p:sp>
    </p:spTree>
    <p:extLst>
      <p:ext uri="{BB962C8B-B14F-4D97-AF65-F5344CB8AC3E}">
        <p14:creationId xmlns:p14="http://schemas.microsoft.com/office/powerpoint/2010/main" val="3576549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677334" y="892311"/>
            <a:ext cx="8596668" cy="1320800"/>
          </a:xfrm>
        </p:spPr>
        <p:txBody>
          <a:bodyPr/>
          <a:lstStyle/>
          <a:p>
            <a:r>
              <a:rPr lang="en-US" sz="4500" dirty="0"/>
              <a:t>Functional Requirement</a:t>
            </a:r>
          </a:p>
        </p:txBody>
      </p:sp>
      <p:sp>
        <p:nvSpPr>
          <p:cNvPr id="3" name="Subtitle 2">
            <a:extLst>
              <a:ext uri="{FF2B5EF4-FFF2-40B4-BE49-F238E27FC236}">
                <a16:creationId xmlns:a16="http://schemas.microsoft.com/office/drawing/2014/main" xmlns="" id="{E30DAE21-F865-4647-AB70-1BED376EBEAD}"/>
              </a:ext>
            </a:extLst>
          </p:cNvPr>
          <p:cNvSpPr>
            <a:spLocks noGrp="1"/>
          </p:cNvSpPr>
          <p:nvPr>
            <p:ph idx="1"/>
          </p:nvPr>
        </p:nvSpPr>
        <p:spPr>
          <a:xfrm>
            <a:off x="677334" y="2538277"/>
            <a:ext cx="7790805" cy="3427412"/>
          </a:xfrm>
        </p:spPr>
        <p:txBody>
          <a:bodyPr>
            <a:normAutofit/>
          </a:bodyPr>
          <a:lstStyle/>
          <a:p>
            <a:pPr algn="just">
              <a:lnSpc>
                <a:spcPct val="150000"/>
              </a:lnSpc>
            </a:pPr>
            <a:r>
              <a:rPr lang="en-US" dirty="0">
                <a:latin typeface="Cambria" panose="02040503050406030204" pitchFamily="18" charset="0"/>
                <a:ea typeface="Cambria" panose="02040503050406030204" pitchFamily="18" charset="0"/>
              </a:rPr>
              <a:t>User</a:t>
            </a:r>
          </a:p>
          <a:p>
            <a:pPr lvl="1" algn="just">
              <a:lnSpc>
                <a:spcPct val="200000"/>
              </a:lnSpc>
            </a:pPr>
            <a:r>
              <a:rPr lang="en-US" dirty="0">
                <a:latin typeface="Cambria" panose="02040503050406030204" pitchFamily="18" charset="0"/>
                <a:ea typeface="Cambria" panose="02040503050406030204" pitchFamily="18" charset="0"/>
              </a:rPr>
              <a:t>Admin can manage the Logs.</a:t>
            </a:r>
          </a:p>
          <a:p>
            <a:pPr lvl="1" algn="just">
              <a:lnSpc>
                <a:spcPct val="200000"/>
              </a:lnSpc>
            </a:pPr>
            <a:r>
              <a:rPr lang="en-US" dirty="0">
                <a:latin typeface="Cambria" panose="02040503050406030204" pitchFamily="18" charset="0"/>
                <a:ea typeface="Cambria" panose="02040503050406030204" pitchFamily="18" charset="0"/>
              </a:rPr>
              <a:t>Logs can be manage the role wise. </a:t>
            </a:r>
          </a:p>
          <a:p>
            <a:pPr lvl="1" algn="just">
              <a:lnSpc>
                <a:spcPct val="200000"/>
              </a:lnSpc>
            </a:pPr>
            <a:r>
              <a:rPr lang="en-US" dirty="0">
                <a:latin typeface="Cambria" panose="02040503050406030204" pitchFamily="18" charset="0"/>
                <a:ea typeface="Cambria" panose="02040503050406030204" pitchFamily="18" charset="0"/>
              </a:rPr>
              <a:t>Mail must be triggered to notify for adding the monthly new log. </a:t>
            </a:r>
          </a:p>
          <a:p>
            <a:pPr lvl="1" algn="just">
              <a:lnSpc>
                <a:spcPct val="200000"/>
              </a:lnSpc>
            </a:pPr>
            <a:r>
              <a:rPr lang="en-US" dirty="0">
                <a:latin typeface="Cambria" panose="02040503050406030204" pitchFamily="18" charset="0"/>
                <a:ea typeface="Cambria" panose="02040503050406030204" pitchFamily="18" charset="0"/>
              </a:rPr>
              <a:t>Once log is submitted after that new entry should not be attempt.</a:t>
            </a:r>
          </a:p>
        </p:txBody>
      </p:sp>
    </p:spTree>
    <p:extLst>
      <p:ext uri="{BB962C8B-B14F-4D97-AF65-F5344CB8AC3E}">
        <p14:creationId xmlns:p14="http://schemas.microsoft.com/office/powerpoint/2010/main" val="3065824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677334" y="892311"/>
            <a:ext cx="8596668" cy="1320800"/>
          </a:xfrm>
        </p:spPr>
        <p:txBody>
          <a:bodyPr/>
          <a:lstStyle/>
          <a:p>
            <a:r>
              <a:rPr lang="en-US" sz="4500" dirty="0"/>
              <a:t>Functional Requirement</a:t>
            </a:r>
          </a:p>
        </p:txBody>
      </p:sp>
      <p:sp>
        <p:nvSpPr>
          <p:cNvPr id="3" name="Subtitle 2">
            <a:extLst>
              <a:ext uri="{FF2B5EF4-FFF2-40B4-BE49-F238E27FC236}">
                <a16:creationId xmlns:a16="http://schemas.microsoft.com/office/drawing/2014/main" xmlns="" id="{E30DAE21-F865-4647-AB70-1BED376EBEAD}"/>
              </a:ext>
            </a:extLst>
          </p:cNvPr>
          <p:cNvSpPr>
            <a:spLocks noGrp="1"/>
          </p:cNvSpPr>
          <p:nvPr>
            <p:ph idx="1"/>
          </p:nvPr>
        </p:nvSpPr>
        <p:spPr>
          <a:xfrm>
            <a:off x="677334" y="2538277"/>
            <a:ext cx="7790805" cy="3427412"/>
          </a:xfrm>
        </p:spPr>
        <p:txBody>
          <a:bodyPr>
            <a:normAutofit lnSpcReduction="10000"/>
          </a:bodyPr>
          <a:lstStyle/>
          <a:p>
            <a:pPr algn="just">
              <a:lnSpc>
                <a:spcPct val="150000"/>
              </a:lnSpc>
            </a:pPr>
            <a:r>
              <a:rPr lang="en-US" dirty="0">
                <a:latin typeface="Cambria" panose="02040503050406030204" pitchFamily="18" charset="0"/>
                <a:ea typeface="Cambria" panose="02040503050406030204" pitchFamily="18" charset="0"/>
              </a:rPr>
              <a:t>Reports should be generated by the system like</a:t>
            </a:r>
          </a:p>
          <a:p>
            <a:pPr lvl="1" algn="just">
              <a:lnSpc>
                <a:spcPct val="150000"/>
              </a:lnSpc>
            </a:pPr>
            <a:r>
              <a:rPr lang="en-US" dirty="0">
                <a:latin typeface="Cambria" panose="02040503050406030204" pitchFamily="18" charset="0"/>
                <a:ea typeface="Cambria" panose="02040503050406030204" pitchFamily="18" charset="0"/>
              </a:rPr>
              <a:t>Total number of the records(category wise)</a:t>
            </a:r>
          </a:p>
          <a:p>
            <a:pPr lvl="1" algn="just">
              <a:lnSpc>
                <a:spcPct val="150000"/>
              </a:lnSpc>
            </a:pPr>
            <a:r>
              <a:rPr lang="en-US" dirty="0">
                <a:latin typeface="Cambria" panose="02040503050406030204" pitchFamily="18" charset="0"/>
                <a:ea typeface="Cambria" panose="02040503050406030204" pitchFamily="18" charset="0"/>
              </a:rPr>
              <a:t>Total number of the records(Sub category wise)</a:t>
            </a:r>
          </a:p>
          <a:p>
            <a:pPr lvl="1" algn="just">
              <a:lnSpc>
                <a:spcPct val="150000"/>
              </a:lnSpc>
            </a:pPr>
            <a:r>
              <a:rPr lang="en-US" dirty="0">
                <a:latin typeface="Cambria" panose="02040503050406030204" pitchFamily="18" charset="0"/>
                <a:ea typeface="Cambria" panose="02040503050406030204" pitchFamily="18" charset="0"/>
              </a:rPr>
              <a:t>Total number of  policy with symbolic representation for validity</a:t>
            </a:r>
          </a:p>
          <a:p>
            <a:pPr lvl="1" algn="just">
              <a:lnSpc>
                <a:spcPct val="150000"/>
              </a:lnSpc>
            </a:pPr>
            <a:r>
              <a:rPr lang="en-US" dirty="0">
                <a:latin typeface="Cambria" panose="02040503050406030204" pitchFamily="18" charset="0"/>
                <a:ea typeface="Cambria" panose="02040503050406030204" pitchFamily="18" charset="0"/>
              </a:rPr>
              <a:t>Total number of  procedure with symbolic representation for validity</a:t>
            </a:r>
          </a:p>
          <a:p>
            <a:pPr lvl="1" algn="just">
              <a:lnSpc>
                <a:spcPct val="150000"/>
              </a:lnSpc>
            </a:pPr>
            <a:r>
              <a:rPr lang="en-US" dirty="0">
                <a:latin typeface="Cambria" panose="02040503050406030204" pitchFamily="18" charset="0"/>
                <a:ea typeface="Cambria" panose="02040503050406030204" pitchFamily="18" charset="0"/>
              </a:rPr>
              <a:t>Total number of logs for current year (Bird Eye View)</a:t>
            </a:r>
          </a:p>
          <a:p>
            <a:pPr lvl="1" algn="just">
              <a:lnSpc>
                <a:spcPct val="150000"/>
              </a:lnSpc>
            </a:pPr>
            <a:r>
              <a:rPr lang="en-US" dirty="0">
                <a:latin typeface="Cambria" panose="02040503050406030204" pitchFamily="18" charset="0"/>
                <a:ea typeface="Cambria" panose="02040503050406030204" pitchFamily="18" charset="0"/>
              </a:rPr>
              <a:t>All document must show in document viewer</a:t>
            </a:r>
          </a:p>
        </p:txBody>
      </p:sp>
    </p:spTree>
    <p:extLst>
      <p:ext uri="{BB962C8B-B14F-4D97-AF65-F5344CB8AC3E}">
        <p14:creationId xmlns:p14="http://schemas.microsoft.com/office/powerpoint/2010/main" val="1305524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677334" y="892311"/>
            <a:ext cx="8596668" cy="1320800"/>
          </a:xfrm>
        </p:spPr>
        <p:txBody>
          <a:bodyPr/>
          <a:lstStyle/>
          <a:p>
            <a:r>
              <a:rPr lang="en-US" sz="4500" dirty="0"/>
              <a:t>Non-functional Requirement</a:t>
            </a:r>
          </a:p>
        </p:txBody>
      </p:sp>
      <p:sp>
        <p:nvSpPr>
          <p:cNvPr id="3" name="Subtitle 2">
            <a:extLst>
              <a:ext uri="{FF2B5EF4-FFF2-40B4-BE49-F238E27FC236}">
                <a16:creationId xmlns:a16="http://schemas.microsoft.com/office/drawing/2014/main" xmlns="" id="{E30DAE21-F865-4647-AB70-1BED376EBEAD}"/>
              </a:ext>
            </a:extLst>
          </p:cNvPr>
          <p:cNvSpPr>
            <a:spLocks noGrp="1"/>
          </p:cNvSpPr>
          <p:nvPr>
            <p:ph idx="1"/>
          </p:nvPr>
        </p:nvSpPr>
        <p:spPr>
          <a:xfrm>
            <a:off x="677334" y="2538277"/>
            <a:ext cx="7790805" cy="3427412"/>
          </a:xfrm>
        </p:spPr>
        <p:txBody>
          <a:bodyPr>
            <a:normAutofit/>
          </a:bodyPr>
          <a:lstStyle/>
          <a:p>
            <a:pPr algn="just">
              <a:lnSpc>
                <a:spcPct val="150000"/>
              </a:lnSpc>
            </a:pPr>
            <a:r>
              <a:rPr lang="en-US" dirty="0">
                <a:latin typeface="Cambria" panose="02040503050406030204" pitchFamily="18" charset="0"/>
                <a:ea typeface="Cambria" panose="02040503050406030204" pitchFamily="18" charset="0"/>
              </a:rPr>
              <a:t>Usability</a:t>
            </a:r>
          </a:p>
          <a:p>
            <a:pPr marL="457200" lvl="1" indent="0" algn="just">
              <a:lnSpc>
                <a:spcPct val="150000"/>
              </a:lnSpc>
              <a:buNone/>
            </a:pPr>
            <a:r>
              <a:rPr lang="en-US" dirty="0">
                <a:latin typeface="Cambria" panose="02040503050406030204" pitchFamily="18" charset="0"/>
                <a:ea typeface="Cambria" panose="02040503050406030204" pitchFamily="18" charset="0"/>
              </a:rPr>
              <a:t>	This system provide good enough and proper GUI format with responsive and user friendly.</a:t>
            </a:r>
          </a:p>
          <a:p>
            <a:pPr algn="just">
              <a:lnSpc>
                <a:spcPct val="150000"/>
              </a:lnSpc>
            </a:pPr>
            <a:r>
              <a:rPr lang="en-US" dirty="0">
                <a:latin typeface="Cambria" panose="02040503050406030204" pitchFamily="18" charset="0"/>
                <a:ea typeface="Cambria" panose="02040503050406030204" pitchFamily="18" charset="0"/>
              </a:rPr>
              <a:t>Security</a:t>
            </a:r>
          </a:p>
          <a:p>
            <a:pPr marL="457200" lvl="1" indent="0" algn="just">
              <a:lnSpc>
                <a:spcPct val="150000"/>
              </a:lnSpc>
              <a:buNone/>
            </a:pPr>
            <a:r>
              <a:rPr lang="en-US" dirty="0">
                <a:latin typeface="Cambria" panose="02040503050406030204" pitchFamily="18" charset="0"/>
                <a:ea typeface="Cambria" panose="02040503050406030204" pitchFamily="18" charset="0"/>
              </a:rPr>
              <a:t>	In this system, login can be possible using windows authentication or using web references.</a:t>
            </a:r>
          </a:p>
        </p:txBody>
      </p:sp>
    </p:spTree>
    <p:extLst>
      <p:ext uri="{BB962C8B-B14F-4D97-AF65-F5344CB8AC3E}">
        <p14:creationId xmlns:p14="http://schemas.microsoft.com/office/powerpoint/2010/main" val="27603351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677333" y="609600"/>
            <a:ext cx="3851123" cy="1320800"/>
          </a:xfrm>
        </p:spPr>
        <p:txBody>
          <a:bodyPr vert="horz" lIns="91440" tIns="45720" rIns="91440" bIns="45720" rtlCol="0">
            <a:normAutofit/>
          </a:bodyPr>
          <a:lstStyle/>
          <a:p>
            <a:r>
              <a:rPr lang="en-US" sz="3600" kern="1200">
                <a:latin typeface="+mj-lt"/>
                <a:ea typeface="+mj-ea"/>
                <a:cs typeface="+mj-cs"/>
              </a:rPr>
              <a:t>Usecase Diagram</a:t>
            </a:r>
          </a:p>
        </p:txBody>
      </p:sp>
      <p:pic>
        <p:nvPicPr>
          <p:cNvPr id="7" name="Content Placeholder 6">
            <a:extLst>
              <a:ext uri="{FF2B5EF4-FFF2-40B4-BE49-F238E27FC236}">
                <a16:creationId xmlns:a16="http://schemas.microsoft.com/office/drawing/2014/main" xmlns="" id="{F586CEB3-7967-4D13-8CD6-B57E45105D52}"/>
              </a:ext>
            </a:extLst>
          </p:cNvPr>
          <p:cNvPicPr>
            <a:picLocks noGrp="1" noChangeAspect="1"/>
          </p:cNvPicPr>
          <p:nvPr>
            <p:ph idx="1"/>
          </p:nvPr>
        </p:nvPicPr>
        <p:blipFill>
          <a:blip r:embed="rId2"/>
          <a:stretch>
            <a:fillRect/>
          </a:stretch>
        </p:blipFill>
        <p:spPr>
          <a:xfrm>
            <a:off x="2040893" y="1308736"/>
            <a:ext cx="5381200" cy="5503636"/>
          </a:xfrm>
        </p:spPr>
      </p:pic>
      <p:cxnSp>
        <p:nvCxnSpPr>
          <p:cNvPr id="31" name="Straight Connector 30">
            <a:extLst>
              <a:ext uri="{FF2B5EF4-FFF2-40B4-BE49-F238E27FC236}">
                <a16:creationId xmlns:a16="http://schemas.microsoft.com/office/drawing/2014/main" xmlns="" id="{64FA5DFF-7FE6-4855-84E6-DFA78EE978B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xmlns="" id="{2AFD8CBA-54A3-4363-991B-B9C631BBFA7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5" name="Rectangle 23">
            <a:extLst>
              <a:ext uri="{FF2B5EF4-FFF2-40B4-BE49-F238E27FC236}">
                <a16:creationId xmlns:a16="http://schemas.microsoft.com/office/drawing/2014/main" xmlns="" id="{3F088236-D655-4F88-B238-E167623580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5">
            <a:extLst>
              <a:ext uri="{FF2B5EF4-FFF2-40B4-BE49-F238E27FC236}">
                <a16:creationId xmlns:a16="http://schemas.microsoft.com/office/drawing/2014/main" xmlns="" id="{3DAC0C92-199E-475C-9390-119A9B0272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24">
            <a:extLst>
              <a:ext uri="{FF2B5EF4-FFF2-40B4-BE49-F238E27FC236}">
                <a16:creationId xmlns:a16="http://schemas.microsoft.com/office/drawing/2014/main" xmlns="" id="{C4CFB339-0ED8-4FE2-9EF1-6D1375B849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7">
            <a:extLst>
              <a:ext uri="{FF2B5EF4-FFF2-40B4-BE49-F238E27FC236}">
                <a16:creationId xmlns:a16="http://schemas.microsoft.com/office/drawing/2014/main" xmlns="" id="{31896C80-2069-4431-9C19-83B9137344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8">
            <a:extLst>
              <a:ext uri="{FF2B5EF4-FFF2-40B4-BE49-F238E27FC236}">
                <a16:creationId xmlns:a16="http://schemas.microsoft.com/office/drawing/2014/main" xmlns="" id="{BF120A21-0841-4823-B0C4-28AEBCEF9B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9">
            <a:extLst>
              <a:ext uri="{FF2B5EF4-FFF2-40B4-BE49-F238E27FC236}">
                <a16:creationId xmlns:a16="http://schemas.microsoft.com/office/drawing/2014/main" xmlns="" id="{DBB05BAE-BBD3-4289-899F-A6851503C6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29">
            <a:extLst>
              <a:ext uri="{FF2B5EF4-FFF2-40B4-BE49-F238E27FC236}">
                <a16:creationId xmlns:a16="http://schemas.microsoft.com/office/drawing/2014/main" xmlns="" id="{9874D11C-36F5-4BBE-A490-019A54E953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321249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Activity Diagram</a:t>
            </a:r>
          </a:p>
        </p:txBody>
      </p:sp>
      <p:sp>
        <p:nvSpPr>
          <p:cNvPr id="5" name="Content Placeholder 4"/>
          <p:cNvSpPr>
            <a:spLocks noGrp="1"/>
          </p:cNvSpPr>
          <p:nvPr>
            <p:ph idx="1"/>
          </p:nvPr>
        </p:nvSpPr>
        <p:spPr>
          <a:xfrm>
            <a:off x="677334" y="838201"/>
            <a:ext cx="8596668" cy="5203162"/>
          </a:xfrm>
        </p:spPr>
        <p:txBody>
          <a:bodyPr/>
          <a:lstStyle/>
          <a:p>
            <a:r>
              <a:rPr lang="en-IN" dirty="0" smtClean="0"/>
              <a:t>Login</a:t>
            </a:r>
          </a:p>
          <a:p>
            <a:endParaRPr lang="en-IN" dirty="0"/>
          </a:p>
        </p:txBody>
      </p:sp>
      <p:pic>
        <p:nvPicPr>
          <p:cNvPr id="6" name="Content Placeholder 4"/>
          <p:cNvPicPr>
            <a:picLocks noChangeAspect="1"/>
          </p:cNvPicPr>
          <p:nvPr/>
        </p:nvPicPr>
        <p:blipFill>
          <a:blip r:embed="rId2"/>
          <a:stretch>
            <a:fillRect/>
          </a:stretch>
        </p:blipFill>
        <p:spPr>
          <a:xfrm>
            <a:off x="2755900" y="1827212"/>
            <a:ext cx="4152899" cy="3976793"/>
          </a:xfrm>
          <a:prstGeom prst="rect">
            <a:avLst/>
          </a:prstGeom>
        </p:spPr>
      </p:pic>
    </p:spTree>
    <p:extLst>
      <p:ext uri="{BB962C8B-B14F-4D97-AF65-F5344CB8AC3E}">
        <p14:creationId xmlns:p14="http://schemas.microsoft.com/office/powerpoint/2010/main" val="8691869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Activity Diagram</a:t>
            </a:r>
          </a:p>
        </p:txBody>
      </p:sp>
      <p:sp>
        <p:nvSpPr>
          <p:cNvPr id="5" name="Content Placeholder 4"/>
          <p:cNvSpPr>
            <a:spLocks noGrp="1"/>
          </p:cNvSpPr>
          <p:nvPr>
            <p:ph idx="1"/>
          </p:nvPr>
        </p:nvSpPr>
        <p:spPr>
          <a:xfrm>
            <a:off x="677334" y="838201"/>
            <a:ext cx="8596668" cy="5203162"/>
          </a:xfrm>
        </p:spPr>
        <p:txBody>
          <a:bodyPr/>
          <a:lstStyle/>
          <a:p>
            <a:r>
              <a:rPr lang="en-IN" dirty="0" smtClean="0"/>
              <a:t>Sub Category Manage</a:t>
            </a:r>
          </a:p>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8100" y="1545563"/>
            <a:ext cx="7620000" cy="4191000"/>
          </a:xfrm>
          <a:prstGeom prst="rect">
            <a:avLst/>
          </a:prstGeom>
        </p:spPr>
      </p:pic>
    </p:spTree>
    <p:extLst>
      <p:ext uri="{BB962C8B-B14F-4D97-AF65-F5344CB8AC3E}">
        <p14:creationId xmlns:p14="http://schemas.microsoft.com/office/powerpoint/2010/main" val="35024288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Activity Diagram</a:t>
            </a:r>
          </a:p>
        </p:txBody>
      </p:sp>
      <p:sp>
        <p:nvSpPr>
          <p:cNvPr id="5" name="Content Placeholder 4"/>
          <p:cNvSpPr>
            <a:spLocks noGrp="1"/>
          </p:cNvSpPr>
          <p:nvPr>
            <p:ph idx="1"/>
          </p:nvPr>
        </p:nvSpPr>
        <p:spPr>
          <a:xfrm>
            <a:off x="677334" y="838201"/>
            <a:ext cx="8596668" cy="5203162"/>
          </a:xfrm>
        </p:spPr>
        <p:txBody>
          <a:bodyPr/>
          <a:lstStyle/>
          <a:p>
            <a:r>
              <a:rPr lang="en-IN" dirty="0" smtClean="0"/>
              <a:t>Sub Category Two Manage</a:t>
            </a:r>
          </a:p>
          <a:p>
            <a:endParaRPr lang="en-IN" dirty="0" smtClean="0"/>
          </a:p>
          <a:p>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8575" y="1536700"/>
            <a:ext cx="7715250" cy="4191000"/>
          </a:xfrm>
          <a:prstGeom prst="rect">
            <a:avLst/>
          </a:prstGeom>
        </p:spPr>
      </p:pic>
    </p:spTree>
    <p:extLst>
      <p:ext uri="{BB962C8B-B14F-4D97-AF65-F5344CB8AC3E}">
        <p14:creationId xmlns:p14="http://schemas.microsoft.com/office/powerpoint/2010/main" val="2610655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Activity Diagram</a:t>
            </a:r>
          </a:p>
        </p:txBody>
      </p:sp>
      <p:sp>
        <p:nvSpPr>
          <p:cNvPr id="5" name="Content Placeholder 4"/>
          <p:cNvSpPr>
            <a:spLocks noGrp="1"/>
          </p:cNvSpPr>
          <p:nvPr>
            <p:ph idx="1"/>
          </p:nvPr>
        </p:nvSpPr>
        <p:spPr>
          <a:xfrm>
            <a:off x="677334" y="838201"/>
            <a:ext cx="8596668" cy="5203162"/>
          </a:xfrm>
        </p:spPr>
        <p:txBody>
          <a:bodyPr/>
          <a:lstStyle/>
          <a:p>
            <a:r>
              <a:rPr lang="en-IN" dirty="0" smtClean="0"/>
              <a:t>Policy detail</a:t>
            </a:r>
          </a:p>
          <a:p>
            <a:endParaRPr lang="en-IN" dirty="0" smtClean="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1055" y="1454824"/>
            <a:ext cx="5991225" cy="4401716"/>
          </a:xfrm>
          <a:prstGeom prst="rect">
            <a:avLst/>
          </a:prstGeom>
        </p:spPr>
      </p:pic>
    </p:spTree>
    <p:extLst>
      <p:ext uri="{BB962C8B-B14F-4D97-AF65-F5344CB8AC3E}">
        <p14:creationId xmlns:p14="http://schemas.microsoft.com/office/powerpoint/2010/main" val="17167935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677334" y="768624"/>
            <a:ext cx="8596668" cy="1320800"/>
          </a:xfrm>
        </p:spPr>
        <p:txBody>
          <a:bodyPr/>
          <a:lstStyle/>
          <a:p>
            <a:r>
              <a:rPr lang="en-US" sz="4500" dirty="0"/>
              <a:t>Project Definition</a:t>
            </a:r>
          </a:p>
        </p:txBody>
      </p:sp>
      <p:sp>
        <p:nvSpPr>
          <p:cNvPr id="3" name="Subtitle 2">
            <a:extLst>
              <a:ext uri="{FF2B5EF4-FFF2-40B4-BE49-F238E27FC236}">
                <a16:creationId xmlns:a16="http://schemas.microsoft.com/office/drawing/2014/main" xmlns="" id="{E30DAE21-F865-4647-AB70-1BED376EBEAD}"/>
              </a:ext>
            </a:extLst>
          </p:cNvPr>
          <p:cNvSpPr>
            <a:spLocks noGrp="1"/>
          </p:cNvSpPr>
          <p:nvPr>
            <p:ph idx="1"/>
          </p:nvPr>
        </p:nvSpPr>
        <p:spPr>
          <a:xfrm>
            <a:off x="677334" y="2796695"/>
            <a:ext cx="8596668" cy="1894576"/>
          </a:xfrm>
        </p:spPr>
        <p:txBody>
          <a:bodyPr/>
          <a:lstStyle/>
          <a:p>
            <a:pPr marL="0" indent="0" algn="just">
              <a:lnSpc>
                <a:spcPct val="200000"/>
              </a:lnSpc>
              <a:buNone/>
            </a:pPr>
            <a:r>
              <a:rPr lang="en-US" dirty="0">
                <a:latin typeface="Cambria" panose="02040503050406030204" pitchFamily="18" charset="0"/>
                <a:ea typeface="Cambria" panose="02040503050406030204" pitchFamily="18" charset="0"/>
              </a:rPr>
              <a:t>		The system will provide facilities to Admin and Visitor user to manage the Information Security data and documents for the organization.</a:t>
            </a:r>
          </a:p>
        </p:txBody>
      </p:sp>
    </p:spTree>
    <p:extLst>
      <p:ext uri="{BB962C8B-B14F-4D97-AF65-F5344CB8AC3E}">
        <p14:creationId xmlns:p14="http://schemas.microsoft.com/office/powerpoint/2010/main" val="41308646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Activity Diagram</a:t>
            </a:r>
          </a:p>
        </p:txBody>
      </p:sp>
      <p:sp>
        <p:nvSpPr>
          <p:cNvPr id="5" name="Content Placeholder 4"/>
          <p:cNvSpPr>
            <a:spLocks noGrp="1"/>
          </p:cNvSpPr>
          <p:nvPr>
            <p:ph idx="1"/>
          </p:nvPr>
        </p:nvSpPr>
        <p:spPr>
          <a:xfrm>
            <a:off x="677334" y="838201"/>
            <a:ext cx="8596668" cy="5203162"/>
          </a:xfrm>
        </p:spPr>
        <p:txBody>
          <a:bodyPr/>
          <a:lstStyle/>
          <a:p>
            <a:r>
              <a:rPr lang="en-IN" dirty="0" smtClean="0"/>
              <a:t>Policy Renew In Bulk</a:t>
            </a:r>
          </a:p>
          <a:p>
            <a:endParaRPr lang="en-IN" dirty="0" smtClean="0"/>
          </a:p>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2818" y="1508124"/>
            <a:ext cx="2425699" cy="4044749"/>
          </a:xfrm>
          <a:prstGeom prst="rect">
            <a:avLst/>
          </a:prstGeom>
        </p:spPr>
      </p:pic>
    </p:spTree>
    <p:extLst>
      <p:ext uri="{BB962C8B-B14F-4D97-AF65-F5344CB8AC3E}">
        <p14:creationId xmlns:p14="http://schemas.microsoft.com/office/powerpoint/2010/main" val="17387882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Activity Diagram</a:t>
            </a:r>
          </a:p>
        </p:txBody>
      </p:sp>
      <p:sp>
        <p:nvSpPr>
          <p:cNvPr id="5" name="Content Placeholder 4"/>
          <p:cNvSpPr>
            <a:spLocks noGrp="1"/>
          </p:cNvSpPr>
          <p:nvPr>
            <p:ph idx="1"/>
          </p:nvPr>
        </p:nvSpPr>
        <p:spPr>
          <a:xfrm>
            <a:off x="677334" y="838201"/>
            <a:ext cx="8596668" cy="5203162"/>
          </a:xfrm>
        </p:spPr>
        <p:txBody>
          <a:bodyPr/>
          <a:lstStyle/>
          <a:p>
            <a:r>
              <a:rPr lang="en-IN" dirty="0" smtClean="0"/>
              <a:t>Policy Approve</a:t>
            </a:r>
          </a:p>
          <a:p>
            <a:endParaRPr lang="en-IN" dirty="0" smtClean="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841499"/>
            <a:ext cx="6222999" cy="3711251"/>
          </a:xfrm>
          <a:prstGeom prst="rect">
            <a:avLst/>
          </a:prstGeom>
        </p:spPr>
      </p:pic>
    </p:spTree>
    <p:extLst>
      <p:ext uri="{BB962C8B-B14F-4D97-AF65-F5344CB8AC3E}">
        <p14:creationId xmlns:p14="http://schemas.microsoft.com/office/powerpoint/2010/main" val="5792668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Activity Diagram</a:t>
            </a:r>
          </a:p>
        </p:txBody>
      </p:sp>
      <p:sp>
        <p:nvSpPr>
          <p:cNvPr id="5" name="Content Placeholder 4"/>
          <p:cNvSpPr>
            <a:spLocks noGrp="1"/>
          </p:cNvSpPr>
          <p:nvPr>
            <p:ph idx="1"/>
          </p:nvPr>
        </p:nvSpPr>
        <p:spPr>
          <a:xfrm>
            <a:off x="677334" y="838201"/>
            <a:ext cx="8596668" cy="5203162"/>
          </a:xfrm>
        </p:spPr>
        <p:txBody>
          <a:bodyPr/>
          <a:lstStyle/>
          <a:p>
            <a:r>
              <a:rPr lang="en-IN" dirty="0" smtClean="0"/>
              <a:t>Policy Approve In Bulk</a:t>
            </a:r>
          </a:p>
          <a:p>
            <a:endParaRPr lang="en-IN" dirty="0" smtClean="0"/>
          </a:p>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182" y="1621137"/>
            <a:ext cx="2732972" cy="3637290"/>
          </a:xfrm>
          <a:prstGeom prst="rect">
            <a:avLst/>
          </a:prstGeom>
        </p:spPr>
      </p:pic>
    </p:spTree>
    <p:extLst>
      <p:ext uri="{BB962C8B-B14F-4D97-AF65-F5344CB8AC3E}">
        <p14:creationId xmlns:p14="http://schemas.microsoft.com/office/powerpoint/2010/main" val="4894790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Activity Diagram</a:t>
            </a:r>
          </a:p>
        </p:txBody>
      </p:sp>
      <p:sp>
        <p:nvSpPr>
          <p:cNvPr id="5" name="Content Placeholder 4"/>
          <p:cNvSpPr>
            <a:spLocks noGrp="1"/>
          </p:cNvSpPr>
          <p:nvPr>
            <p:ph idx="1"/>
          </p:nvPr>
        </p:nvSpPr>
        <p:spPr>
          <a:xfrm>
            <a:off x="677334" y="838201"/>
            <a:ext cx="8596668" cy="5203162"/>
          </a:xfrm>
        </p:spPr>
        <p:txBody>
          <a:bodyPr/>
          <a:lstStyle/>
          <a:p>
            <a:r>
              <a:rPr lang="en-IN" dirty="0" smtClean="0"/>
              <a:t>Procedure Detail</a:t>
            </a:r>
          </a:p>
          <a:p>
            <a:endParaRPr lang="en-IN" dirty="0" smtClean="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004" y="1587500"/>
            <a:ext cx="5904796" cy="3429000"/>
          </a:xfrm>
          <a:prstGeom prst="rect">
            <a:avLst/>
          </a:prstGeom>
        </p:spPr>
      </p:pic>
    </p:spTree>
    <p:extLst>
      <p:ext uri="{BB962C8B-B14F-4D97-AF65-F5344CB8AC3E}">
        <p14:creationId xmlns:p14="http://schemas.microsoft.com/office/powerpoint/2010/main" val="18880255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Activity Diagram</a:t>
            </a:r>
          </a:p>
        </p:txBody>
      </p:sp>
      <p:sp>
        <p:nvSpPr>
          <p:cNvPr id="5" name="Content Placeholder 4"/>
          <p:cNvSpPr>
            <a:spLocks noGrp="1"/>
          </p:cNvSpPr>
          <p:nvPr>
            <p:ph idx="1"/>
          </p:nvPr>
        </p:nvSpPr>
        <p:spPr>
          <a:xfrm>
            <a:off x="677334" y="838201"/>
            <a:ext cx="8596668" cy="5203162"/>
          </a:xfrm>
        </p:spPr>
        <p:txBody>
          <a:bodyPr/>
          <a:lstStyle/>
          <a:p>
            <a:r>
              <a:rPr lang="en-IN" dirty="0" smtClean="0"/>
              <a:t>Procedure Renew in bulk</a:t>
            </a:r>
          </a:p>
          <a:p>
            <a:endParaRPr lang="en-IN" dirty="0" smtClean="0"/>
          </a:p>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9618" y="1528532"/>
            <a:ext cx="2832100" cy="3822499"/>
          </a:xfrm>
          <a:prstGeom prst="rect">
            <a:avLst/>
          </a:prstGeom>
        </p:spPr>
      </p:pic>
    </p:spTree>
    <p:extLst>
      <p:ext uri="{BB962C8B-B14F-4D97-AF65-F5344CB8AC3E}">
        <p14:creationId xmlns:p14="http://schemas.microsoft.com/office/powerpoint/2010/main" val="18984579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Activity Diagram</a:t>
            </a:r>
          </a:p>
        </p:txBody>
      </p:sp>
      <p:sp>
        <p:nvSpPr>
          <p:cNvPr id="5" name="Content Placeholder 4"/>
          <p:cNvSpPr>
            <a:spLocks noGrp="1"/>
          </p:cNvSpPr>
          <p:nvPr>
            <p:ph idx="1"/>
          </p:nvPr>
        </p:nvSpPr>
        <p:spPr>
          <a:xfrm>
            <a:off x="677334" y="838201"/>
            <a:ext cx="8596668" cy="5203162"/>
          </a:xfrm>
        </p:spPr>
        <p:txBody>
          <a:bodyPr/>
          <a:lstStyle/>
          <a:p>
            <a:r>
              <a:rPr lang="en-IN" dirty="0" smtClean="0"/>
              <a:t>Procedure Approve</a:t>
            </a:r>
          </a:p>
          <a:p>
            <a:endParaRPr lang="en-IN" dirty="0" smtClean="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2774" y="1508423"/>
            <a:ext cx="5257588" cy="3862718"/>
          </a:xfrm>
          <a:prstGeom prst="rect">
            <a:avLst/>
          </a:prstGeom>
        </p:spPr>
      </p:pic>
    </p:spTree>
    <p:extLst>
      <p:ext uri="{BB962C8B-B14F-4D97-AF65-F5344CB8AC3E}">
        <p14:creationId xmlns:p14="http://schemas.microsoft.com/office/powerpoint/2010/main" val="16476789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Activity Diagram</a:t>
            </a:r>
          </a:p>
        </p:txBody>
      </p:sp>
      <p:sp>
        <p:nvSpPr>
          <p:cNvPr id="5" name="Content Placeholder 4"/>
          <p:cNvSpPr>
            <a:spLocks noGrp="1"/>
          </p:cNvSpPr>
          <p:nvPr>
            <p:ph idx="1"/>
          </p:nvPr>
        </p:nvSpPr>
        <p:spPr>
          <a:xfrm>
            <a:off x="677334" y="838201"/>
            <a:ext cx="8596668" cy="5203162"/>
          </a:xfrm>
        </p:spPr>
        <p:txBody>
          <a:bodyPr/>
          <a:lstStyle/>
          <a:p>
            <a:r>
              <a:rPr lang="en-IN" dirty="0" smtClean="0"/>
              <a:t>Procedure Approve In Bulk</a:t>
            </a:r>
          </a:p>
          <a:p>
            <a:endParaRPr lang="en-IN" dirty="0" smtClean="0"/>
          </a:p>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4145" y="1590344"/>
            <a:ext cx="2063046" cy="3952875"/>
          </a:xfrm>
          <a:prstGeom prst="rect">
            <a:avLst/>
          </a:prstGeom>
        </p:spPr>
      </p:pic>
    </p:spTree>
    <p:extLst>
      <p:ext uri="{BB962C8B-B14F-4D97-AF65-F5344CB8AC3E}">
        <p14:creationId xmlns:p14="http://schemas.microsoft.com/office/powerpoint/2010/main" val="1624518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Activity Diagram</a:t>
            </a:r>
          </a:p>
        </p:txBody>
      </p:sp>
      <p:sp>
        <p:nvSpPr>
          <p:cNvPr id="5" name="Content Placeholder 4"/>
          <p:cNvSpPr>
            <a:spLocks noGrp="1"/>
          </p:cNvSpPr>
          <p:nvPr>
            <p:ph idx="1"/>
          </p:nvPr>
        </p:nvSpPr>
        <p:spPr>
          <a:xfrm>
            <a:off x="677334" y="838201"/>
            <a:ext cx="8596668" cy="5203162"/>
          </a:xfrm>
        </p:spPr>
        <p:txBody>
          <a:bodyPr/>
          <a:lstStyle/>
          <a:p>
            <a:r>
              <a:rPr lang="en-IN" dirty="0" smtClean="0"/>
              <a:t>Log Detail</a:t>
            </a:r>
          </a:p>
          <a:p>
            <a:endParaRPr lang="en-IN" dirty="0" smtClean="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6989" y="1597408"/>
            <a:ext cx="5257357" cy="3862548"/>
          </a:xfrm>
          <a:prstGeom prst="rect">
            <a:avLst/>
          </a:prstGeom>
        </p:spPr>
      </p:pic>
    </p:spTree>
    <p:extLst>
      <p:ext uri="{BB962C8B-B14F-4D97-AF65-F5344CB8AC3E}">
        <p14:creationId xmlns:p14="http://schemas.microsoft.com/office/powerpoint/2010/main" val="1493910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Activity Diagram</a:t>
            </a:r>
          </a:p>
        </p:txBody>
      </p:sp>
      <p:sp>
        <p:nvSpPr>
          <p:cNvPr id="5" name="Content Placeholder 4"/>
          <p:cNvSpPr>
            <a:spLocks noGrp="1"/>
          </p:cNvSpPr>
          <p:nvPr>
            <p:ph idx="1"/>
          </p:nvPr>
        </p:nvSpPr>
        <p:spPr>
          <a:xfrm>
            <a:off x="677334" y="838201"/>
            <a:ext cx="8596668" cy="5203162"/>
          </a:xfrm>
        </p:spPr>
        <p:txBody>
          <a:bodyPr/>
          <a:lstStyle/>
          <a:p>
            <a:r>
              <a:rPr lang="en-IN" dirty="0" smtClean="0"/>
              <a:t>Visitor</a:t>
            </a:r>
          </a:p>
          <a:p>
            <a:endParaRPr lang="en-IN" dirty="0" smtClean="0"/>
          </a:p>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043" y="1630032"/>
            <a:ext cx="8477250" cy="3619500"/>
          </a:xfrm>
          <a:prstGeom prst="rect">
            <a:avLst/>
          </a:prstGeom>
        </p:spPr>
      </p:pic>
    </p:spTree>
    <p:extLst>
      <p:ext uri="{BB962C8B-B14F-4D97-AF65-F5344CB8AC3E}">
        <p14:creationId xmlns:p14="http://schemas.microsoft.com/office/powerpoint/2010/main" val="3800796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smtClean="0"/>
              <a:t>Data Dictionary</a:t>
            </a:r>
            <a:endParaRPr lang="en-US" sz="4500" dirty="0"/>
          </a:p>
        </p:txBody>
      </p:sp>
      <p:sp>
        <p:nvSpPr>
          <p:cNvPr id="5" name="Content Placeholder 4"/>
          <p:cNvSpPr>
            <a:spLocks noGrp="1"/>
          </p:cNvSpPr>
          <p:nvPr>
            <p:ph idx="1"/>
          </p:nvPr>
        </p:nvSpPr>
        <p:spPr>
          <a:xfrm>
            <a:off x="677334" y="838201"/>
            <a:ext cx="8596668" cy="5203162"/>
          </a:xfrm>
        </p:spPr>
        <p:txBody>
          <a:bodyPr/>
          <a:lstStyle/>
          <a:p>
            <a:endParaRPr lang="en-IN" sz="2000" dirty="0" smtClean="0"/>
          </a:p>
          <a:p>
            <a:r>
              <a:rPr lang="en-IN" sz="2000" dirty="0" smtClean="0"/>
              <a:t>Tables</a:t>
            </a:r>
            <a:r>
              <a:rPr lang="en-IN" dirty="0" smtClean="0"/>
              <a:t>:-</a:t>
            </a:r>
          </a:p>
          <a:p>
            <a:pPr lvl="1">
              <a:lnSpc>
                <a:spcPct val="200000"/>
              </a:lnSpc>
            </a:pPr>
            <a:r>
              <a:rPr lang="en-IN" dirty="0" err="1" smtClean="0"/>
              <a:t>Tbl_Category</a:t>
            </a:r>
            <a:endParaRPr lang="en-IN" dirty="0" smtClean="0"/>
          </a:p>
          <a:p>
            <a:pPr lvl="1">
              <a:lnSpc>
                <a:spcPct val="200000"/>
              </a:lnSpc>
            </a:pPr>
            <a:r>
              <a:rPr lang="en-IN" dirty="0" err="1" smtClean="0"/>
              <a:t>Tbl_SubCategory</a:t>
            </a:r>
            <a:endParaRPr lang="en-IN" dirty="0" smtClean="0"/>
          </a:p>
          <a:p>
            <a:pPr lvl="1">
              <a:lnSpc>
                <a:spcPct val="200000"/>
              </a:lnSpc>
            </a:pPr>
            <a:r>
              <a:rPr lang="en-IN" dirty="0" err="1" smtClean="0"/>
              <a:t>Tbl_SubCategoryTwo</a:t>
            </a:r>
            <a:endParaRPr lang="en-IN" dirty="0" smtClean="0"/>
          </a:p>
          <a:p>
            <a:pPr lvl="1">
              <a:lnSpc>
                <a:spcPct val="200000"/>
              </a:lnSpc>
            </a:pPr>
            <a:r>
              <a:rPr lang="en-IN" dirty="0" err="1" smtClean="0"/>
              <a:t>Tbl_LogDetails</a:t>
            </a:r>
            <a:endParaRPr lang="en-IN" dirty="0" smtClean="0"/>
          </a:p>
          <a:p>
            <a:pPr lvl="1">
              <a:lnSpc>
                <a:spcPct val="200000"/>
              </a:lnSpc>
            </a:pPr>
            <a:r>
              <a:rPr lang="en-IN" dirty="0" err="1" smtClean="0"/>
              <a:t>Tbl_PolicyProcedure_Details</a:t>
            </a:r>
            <a:endParaRPr lang="en-IN" dirty="0" smtClean="0"/>
          </a:p>
          <a:p>
            <a:pPr marL="457200" lvl="1" indent="0">
              <a:buNone/>
            </a:pPr>
            <a:endParaRPr lang="en-IN" dirty="0" smtClean="0"/>
          </a:p>
          <a:p>
            <a:pPr marL="457200" lvl="1" indent="0">
              <a:buNone/>
            </a:pPr>
            <a:endParaRPr lang="en-IN" dirty="0" smtClean="0"/>
          </a:p>
          <a:p>
            <a:pPr marL="0" indent="0">
              <a:buNone/>
            </a:pPr>
            <a:endParaRPr lang="en-IN" dirty="0" smtClean="0"/>
          </a:p>
          <a:p>
            <a:endParaRPr lang="en-IN" dirty="0" smtClean="0"/>
          </a:p>
          <a:p>
            <a:endParaRPr lang="en-IN" dirty="0" smtClean="0"/>
          </a:p>
          <a:p>
            <a:endParaRPr lang="en-IN" dirty="0"/>
          </a:p>
        </p:txBody>
      </p:sp>
    </p:spTree>
    <p:extLst>
      <p:ext uri="{BB962C8B-B14F-4D97-AF65-F5344CB8AC3E}">
        <p14:creationId xmlns:p14="http://schemas.microsoft.com/office/powerpoint/2010/main" val="37065236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995386" y="2768600"/>
            <a:ext cx="8596668" cy="1320800"/>
          </a:xfrm>
        </p:spPr>
        <p:txBody>
          <a:bodyPr>
            <a:normAutofit/>
          </a:bodyPr>
          <a:lstStyle/>
          <a:p>
            <a:pPr algn="just"/>
            <a:r>
              <a:rPr lang="en-US" sz="4000" dirty="0"/>
              <a:t>Software Requirement Specification</a:t>
            </a:r>
          </a:p>
        </p:txBody>
      </p:sp>
    </p:spTree>
    <p:extLst>
      <p:ext uri="{BB962C8B-B14F-4D97-AF65-F5344CB8AC3E}">
        <p14:creationId xmlns:p14="http://schemas.microsoft.com/office/powerpoint/2010/main" val="21701105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smtClean="0"/>
              <a:t>Data Dictionary</a:t>
            </a:r>
            <a:endParaRPr lang="en-US" sz="4500" dirty="0"/>
          </a:p>
        </p:txBody>
      </p:sp>
      <p:sp>
        <p:nvSpPr>
          <p:cNvPr id="5" name="Content Placeholder 4"/>
          <p:cNvSpPr>
            <a:spLocks noGrp="1"/>
          </p:cNvSpPr>
          <p:nvPr>
            <p:ph idx="1"/>
          </p:nvPr>
        </p:nvSpPr>
        <p:spPr>
          <a:xfrm>
            <a:off x="677334" y="838201"/>
            <a:ext cx="8596668" cy="5203162"/>
          </a:xfrm>
        </p:spPr>
        <p:txBody>
          <a:bodyPr/>
          <a:lstStyle/>
          <a:p>
            <a:r>
              <a:rPr lang="en-IN" dirty="0" err="1" smtClean="0"/>
              <a:t>Tbl_Category</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1757901764"/>
              </p:ext>
            </p:extLst>
          </p:nvPr>
        </p:nvGraphicFramePr>
        <p:xfrm>
          <a:off x="901700" y="2027766"/>
          <a:ext cx="8127999" cy="185420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en-IN" dirty="0" smtClean="0"/>
                        <a:t>Filed</a:t>
                      </a:r>
                      <a:r>
                        <a:rPr lang="en-IN" baseline="0" dirty="0" smtClean="0"/>
                        <a:t> Name</a:t>
                      </a:r>
                      <a:endParaRPr lang="en-IN" dirty="0"/>
                    </a:p>
                  </a:txBody>
                  <a:tcPr/>
                </a:tc>
                <a:tc>
                  <a:txBody>
                    <a:bodyPr/>
                    <a:lstStyle/>
                    <a:p>
                      <a:r>
                        <a:rPr lang="en-IN" dirty="0" err="1" smtClean="0"/>
                        <a:t>Datatype</a:t>
                      </a:r>
                      <a:endParaRPr lang="en-IN" dirty="0"/>
                    </a:p>
                  </a:txBody>
                  <a:tcPr/>
                </a:tc>
                <a:tc>
                  <a:txBody>
                    <a:bodyPr/>
                    <a:lstStyle/>
                    <a:p>
                      <a:r>
                        <a:rPr lang="en-IN" dirty="0" smtClean="0"/>
                        <a:t>Description</a:t>
                      </a:r>
                      <a:endParaRPr lang="en-IN" dirty="0"/>
                    </a:p>
                  </a:txBody>
                  <a:tcPr/>
                </a:tc>
              </a:tr>
              <a:tr h="370840">
                <a:tc>
                  <a:txBody>
                    <a:bodyPr/>
                    <a:lstStyle/>
                    <a:p>
                      <a:r>
                        <a:rPr lang="en-IN" sz="1200" dirty="0" err="1" smtClean="0"/>
                        <a:t>Category_ID</a:t>
                      </a:r>
                      <a:endParaRPr lang="en-IN" sz="1200" dirty="0"/>
                    </a:p>
                  </a:txBody>
                  <a:tcPr/>
                </a:tc>
                <a:tc>
                  <a:txBody>
                    <a:bodyPr/>
                    <a:lstStyle/>
                    <a:p>
                      <a:r>
                        <a:rPr lang="en-IN" sz="1200" dirty="0" err="1" smtClean="0"/>
                        <a:t>Int</a:t>
                      </a:r>
                      <a:r>
                        <a:rPr lang="en-IN" sz="1200" dirty="0" smtClean="0"/>
                        <a:t> </a:t>
                      </a:r>
                      <a:endParaRPr lang="en-IN" sz="1200" dirty="0"/>
                    </a:p>
                  </a:txBody>
                  <a:tcPr/>
                </a:tc>
                <a:tc>
                  <a:txBody>
                    <a:bodyPr/>
                    <a:lstStyle/>
                    <a:p>
                      <a:r>
                        <a:rPr lang="en-IN" sz="1200" dirty="0" smtClean="0"/>
                        <a:t>Primary Key</a:t>
                      </a:r>
                      <a:r>
                        <a:rPr lang="en-IN" sz="1200" baseline="0" dirty="0" smtClean="0"/>
                        <a:t> of the table</a:t>
                      </a:r>
                      <a:endParaRPr lang="en-IN" sz="1200" dirty="0"/>
                    </a:p>
                  </a:txBody>
                  <a:tcPr/>
                </a:tc>
              </a:tr>
              <a:tr h="370840">
                <a:tc>
                  <a:txBody>
                    <a:bodyPr/>
                    <a:lstStyle/>
                    <a:p>
                      <a:r>
                        <a:rPr lang="en-IN" sz="1200" dirty="0" err="1" smtClean="0"/>
                        <a:t>CategoryName</a:t>
                      </a:r>
                      <a:endParaRPr lang="en-IN" sz="1200" dirty="0"/>
                    </a:p>
                  </a:txBody>
                  <a:tcPr/>
                </a:tc>
                <a:tc>
                  <a:txBody>
                    <a:bodyPr/>
                    <a:lstStyle/>
                    <a:p>
                      <a:r>
                        <a:rPr lang="en-IN" sz="1200" dirty="0" err="1" smtClean="0"/>
                        <a:t>Varchar</a:t>
                      </a:r>
                      <a:r>
                        <a:rPr lang="en-IN" sz="1200" dirty="0" smtClean="0"/>
                        <a:t>(50)</a:t>
                      </a:r>
                      <a:endParaRPr lang="en-IN" sz="1200" dirty="0"/>
                    </a:p>
                  </a:txBody>
                  <a:tcPr/>
                </a:tc>
                <a:tc>
                  <a:txBody>
                    <a:bodyPr/>
                    <a:lstStyle/>
                    <a:p>
                      <a:r>
                        <a:rPr lang="en-IN" sz="1200" dirty="0" smtClean="0"/>
                        <a:t>Name of the</a:t>
                      </a:r>
                      <a:r>
                        <a:rPr lang="en-IN" sz="1200" baseline="0" dirty="0" smtClean="0"/>
                        <a:t> category</a:t>
                      </a:r>
                      <a:endParaRPr lang="en-IN" sz="1200" dirty="0"/>
                    </a:p>
                  </a:txBody>
                  <a:tcPr/>
                </a:tc>
              </a:tr>
              <a:tr h="370840">
                <a:tc>
                  <a:txBody>
                    <a:bodyPr/>
                    <a:lstStyle/>
                    <a:p>
                      <a:r>
                        <a:rPr lang="en-IN" sz="1200" dirty="0" smtClean="0"/>
                        <a:t>Description</a:t>
                      </a:r>
                      <a:endParaRPr lang="en-IN" sz="1200" dirty="0"/>
                    </a:p>
                  </a:txBody>
                  <a:tcPr/>
                </a:tc>
                <a:tc>
                  <a:txBody>
                    <a:bodyPr/>
                    <a:lstStyle/>
                    <a:p>
                      <a:r>
                        <a:rPr lang="en-IN" sz="1200" dirty="0" err="1" smtClean="0"/>
                        <a:t>Varchar</a:t>
                      </a:r>
                      <a:r>
                        <a:rPr lang="en-IN" sz="1200" dirty="0" smtClean="0"/>
                        <a:t>(150)</a:t>
                      </a:r>
                      <a:endParaRPr lang="en-IN" sz="1200" dirty="0"/>
                    </a:p>
                  </a:txBody>
                  <a:tcPr/>
                </a:tc>
                <a:tc>
                  <a:txBody>
                    <a:bodyPr/>
                    <a:lstStyle/>
                    <a:p>
                      <a:r>
                        <a:rPr lang="en-IN" sz="1200" dirty="0" smtClean="0"/>
                        <a:t>Description of the Category</a:t>
                      </a:r>
                      <a:endParaRPr lang="en-IN" sz="1200" dirty="0"/>
                    </a:p>
                  </a:txBody>
                  <a:tcPr/>
                </a:tc>
              </a:tr>
              <a:tr h="370840">
                <a:tc>
                  <a:txBody>
                    <a:bodyPr/>
                    <a:lstStyle/>
                    <a:p>
                      <a:r>
                        <a:rPr lang="en-IN" sz="1200" dirty="0" err="1" smtClean="0"/>
                        <a:t>Image</a:t>
                      </a:r>
                      <a:r>
                        <a:rPr lang="en-IN" sz="1200" baseline="0" dirty="0" err="1" smtClean="0"/>
                        <a:t>Url</a:t>
                      </a:r>
                      <a:endParaRPr lang="en-IN" sz="1200" dirty="0"/>
                    </a:p>
                  </a:txBody>
                  <a:tcPr/>
                </a:tc>
                <a:tc>
                  <a:txBody>
                    <a:bodyPr/>
                    <a:lstStyle/>
                    <a:p>
                      <a:r>
                        <a:rPr lang="en-IN" sz="1200" dirty="0" err="1" smtClean="0"/>
                        <a:t>Varchar</a:t>
                      </a:r>
                      <a:r>
                        <a:rPr lang="en-IN" sz="1200" dirty="0" smtClean="0"/>
                        <a:t>(200)</a:t>
                      </a:r>
                      <a:endParaRPr lang="en-IN" sz="1200" dirty="0"/>
                    </a:p>
                  </a:txBody>
                  <a:tcPr/>
                </a:tc>
                <a:tc>
                  <a:txBody>
                    <a:bodyPr/>
                    <a:lstStyle/>
                    <a:p>
                      <a:r>
                        <a:rPr lang="en-IN" sz="1200" dirty="0" smtClean="0"/>
                        <a:t>Image </a:t>
                      </a:r>
                      <a:r>
                        <a:rPr lang="en-IN" sz="1200" dirty="0" err="1" smtClean="0"/>
                        <a:t>url</a:t>
                      </a:r>
                      <a:r>
                        <a:rPr lang="en-IN" sz="1200" dirty="0" smtClean="0"/>
                        <a:t> of</a:t>
                      </a:r>
                      <a:r>
                        <a:rPr lang="en-IN" sz="1200" baseline="0" dirty="0" smtClean="0"/>
                        <a:t> the category</a:t>
                      </a:r>
                      <a:endParaRPr lang="en-IN" sz="1200" dirty="0"/>
                    </a:p>
                  </a:txBody>
                  <a:tcPr/>
                </a:tc>
              </a:tr>
            </a:tbl>
          </a:graphicData>
        </a:graphic>
      </p:graphicFrame>
    </p:spTree>
    <p:extLst>
      <p:ext uri="{BB962C8B-B14F-4D97-AF65-F5344CB8AC3E}">
        <p14:creationId xmlns:p14="http://schemas.microsoft.com/office/powerpoint/2010/main" val="8197189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smtClean="0"/>
              <a:t>Data Dictionary</a:t>
            </a:r>
            <a:endParaRPr lang="en-US" sz="4500" dirty="0"/>
          </a:p>
        </p:txBody>
      </p:sp>
      <p:sp>
        <p:nvSpPr>
          <p:cNvPr id="5" name="Content Placeholder 4"/>
          <p:cNvSpPr>
            <a:spLocks noGrp="1"/>
          </p:cNvSpPr>
          <p:nvPr>
            <p:ph idx="1"/>
          </p:nvPr>
        </p:nvSpPr>
        <p:spPr>
          <a:xfrm>
            <a:off x="677334" y="838201"/>
            <a:ext cx="8596668" cy="5203162"/>
          </a:xfrm>
        </p:spPr>
        <p:txBody>
          <a:bodyPr/>
          <a:lstStyle/>
          <a:p>
            <a:r>
              <a:rPr lang="en-IN" dirty="0" err="1" smtClean="0"/>
              <a:t>Tbl_SubCategory</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3217287449"/>
              </p:ext>
            </p:extLst>
          </p:nvPr>
        </p:nvGraphicFramePr>
        <p:xfrm>
          <a:off x="901700" y="2027766"/>
          <a:ext cx="8127999" cy="268224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en-IN" dirty="0" smtClean="0"/>
                        <a:t>Filed</a:t>
                      </a:r>
                      <a:r>
                        <a:rPr lang="en-IN" baseline="0" dirty="0" smtClean="0"/>
                        <a:t> Name</a:t>
                      </a:r>
                      <a:endParaRPr lang="en-IN" dirty="0"/>
                    </a:p>
                  </a:txBody>
                  <a:tcPr/>
                </a:tc>
                <a:tc>
                  <a:txBody>
                    <a:bodyPr/>
                    <a:lstStyle/>
                    <a:p>
                      <a:r>
                        <a:rPr lang="en-IN" dirty="0" err="1" smtClean="0"/>
                        <a:t>Datatype</a:t>
                      </a:r>
                      <a:endParaRPr lang="en-IN" dirty="0"/>
                    </a:p>
                  </a:txBody>
                  <a:tcPr/>
                </a:tc>
                <a:tc>
                  <a:txBody>
                    <a:bodyPr/>
                    <a:lstStyle/>
                    <a:p>
                      <a:r>
                        <a:rPr lang="en-IN" dirty="0" smtClean="0"/>
                        <a:t>Description</a:t>
                      </a:r>
                      <a:endParaRPr lang="en-IN" dirty="0"/>
                    </a:p>
                  </a:txBody>
                  <a:tcPr/>
                </a:tc>
              </a:tr>
              <a:tr h="370840">
                <a:tc>
                  <a:txBody>
                    <a:bodyPr/>
                    <a:lstStyle/>
                    <a:p>
                      <a:r>
                        <a:rPr lang="en-IN" sz="1200" dirty="0" err="1" smtClean="0"/>
                        <a:t>SubCategory_Id</a:t>
                      </a:r>
                      <a:endParaRPr lang="en-IN" sz="1200" dirty="0"/>
                    </a:p>
                  </a:txBody>
                  <a:tcPr/>
                </a:tc>
                <a:tc>
                  <a:txBody>
                    <a:bodyPr/>
                    <a:lstStyle/>
                    <a:p>
                      <a:r>
                        <a:rPr lang="en-IN" sz="1200" dirty="0" err="1" smtClean="0"/>
                        <a:t>Int</a:t>
                      </a:r>
                      <a:endParaRPr lang="en-IN"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200" dirty="0" smtClean="0"/>
                        <a:t>Primary Key</a:t>
                      </a:r>
                      <a:r>
                        <a:rPr lang="en-IN" sz="1200" baseline="0" dirty="0" smtClean="0"/>
                        <a:t> of the table</a:t>
                      </a:r>
                      <a:endParaRPr lang="en-IN" sz="1200" dirty="0" smtClean="0"/>
                    </a:p>
                  </a:txBody>
                  <a:tcPr/>
                </a:tc>
              </a:tr>
              <a:tr h="370840">
                <a:tc>
                  <a:txBody>
                    <a:bodyPr/>
                    <a:lstStyle/>
                    <a:p>
                      <a:r>
                        <a:rPr lang="en-IN" sz="1200" dirty="0" err="1" smtClean="0"/>
                        <a:t>Category_FK_ID</a:t>
                      </a:r>
                      <a:endParaRPr lang="en-IN" sz="1200" dirty="0"/>
                    </a:p>
                  </a:txBody>
                  <a:tcPr/>
                </a:tc>
                <a:tc>
                  <a:txBody>
                    <a:bodyPr/>
                    <a:lstStyle/>
                    <a:p>
                      <a:r>
                        <a:rPr lang="en-IN" sz="1200" dirty="0" err="1" smtClean="0"/>
                        <a:t>Int</a:t>
                      </a:r>
                      <a:r>
                        <a:rPr lang="en-IN" sz="1200" dirty="0" smtClean="0"/>
                        <a:t> </a:t>
                      </a:r>
                      <a:endParaRPr lang="en-IN" sz="1200" dirty="0"/>
                    </a:p>
                  </a:txBody>
                  <a:tcPr/>
                </a:tc>
                <a:tc>
                  <a:txBody>
                    <a:bodyPr/>
                    <a:lstStyle/>
                    <a:p>
                      <a:r>
                        <a:rPr lang="en-IN" sz="1200" dirty="0" smtClean="0"/>
                        <a:t>Foreign Key</a:t>
                      </a:r>
                      <a:r>
                        <a:rPr lang="en-IN" sz="1200" baseline="0" dirty="0" smtClean="0"/>
                        <a:t> of the category table</a:t>
                      </a:r>
                      <a:endParaRPr lang="en-IN" sz="1200" dirty="0"/>
                    </a:p>
                  </a:txBody>
                  <a:tcPr/>
                </a:tc>
              </a:tr>
              <a:tr h="370840">
                <a:tc>
                  <a:txBody>
                    <a:bodyPr/>
                    <a:lstStyle/>
                    <a:p>
                      <a:r>
                        <a:rPr lang="en-IN" sz="1200" dirty="0" err="1" smtClean="0"/>
                        <a:t>SubCategoryName</a:t>
                      </a:r>
                      <a:endParaRPr lang="en-IN" sz="1200" dirty="0"/>
                    </a:p>
                  </a:txBody>
                  <a:tcPr/>
                </a:tc>
                <a:tc>
                  <a:txBody>
                    <a:bodyPr/>
                    <a:lstStyle/>
                    <a:p>
                      <a:r>
                        <a:rPr lang="en-IN" sz="1200" dirty="0" err="1" smtClean="0"/>
                        <a:t>Varchar</a:t>
                      </a:r>
                      <a:r>
                        <a:rPr lang="en-IN" sz="1200" dirty="0" smtClean="0"/>
                        <a:t>(50)</a:t>
                      </a:r>
                      <a:endParaRPr lang="en-IN" sz="1200" dirty="0"/>
                    </a:p>
                  </a:txBody>
                  <a:tcPr/>
                </a:tc>
                <a:tc>
                  <a:txBody>
                    <a:bodyPr/>
                    <a:lstStyle/>
                    <a:p>
                      <a:r>
                        <a:rPr lang="en-IN" sz="1200" dirty="0" smtClean="0"/>
                        <a:t>Name of the</a:t>
                      </a:r>
                      <a:r>
                        <a:rPr lang="en-IN" sz="1200" baseline="0" dirty="0" smtClean="0"/>
                        <a:t> sub category</a:t>
                      </a:r>
                      <a:endParaRPr lang="en-IN" sz="1200" dirty="0"/>
                    </a:p>
                  </a:txBody>
                  <a:tcPr/>
                </a:tc>
              </a:tr>
              <a:tr h="370840">
                <a:tc>
                  <a:txBody>
                    <a:bodyPr/>
                    <a:lstStyle/>
                    <a:p>
                      <a:r>
                        <a:rPr lang="en-IN" sz="1200" dirty="0" err="1" smtClean="0"/>
                        <a:t>ResponsiblePerson</a:t>
                      </a:r>
                      <a:endParaRPr lang="en-IN" sz="1200" dirty="0"/>
                    </a:p>
                  </a:txBody>
                  <a:tcPr/>
                </a:tc>
                <a:tc>
                  <a:txBody>
                    <a:bodyPr/>
                    <a:lstStyle/>
                    <a:p>
                      <a:r>
                        <a:rPr lang="en-IN" sz="1200" dirty="0" err="1" smtClean="0"/>
                        <a:t>Varchar</a:t>
                      </a:r>
                      <a:r>
                        <a:rPr lang="en-IN" sz="1200" dirty="0" smtClean="0"/>
                        <a:t>(50)</a:t>
                      </a:r>
                      <a:endParaRPr lang="en-IN" sz="1200" dirty="0"/>
                    </a:p>
                  </a:txBody>
                  <a:tcPr/>
                </a:tc>
                <a:tc>
                  <a:txBody>
                    <a:bodyPr/>
                    <a:lstStyle/>
                    <a:p>
                      <a:r>
                        <a:rPr lang="en-IN" sz="1200" dirty="0" smtClean="0"/>
                        <a:t>Responsible person</a:t>
                      </a:r>
                      <a:r>
                        <a:rPr lang="en-IN" sz="1200" baseline="0" dirty="0" smtClean="0"/>
                        <a:t> for the log</a:t>
                      </a:r>
                      <a:endParaRPr lang="en-IN" sz="12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200" dirty="0" err="1" smtClean="0"/>
                        <a:t>ResponsiblePersonManager</a:t>
                      </a:r>
                      <a:endParaRPr lang="en-IN" sz="1200" dirty="0" smtClean="0"/>
                    </a:p>
                  </a:txBody>
                  <a:tcPr/>
                </a:tc>
                <a:tc>
                  <a:txBody>
                    <a:bodyPr/>
                    <a:lstStyle/>
                    <a:p>
                      <a:r>
                        <a:rPr lang="en-IN" sz="1200" dirty="0" err="1" smtClean="0"/>
                        <a:t>Varchar</a:t>
                      </a:r>
                      <a:r>
                        <a:rPr lang="en-IN" sz="1200" dirty="0" smtClean="0"/>
                        <a:t>(50)</a:t>
                      </a:r>
                      <a:endParaRPr lang="en-IN" sz="1200" dirty="0"/>
                    </a:p>
                  </a:txBody>
                  <a:tcPr/>
                </a:tc>
                <a:tc>
                  <a:txBody>
                    <a:bodyPr/>
                    <a:lstStyle/>
                    <a:p>
                      <a:r>
                        <a:rPr lang="en-IN" sz="1200" dirty="0" smtClean="0"/>
                        <a:t>Responsible person manager</a:t>
                      </a:r>
                      <a:r>
                        <a:rPr lang="en-IN" sz="1200" baseline="0" dirty="0" smtClean="0"/>
                        <a:t> for the log</a:t>
                      </a:r>
                      <a:endParaRPr lang="en-IN" sz="12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200" dirty="0" err="1" smtClean="0"/>
                        <a:t>SubcategoryUrl</a:t>
                      </a:r>
                      <a:endParaRPr lang="en-IN" sz="1200" dirty="0" smtClean="0"/>
                    </a:p>
                  </a:txBody>
                  <a:tcPr/>
                </a:tc>
                <a:tc>
                  <a:txBody>
                    <a:bodyPr/>
                    <a:lstStyle/>
                    <a:p>
                      <a:r>
                        <a:rPr lang="en-IN" sz="1200" dirty="0" err="1" smtClean="0"/>
                        <a:t>Varchar</a:t>
                      </a:r>
                      <a:r>
                        <a:rPr lang="en-IN" sz="1200" dirty="0" smtClean="0"/>
                        <a:t>(150)</a:t>
                      </a:r>
                      <a:endParaRPr lang="en-IN" sz="1200" dirty="0"/>
                    </a:p>
                  </a:txBody>
                  <a:tcPr/>
                </a:tc>
                <a:tc>
                  <a:txBody>
                    <a:bodyPr/>
                    <a:lstStyle/>
                    <a:p>
                      <a:r>
                        <a:rPr lang="en-IN" sz="1200" dirty="0" err="1" smtClean="0"/>
                        <a:t>Url</a:t>
                      </a:r>
                      <a:r>
                        <a:rPr lang="en-IN" sz="1200" baseline="0" dirty="0" smtClean="0"/>
                        <a:t> for the sub category(Dashboard)</a:t>
                      </a:r>
                      <a:endParaRPr lang="en-IN" sz="1200" dirty="0"/>
                    </a:p>
                  </a:txBody>
                  <a:tcPr/>
                </a:tc>
              </a:tr>
            </a:tbl>
          </a:graphicData>
        </a:graphic>
      </p:graphicFrame>
    </p:spTree>
    <p:extLst>
      <p:ext uri="{BB962C8B-B14F-4D97-AF65-F5344CB8AC3E}">
        <p14:creationId xmlns:p14="http://schemas.microsoft.com/office/powerpoint/2010/main" val="3344573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smtClean="0"/>
              <a:t>Data Dictionary</a:t>
            </a:r>
            <a:endParaRPr lang="en-US" sz="4500" dirty="0"/>
          </a:p>
        </p:txBody>
      </p:sp>
      <p:sp>
        <p:nvSpPr>
          <p:cNvPr id="5" name="Content Placeholder 4"/>
          <p:cNvSpPr>
            <a:spLocks noGrp="1"/>
          </p:cNvSpPr>
          <p:nvPr>
            <p:ph idx="1"/>
          </p:nvPr>
        </p:nvSpPr>
        <p:spPr>
          <a:xfrm>
            <a:off x="677334" y="838201"/>
            <a:ext cx="8596668" cy="5203162"/>
          </a:xfrm>
        </p:spPr>
        <p:txBody>
          <a:bodyPr/>
          <a:lstStyle/>
          <a:p>
            <a:r>
              <a:rPr lang="en-IN" dirty="0" err="1" smtClean="0"/>
              <a:t>Tbl_SubCategoryTwo</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3290125297"/>
              </p:ext>
            </p:extLst>
          </p:nvPr>
        </p:nvGraphicFramePr>
        <p:xfrm>
          <a:off x="901700" y="2027766"/>
          <a:ext cx="8127999" cy="268224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en-IN" dirty="0" smtClean="0"/>
                        <a:t>Filed</a:t>
                      </a:r>
                      <a:r>
                        <a:rPr lang="en-IN" baseline="0" dirty="0" smtClean="0"/>
                        <a:t> Name</a:t>
                      </a:r>
                      <a:endParaRPr lang="en-IN" dirty="0"/>
                    </a:p>
                  </a:txBody>
                  <a:tcPr/>
                </a:tc>
                <a:tc>
                  <a:txBody>
                    <a:bodyPr/>
                    <a:lstStyle/>
                    <a:p>
                      <a:r>
                        <a:rPr lang="en-IN" dirty="0" err="1" smtClean="0"/>
                        <a:t>Datatype</a:t>
                      </a:r>
                      <a:endParaRPr lang="en-IN" dirty="0"/>
                    </a:p>
                  </a:txBody>
                  <a:tcPr/>
                </a:tc>
                <a:tc>
                  <a:txBody>
                    <a:bodyPr/>
                    <a:lstStyle/>
                    <a:p>
                      <a:r>
                        <a:rPr lang="en-IN" dirty="0" smtClean="0"/>
                        <a:t>Description</a:t>
                      </a:r>
                      <a:endParaRPr lang="en-IN" dirty="0"/>
                    </a:p>
                  </a:txBody>
                  <a:tcPr/>
                </a:tc>
              </a:tr>
              <a:tr h="370840">
                <a:tc>
                  <a:txBody>
                    <a:bodyPr/>
                    <a:lstStyle/>
                    <a:p>
                      <a:r>
                        <a:rPr lang="en-IN" sz="1200" dirty="0" err="1" smtClean="0"/>
                        <a:t>SubCategoryTwo_Id</a:t>
                      </a:r>
                      <a:endParaRPr lang="en-IN" sz="1200" dirty="0"/>
                    </a:p>
                  </a:txBody>
                  <a:tcPr/>
                </a:tc>
                <a:tc>
                  <a:txBody>
                    <a:bodyPr/>
                    <a:lstStyle/>
                    <a:p>
                      <a:r>
                        <a:rPr lang="en-IN" sz="1200" dirty="0" err="1" smtClean="0"/>
                        <a:t>Int</a:t>
                      </a:r>
                      <a:endParaRPr lang="en-IN"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200" dirty="0" smtClean="0"/>
                        <a:t>Primary Key</a:t>
                      </a:r>
                      <a:r>
                        <a:rPr lang="en-IN" sz="1200" baseline="0" dirty="0" smtClean="0"/>
                        <a:t> of the table</a:t>
                      </a:r>
                      <a:endParaRPr lang="en-IN" sz="1200" dirty="0" smtClean="0"/>
                    </a:p>
                  </a:txBody>
                  <a:tcPr/>
                </a:tc>
              </a:tr>
              <a:tr h="370840">
                <a:tc>
                  <a:txBody>
                    <a:bodyPr/>
                    <a:lstStyle/>
                    <a:p>
                      <a:r>
                        <a:rPr lang="en-IN" sz="1200" dirty="0" err="1" smtClean="0"/>
                        <a:t>SubCategory_FK_Id</a:t>
                      </a:r>
                      <a:endParaRPr lang="en-IN" sz="1200" dirty="0"/>
                    </a:p>
                  </a:txBody>
                  <a:tcPr/>
                </a:tc>
                <a:tc>
                  <a:txBody>
                    <a:bodyPr/>
                    <a:lstStyle/>
                    <a:p>
                      <a:r>
                        <a:rPr lang="en-IN" sz="1200" dirty="0" err="1" smtClean="0"/>
                        <a:t>Int</a:t>
                      </a:r>
                      <a:endParaRPr lang="en-IN" sz="1200" dirty="0"/>
                    </a:p>
                  </a:txBody>
                  <a:tcPr/>
                </a:tc>
                <a:tc>
                  <a:txBody>
                    <a:bodyPr/>
                    <a:lstStyle/>
                    <a:p>
                      <a:r>
                        <a:rPr lang="en-IN" sz="1200" dirty="0" smtClean="0"/>
                        <a:t>Foreign Key</a:t>
                      </a:r>
                      <a:r>
                        <a:rPr lang="en-IN" sz="1200" baseline="0" dirty="0" smtClean="0"/>
                        <a:t> of the sub category table</a:t>
                      </a:r>
                      <a:endParaRPr lang="en-IN" sz="1200" dirty="0"/>
                    </a:p>
                  </a:txBody>
                  <a:tcPr/>
                </a:tc>
              </a:tr>
              <a:tr h="370840">
                <a:tc>
                  <a:txBody>
                    <a:bodyPr/>
                    <a:lstStyle/>
                    <a:p>
                      <a:r>
                        <a:rPr lang="en-IN" sz="1200" dirty="0" err="1" smtClean="0"/>
                        <a:t>SubCategoryTwoName</a:t>
                      </a:r>
                      <a:endParaRPr lang="en-IN" sz="1200" dirty="0"/>
                    </a:p>
                  </a:txBody>
                  <a:tcPr/>
                </a:tc>
                <a:tc>
                  <a:txBody>
                    <a:bodyPr/>
                    <a:lstStyle/>
                    <a:p>
                      <a:r>
                        <a:rPr lang="en-IN" sz="1200" dirty="0" err="1" smtClean="0"/>
                        <a:t>Varchar</a:t>
                      </a:r>
                      <a:r>
                        <a:rPr lang="en-IN" sz="1200" dirty="0" smtClean="0"/>
                        <a:t>(50)</a:t>
                      </a:r>
                      <a:endParaRPr lang="en-IN" sz="1200" dirty="0"/>
                    </a:p>
                  </a:txBody>
                  <a:tcPr/>
                </a:tc>
                <a:tc>
                  <a:txBody>
                    <a:bodyPr/>
                    <a:lstStyle/>
                    <a:p>
                      <a:r>
                        <a:rPr lang="en-IN" sz="1200" dirty="0" smtClean="0"/>
                        <a:t>Name of the</a:t>
                      </a:r>
                      <a:r>
                        <a:rPr lang="en-IN" sz="1200" baseline="0" dirty="0" smtClean="0"/>
                        <a:t> sub category two</a:t>
                      </a:r>
                      <a:endParaRPr lang="en-IN" sz="1200" dirty="0"/>
                    </a:p>
                  </a:txBody>
                  <a:tcPr/>
                </a:tc>
              </a:tr>
              <a:tr h="370840">
                <a:tc>
                  <a:txBody>
                    <a:bodyPr/>
                    <a:lstStyle/>
                    <a:p>
                      <a:r>
                        <a:rPr lang="en-IN" sz="1200" dirty="0" err="1" smtClean="0"/>
                        <a:t>DocPath</a:t>
                      </a:r>
                      <a:endParaRPr lang="en-IN" sz="1200" dirty="0"/>
                    </a:p>
                  </a:txBody>
                  <a:tcPr/>
                </a:tc>
                <a:tc>
                  <a:txBody>
                    <a:bodyPr/>
                    <a:lstStyle/>
                    <a:p>
                      <a:r>
                        <a:rPr lang="en-IN" sz="1200" dirty="0" err="1" smtClean="0"/>
                        <a:t>Varchar</a:t>
                      </a:r>
                      <a:r>
                        <a:rPr lang="en-IN" sz="1200" dirty="0" smtClean="0"/>
                        <a:t>(200)</a:t>
                      </a:r>
                      <a:endParaRPr lang="en-IN" sz="1200" dirty="0"/>
                    </a:p>
                  </a:txBody>
                  <a:tcPr/>
                </a:tc>
                <a:tc>
                  <a:txBody>
                    <a:bodyPr/>
                    <a:lstStyle/>
                    <a:p>
                      <a:r>
                        <a:rPr lang="en-IN" sz="1200" dirty="0" smtClean="0"/>
                        <a:t>Path</a:t>
                      </a:r>
                      <a:r>
                        <a:rPr lang="en-IN" sz="1200" baseline="0" dirty="0" smtClean="0"/>
                        <a:t> </a:t>
                      </a:r>
                      <a:r>
                        <a:rPr lang="en-IN" sz="1200" baseline="0" dirty="0" err="1" smtClean="0"/>
                        <a:t>url</a:t>
                      </a:r>
                      <a:r>
                        <a:rPr lang="en-IN" sz="1200" baseline="0" dirty="0" smtClean="0"/>
                        <a:t> of the sub category two</a:t>
                      </a:r>
                      <a:endParaRPr lang="en-IN" sz="12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200" dirty="0" smtClean="0"/>
                        <a:t>Description</a:t>
                      </a:r>
                    </a:p>
                  </a:txBody>
                  <a:tcPr/>
                </a:tc>
                <a:tc>
                  <a:txBody>
                    <a:bodyPr/>
                    <a:lstStyle/>
                    <a:p>
                      <a:r>
                        <a:rPr lang="en-IN" sz="1200" dirty="0" err="1" smtClean="0"/>
                        <a:t>Varchar</a:t>
                      </a:r>
                      <a:r>
                        <a:rPr lang="en-IN" sz="1200" dirty="0" smtClean="0"/>
                        <a:t>(150)</a:t>
                      </a:r>
                      <a:endParaRPr lang="en-IN" sz="1200" dirty="0"/>
                    </a:p>
                  </a:txBody>
                  <a:tcPr/>
                </a:tc>
                <a:tc>
                  <a:txBody>
                    <a:bodyPr/>
                    <a:lstStyle/>
                    <a:p>
                      <a:r>
                        <a:rPr lang="en-IN" sz="1200" dirty="0" smtClean="0"/>
                        <a:t>Description for sub category two</a:t>
                      </a:r>
                      <a:endParaRPr lang="en-IN" sz="12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200" dirty="0" err="1" smtClean="0"/>
                        <a:t>ImageUrl</a:t>
                      </a:r>
                      <a:endParaRPr lang="en-IN" sz="1200" dirty="0" smtClean="0"/>
                    </a:p>
                  </a:txBody>
                  <a:tcPr/>
                </a:tc>
                <a:tc>
                  <a:txBody>
                    <a:bodyPr/>
                    <a:lstStyle/>
                    <a:p>
                      <a:r>
                        <a:rPr lang="en-IN" sz="1200" dirty="0" err="1" smtClean="0"/>
                        <a:t>Varchar</a:t>
                      </a:r>
                      <a:r>
                        <a:rPr lang="en-IN" sz="1200" dirty="0" smtClean="0"/>
                        <a:t>(150)</a:t>
                      </a:r>
                      <a:endParaRPr lang="en-IN" sz="1200" dirty="0"/>
                    </a:p>
                  </a:txBody>
                  <a:tcPr/>
                </a:tc>
                <a:tc>
                  <a:txBody>
                    <a:bodyPr/>
                    <a:lstStyle/>
                    <a:p>
                      <a:r>
                        <a:rPr lang="en-IN" sz="1200" dirty="0" smtClean="0"/>
                        <a:t>Image </a:t>
                      </a:r>
                      <a:r>
                        <a:rPr lang="en-IN" sz="1200" dirty="0" err="1" smtClean="0"/>
                        <a:t>Url</a:t>
                      </a:r>
                      <a:r>
                        <a:rPr lang="en-IN" sz="1200" baseline="0" dirty="0" smtClean="0"/>
                        <a:t> for the sub </a:t>
                      </a:r>
                      <a:r>
                        <a:rPr lang="en-IN" sz="1200" baseline="0" dirty="0" err="1" smtClean="0"/>
                        <a:t>categoryTwo</a:t>
                      </a:r>
                      <a:endParaRPr lang="en-IN" sz="1200" dirty="0"/>
                    </a:p>
                  </a:txBody>
                  <a:tcPr/>
                </a:tc>
              </a:tr>
            </a:tbl>
          </a:graphicData>
        </a:graphic>
      </p:graphicFrame>
    </p:spTree>
    <p:extLst>
      <p:ext uri="{BB962C8B-B14F-4D97-AF65-F5344CB8AC3E}">
        <p14:creationId xmlns:p14="http://schemas.microsoft.com/office/powerpoint/2010/main" val="23358644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smtClean="0"/>
              <a:t>Data Dictionary</a:t>
            </a:r>
            <a:endParaRPr lang="en-US" sz="4500" dirty="0"/>
          </a:p>
        </p:txBody>
      </p:sp>
      <p:sp>
        <p:nvSpPr>
          <p:cNvPr id="5" name="Content Placeholder 4"/>
          <p:cNvSpPr>
            <a:spLocks noGrp="1"/>
          </p:cNvSpPr>
          <p:nvPr>
            <p:ph idx="1"/>
          </p:nvPr>
        </p:nvSpPr>
        <p:spPr>
          <a:xfrm>
            <a:off x="677334" y="838201"/>
            <a:ext cx="8596668" cy="5203162"/>
          </a:xfrm>
        </p:spPr>
        <p:txBody>
          <a:bodyPr/>
          <a:lstStyle/>
          <a:p>
            <a:r>
              <a:rPr lang="en-IN" dirty="0" err="1" smtClean="0"/>
              <a:t>Tbl_LogDetails</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2213912840"/>
              </p:ext>
            </p:extLst>
          </p:nvPr>
        </p:nvGraphicFramePr>
        <p:xfrm>
          <a:off x="901700" y="2027766"/>
          <a:ext cx="8127999" cy="379476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en-IN" dirty="0" smtClean="0"/>
                        <a:t>Filed</a:t>
                      </a:r>
                      <a:r>
                        <a:rPr lang="en-IN" baseline="0" dirty="0" smtClean="0"/>
                        <a:t> Name</a:t>
                      </a:r>
                      <a:endParaRPr lang="en-IN" dirty="0"/>
                    </a:p>
                  </a:txBody>
                  <a:tcPr/>
                </a:tc>
                <a:tc>
                  <a:txBody>
                    <a:bodyPr/>
                    <a:lstStyle/>
                    <a:p>
                      <a:r>
                        <a:rPr lang="en-IN" dirty="0" err="1" smtClean="0"/>
                        <a:t>Datatype</a:t>
                      </a:r>
                      <a:endParaRPr lang="en-IN" dirty="0"/>
                    </a:p>
                  </a:txBody>
                  <a:tcPr/>
                </a:tc>
                <a:tc>
                  <a:txBody>
                    <a:bodyPr/>
                    <a:lstStyle/>
                    <a:p>
                      <a:r>
                        <a:rPr lang="en-IN" dirty="0" smtClean="0"/>
                        <a:t>Description</a:t>
                      </a:r>
                      <a:endParaRPr lang="en-IN" dirty="0"/>
                    </a:p>
                  </a:txBody>
                  <a:tcPr/>
                </a:tc>
              </a:tr>
              <a:tr h="370840">
                <a:tc>
                  <a:txBody>
                    <a:bodyPr/>
                    <a:lstStyle/>
                    <a:p>
                      <a:r>
                        <a:rPr lang="en-IN" sz="1200" dirty="0" err="1" smtClean="0"/>
                        <a:t>LogDetails_Id</a:t>
                      </a:r>
                      <a:endParaRPr lang="en-IN" sz="1200" dirty="0"/>
                    </a:p>
                  </a:txBody>
                  <a:tcPr/>
                </a:tc>
                <a:tc>
                  <a:txBody>
                    <a:bodyPr/>
                    <a:lstStyle/>
                    <a:p>
                      <a:r>
                        <a:rPr lang="en-IN" sz="1200" dirty="0" err="1" smtClean="0"/>
                        <a:t>Int</a:t>
                      </a:r>
                      <a:endParaRPr lang="en-IN"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200" dirty="0" smtClean="0"/>
                        <a:t>Primary Key</a:t>
                      </a:r>
                      <a:r>
                        <a:rPr lang="en-IN" sz="1200" baseline="0" dirty="0" smtClean="0"/>
                        <a:t> of the table</a:t>
                      </a:r>
                      <a:endParaRPr lang="en-IN" sz="1200" dirty="0" smtClean="0"/>
                    </a:p>
                  </a:txBody>
                  <a:tcPr/>
                </a:tc>
              </a:tr>
              <a:tr h="370840">
                <a:tc>
                  <a:txBody>
                    <a:bodyPr/>
                    <a:lstStyle/>
                    <a:p>
                      <a:r>
                        <a:rPr lang="en-IN" sz="1200" dirty="0" err="1" smtClean="0"/>
                        <a:t>SubCategoryTwo_FK_Id</a:t>
                      </a:r>
                      <a:endParaRPr lang="en-IN" sz="1200" dirty="0"/>
                    </a:p>
                  </a:txBody>
                  <a:tcPr/>
                </a:tc>
                <a:tc>
                  <a:txBody>
                    <a:bodyPr/>
                    <a:lstStyle/>
                    <a:p>
                      <a:r>
                        <a:rPr lang="en-IN" sz="1200" dirty="0" err="1" smtClean="0"/>
                        <a:t>Int</a:t>
                      </a:r>
                      <a:endParaRPr lang="en-IN" sz="1200" dirty="0"/>
                    </a:p>
                  </a:txBody>
                  <a:tcPr/>
                </a:tc>
                <a:tc>
                  <a:txBody>
                    <a:bodyPr/>
                    <a:lstStyle/>
                    <a:p>
                      <a:r>
                        <a:rPr lang="en-IN" sz="1200" dirty="0" smtClean="0"/>
                        <a:t>Foreign Key</a:t>
                      </a:r>
                      <a:r>
                        <a:rPr lang="en-IN" sz="1200" baseline="0" dirty="0" smtClean="0"/>
                        <a:t> of the sub category two table</a:t>
                      </a:r>
                      <a:endParaRPr lang="en-IN" sz="1200" dirty="0"/>
                    </a:p>
                  </a:txBody>
                  <a:tcPr/>
                </a:tc>
              </a:tr>
              <a:tr h="370840">
                <a:tc>
                  <a:txBody>
                    <a:bodyPr/>
                    <a:lstStyle/>
                    <a:p>
                      <a:r>
                        <a:rPr lang="en-IN" sz="1200" dirty="0" smtClean="0"/>
                        <a:t>Month</a:t>
                      </a:r>
                      <a:endParaRPr lang="en-IN" sz="1200" dirty="0"/>
                    </a:p>
                  </a:txBody>
                  <a:tcPr/>
                </a:tc>
                <a:tc>
                  <a:txBody>
                    <a:bodyPr/>
                    <a:lstStyle/>
                    <a:p>
                      <a:r>
                        <a:rPr lang="en-IN" sz="1200" dirty="0" err="1" smtClean="0"/>
                        <a:t>Varchar</a:t>
                      </a:r>
                      <a:r>
                        <a:rPr lang="en-IN" sz="1200" dirty="0" smtClean="0"/>
                        <a:t>(20)</a:t>
                      </a:r>
                      <a:endParaRPr lang="en-IN" sz="1200" dirty="0"/>
                    </a:p>
                  </a:txBody>
                  <a:tcPr/>
                </a:tc>
                <a:tc>
                  <a:txBody>
                    <a:bodyPr/>
                    <a:lstStyle/>
                    <a:p>
                      <a:r>
                        <a:rPr lang="en-IN" sz="1200" dirty="0" smtClean="0"/>
                        <a:t>Month of the</a:t>
                      </a:r>
                      <a:r>
                        <a:rPr lang="en-IN" sz="1200" baseline="0" dirty="0" smtClean="0"/>
                        <a:t> log</a:t>
                      </a:r>
                      <a:endParaRPr lang="en-IN" sz="1200" dirty="0"/>
                    </a:p>
                  </a:txBody>
                  <a:tcPr/>
                </a:tc>
              </a:tr>
              <a:tr h="370840">
                <a:tc>
                  <a:txBody>
                    <a:bodyPr/>
                    <a:lstStyle/>
                    <a:p>
                      <a:r>
                        <a:rPr lang="en-IN" sz="1200" dirty="0" err="1" smtClean="0"/>
                        <a:t>Approver_Remark</a:t>
                      </a:r>
                      <a:endParaRPr lang="en-IN" sz="1200" dirty="0"/>
                    </a:p>
                  </a:txBody>
                  <a:tcPr/>
                </a:tc>
                <a:tc>
                  <a:txBody>
                    <a:bodyPr/>
                    <a:lstStyle/>
                    <a:p>
                      <a:r>
                        <a:rPr lang="en-IN" sz="1200" dirty="0" err="1" smtClean="0"/>
                        <a:t>Varchar</a:t>
                      </a:r>
                      <a:r>
                        <a:rPr lang="en-IN" sz="1200" dirty="0" smtClean="0"/>
                        <a:t>(50)</a:t>
                      </a:r>
                      <a:endParaRPr lang="en-IN" sz="1200" dirty="0"/>
                    </a:p>
                  </a:txBody>
                  <a:tcPr/>
                </a:tc>
                <a:tc>
                  <a:txBody>
                    <a:bodyPr/>
                    <a:lstStyle/>
                    <a:p>
                      <a:r>
                        <a:rPr lang="en-IN" sz="1200" dirty="0" smtClean="0"/>
                        <a:t>Remarks for approve log</a:t>
                      </a:r>
                      <a:endParaRPr lang="en-IN" sz="12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200" dirty="0" smtClean="0"/>
                        <a:t>Status</a:t>
                      </a:r>
                    </a:p>
                  </a:txBody>
                  <a:tcPr/>
                </a:tc>
                <a:tc>
                  <a:txBody>
                    <a:bodyPr/>
                    <a:lstStyle/>
                    <a:p>
                      <a:r>
                        <a:rPr lang="en-IN" sz="1200" dirty="0" err="1" smtClean="0"/>
                        <a:t>Varchar</a:t>
                      </a:r>
                      <a:r>
                        <a:rPr lang="en-IN" sz="1200" dirty="0" smtClean="0"/>
                        <a:t>(10)</a:t>
                      </a:r>
                      <a:endParaRPr lang="en-IN" sz="1200" dirty="0"/>
                    </a:p>
                  </a:txBody>
                  <a:tcPr/>
                </a:tc>
                <a:tc>
                  <a:txBody>
                    <a:bodyPr/>
                    <a:lstStyle/>
                    <a:p>
                      <a:r>
                        <a:rPr lang="en-IN" sz="1200" dirty="0" smtClean="0"/>
                        <a:t>Status of log</a:t>
                      </a:r>
                      <a:endParaRPr lang="en-IN" sz="12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200" dirty="0" err="1" smtClean="0"/>
                        <a:t>ApprovedBy</a:t>
                      </a:r>
                      <a:endParaRPr lang="en-IN" sz="1200" dirty="0" smtClean="0"/>
                    </a:p>
                  </a:txBody>
                  <a:tcPr/>
                </a:tc>
                <a:tc>
                  <a:txBody>
                    <a:bodyPr/>
                    <a:lstStyle/>
                    <a:p>
                      <a:r>
                        <a:rPr lang="en-IN" sz="1200" dirty="0" err="1" smtClean="0"/>
                        <a:t>Varchar</a:t>
                      </a:r>
                      <a:r>
                        <a:rPr lang="en-IN" sz="1200" dirty="0" smtClean="0"/>
                        <a:t>(20)</a:t>
                      </a:r>
                      <a:endParaRPr lang="en-IN" sz="1200" dirty="0"/>
                    </a:p>
                  </a:txBody>
                  <a:tcPr/>
                </a:tc>
                <a:tc>
                  <a:txBody>
                    <a:bodyPr/>
                    <a:lstStyle/>
                    <a:p>
                      <a:r>
                        <a:rPr lang="en-IN" sz="1200" dirty="0" err="1" smtClean="0"/>
                        <a:t>Psno</a:t>
                      </a:r>
                      <a:r>
                        <a:rPr lang="en-IN" sz="1200" dirty="0" smtClean="0"/>
                        <a:t> of approved by log</a:t>
                      </a:r>
                      <a:endParaRPr lang="en-IN" sz="12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200" dirty="0" err="1" smtClean="0"/>
                        <a:t>ApprovedOn</a:t>
                      </a:r>
                      <a:endParaRPr lang="en-IN" sz="1200" dirty="0" smtClean="0"/>
                    </a:p>
                  </a:txBody>
                  <a:tcPr/>
                </a:tc>
                <a:tc>
                  <a:txBody>
                    <a:bodyPr/>
                    <a:lstStyle/>
                    <a:p>
                      <a:r>
                        <a:rPr lang="en-IN" sz="1200" dirty="0" err="1" smtClean="0"/>
                        <a:t>DateTime</a:t>
                      </a:r>
                      <a:endParaRPr lang="en-IN" sz="1200" dirty="0"/>
                    </a:p>
                  </a:txBody>
                  <a:tcPr/>
                </a:tc>
                <a:tc>
                  <a:txBody>
                    <a:bodyPr/>
                    <a:lstStyle/>
                    <a:p>
                      <a:r>
                        <a:rPr lang="en-IN" sz="1200" dirty="0" smtClean="0"/>
                        <a:t>Date of approved</a:t>
                      </a:r>
                      <a:r>
                        <a:rPr lang="en-IN" sz="1200" baseline="0" dirty="0" smtClean="0"/>
                        <a:t> log</a:t>
                      </a:r>
                      <a:endParaRPr lang="en-IN" sz="12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200" dirty="0" err="1" smtClean="0"/>
                        <a:t>SubmittedBy</a:t>
                      </a:r>
                      <a:endParaRPr lang="en-IN" sz="1200" dirty="0" smtClean="0"/>
                    </a:p>
                  </a:txBody>
                  <a:tcPr/>
                </a:tc>
                <a:tc>
                  <a:txBody>
                    <a:bodyPr/>
                    <a:lstStyle/>
                    <a:p>
                      <a:r>
                        <a:rPr lang="en-IN" sz="1200" dirty="0" err="1" smtClean="0"/>
                        <a:t>Varchar</a:t>
                      </a:r>
                      <a:r>
                        <a:rPr lang="en-IN" sz="1200" dirty="0" smtClean="0"/>
                        <a:t>(20)</a:t>
                      </a:r>
                      <a:endParaRPr lang="en-IN" sz="1200" dirty="0"/>
                    </a:p>
                  </a:txBody>
                  <a:tcPr/>
                </a:tc>
                <a:tc>
                  <a:txBody>
                    <a:bodyPr/>
                    <a:lstStyle/>
                    <a:p>
                      <a:r>
                        <a:rPr lang="en-IN" sz="1200" dirty="0" err="1" smtClean="0"/>
                        <a:t>Psno</a:t>
                      </a:r>
                      <a:r>
                        <a:rPr lang="en-IN" sz="1200" dirty="0" smtClean="0"/>
                        <a:t> of </a:t>
                      </a:r>
                      <a:r>
                        <a:rPr lang="en-IN" sz="1200" dirty="0" smtClean="0"/>
                        <a:t>submitted </a:t>
                      </a:r>
                      <a:r>
                        <a:rPr lang="en-IN" sz="1200" dirty="0" smtClean="0"/>
                        <a:t>by log</a:t>
                      </a:r>
                      <a:endParaRPr lang="en-IN" sz="12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200" dirty="0" err="1" smtClean="0"/>
                        <a:t>SubmittedOn</a:t>
                      </a:r>
                      <a:endParaRPr lang="en-IN" sz="1200" dirty="0" smtClean="0"/>
                    </a:p>
                  </a:txBody>
                  <a:tcPr/>
                </a:tc>
                <a:tc>
                  <a:txBody>
                    <a:bodyPr/>
                    <a:lstStyle/>
                    <a:p>
                      <a:r>
                        <a:rPr lang="en-IN" sz="1200" dirty="0" err="1" smtClean="0"/>
                        <a:t>DateTime</a:t>
                      </a:r>
                      <a:endParaRPr lang="en-IN" sz="1200" dirty="0"/>
                    </a:p>
                  </a:txBody>
                  <a:tcPr/>
                </a:tc>
                <a:tc>
                  <a:txBody>
                    <a:bodyPr/>
                    <a:lstStyle/>
                    <a:p>
                      <a:r>
                        <a:rPr lang="en-IN" sz="1200" dirty="0" smtClean="0"/>
                        <a:t>Date of </a:t>
                      </a:r>
                      <a:r>
                        <a:rPr lang="en-IN" sz="1200" dirty="0" smtClean="0"/>
                        <a:t>submitted</a:t>
                      </a:r>
                      <a:r>
                        <a:rPr lang="en-IN" sz="1200" baseline="0" dirty="0" smtClean="0"/>
                        <a:t> </a:t>
                      </a:r>
                      <a:r>
                        <a:rPr lang="en-IN" sz="1200" baseline="0" dirty="0" smtClean="0"/>
                        <a:t>log</a:t>
                      </a:r>
                      <a:endParaRPr lang="en-IN" sz="1200" dirty="0"/>
                    </a:p>
                  </a:txBody>
                  <a:tcPr/>
                </a:tc>
              </a:tr>
            </a:tbl>
          </a:graphicData>
        </a:graphic>
      </p:graphicFrame>
    </p:spTree>
    <p:extLst>
      <p:ext uri="{BB962C8B-B14F-4D97-AF65-F5344CB8AC3E}">
        <p14:creationId xmlns:p14="http://schemas.microsoft.com/office/powerpoint/2010/main" val="2863461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274459" y="117611"/>
            <a:ext cx="8412341" cy="593589"/>
          </a:xfrm>
        </p:spPr>
        <p:txBody>
          <a:bodyPr>
            <a:normAutofit fontScale="90000"/>
          </a:bodyPr>
          <a:lstStyle/>
          <a:p>
            <a:r>
              <a:rPr lang="en-US" sz="4500" dirty="0" smtClean="0"/>
              <a:t>Data Dictionary</a:t>
            </a:r>
            <a:endParaRPr lang="en-US" sz="4500" dirty="0"/>
          </a:p>
        </p:txBody>
      </p:sp>
      <p:sp>
        <p:nvSpPr>
          <p:cNvPr id="5" name="Content Placeholder 4"/>
          <p:cNvSpPr>
            <a:spLocks noGrp="1"/>
          </p:cNvSpPr>
          <p:nvPr>
            <p:ph idx="1"/>
          </p:nvPr>
        </p:nvSpPr>
        <p:spPr>
          <a:xfrm>
            <a:off x="677334" y="838201"/>
            <a:ext cx="8596668" cy="5203162"/>
          </a:xfrm>
        </p:spPr>
        <p:txBody>
          <a:bodyPr/>
          <a:lstStyle/>
          <a:p>
            <a:r>
              <a:rPr lang="en-IN" dirty="0" err="1" smtClean="0"/>
              <a:t>Tbl_PolicyProcedureDetails</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3431246183"/>
              </p:ext>
            </p:extLst>
          </p:nvPr>
        </p:nvGraphicFramePr>
        <p:xfrm>
          <a:off x="1003300" y="1332203"/>
          <a:ext cx="8127999" cy="5408040"/>
        </p:xfrm>
        <a:graphic>
          <a:graphicData uri="http://schemas.openxmlformats.org/drawingml/2006/table">
            <a:tbl>
              <a:tblPr firstRow="1" bandRow="1">
                <a:tableStyleId>{5C22544A-7EE6-4342-B048-85BDC9FD1C3A}</a:tableStyleId>
              </a:tblPr>
              <a:tblGrid>
                <a:gridCol w="2709333"/>
                <a:gridCol w="2709333"/>
                <a:gridCol w="2709333"/>
              </a:tblGrid>
              <a:tr h="341618">
                <a:tc>
                  <a:txBody>
                    <a:bodyPr/>
                    <a:lstStyle/>
                    <a:p>
                      <a:r>
                        <a:rPr lang="en-IN" sz="1800" dirty="0" smtClean="0"/>
                        <a:t>Filed</a:t>
                      </a:r>
                      <a:r>
                        <a:rPr lang="en-IN" sz="1800" baseline="0" dirty="0" smtClean="0"/>
                        <a:t> Name</a:t>
                      </a:r>
                      <a:endParaRPr lang="en-IN" sz="1800" dirty="0"/>
                    </a:p>
                  </a:txBody>
                  <a:tcPr/>
                </a:tc>
                <a:tc>
                  <a:txBody>
                    <a:bodyPr/>
                    <a:lstStyle/>
                    <a:p>
                      <a:r>
                        <a:rPr lang="en-IN" sz="1800" dirty="0" err="1" smtClean="0"/>
                        <a:t>Datatype</a:t>
                      </a:r>
                      <a:endParaRPr lang="en-IN" sz="1800" dirty="0"/>
                    </a:p>
                  </a:txBody>
                  <a:tcPr/>
                </a:tc>
                <a:tc>
                  <a:txBody>
                    <a:bodyPr/>
                    <a:lstStyle/>
                    <a:p>
                      <a:r>
                        <a:rPr lang="en-IN" sz="1800" dirty="0" smtClean="0"/>
                        <a:t>Description</a:t>
                      </a:r>
                      <a:endParaRPr lang="en-IN" sz="1800" dirty="0"/>
                    </a:p>
                  </a:txBody>
                  <a:tcPr/>
                </a:tc>
              </a:tr>
              <a:tr h="321348">
                <a:tc>
                  <a:txBody>
                    <a:bodyPr/>
                    <a:lstStyle/>
                    <a:p>
                      <a:r>
                        <a:rPr lang="en-IN" sz="1200" dirty="0" err="1" smtClean="0"/>
                        <a:t>PolicyProcedure_Id</a:t>
                      </a:r>
                      <a:endParaRPr lang="en-IN" sz="1200" dirty="0"/>
                    </a:p>
                  </a:txBody>
                  <a:tcPr/>
                </a:tc>
                <a:tc>
                  <a:txBody>
                    <a:bodyPr/>
                    <a:lstStyle/>
                    <a:p>
                      <a:r>
                        <a:rPr lang="en-IN" sz="1200" dirty="0" err="1" smtClean="0"/>
                        <a:t>Int</a:t>
                      </a:r>
                      <a:endParaRPr lang="en-IN"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200" dirty="0" smtClean="0"/>
                        <a:t>Primary Key</a:t>
                      </a:r>
                      <a:r>
                        <a:rPr lang="en-IN" sz="1200" baseline="0" dirty="0" smtClean="0"/>
                        <a:t> of the table</a:t>
                      </a:r>
                      <a:endParaRPr lang="en-IN" sz="1200" dirty="0" smtClean="0"/>
                    </a:p>
                  </a:txBody>
                  <a:tcPr/>
                </a:tc>
              </a:tr>
              <a:tr h="427023">
                <a:tc>
                  <a:txBody>
                    <a:bodyPr/>
                    <a:lstStyle/>
                    <a:p>
                      <a:r>
                        <a:rPr lang="en-IN" sz="1200" dirty="0" err="1" smtClean="0"/>
                        <a:t>SubCategoryTwo_FK_Id</a:t>
                      </a:r>
                      <a:endParaRPr lang="en-IN" sz="1200" dirty="0"/>
                    </a:p>
                  </a:txBody>
                  <a:tcPr/>
                </a:tc>
                <a:tc>
                  <a:txBody>
                    <a:bodyPr/>
                    <a:lstStyle/>
                    <a:p>
                      <a:r>
                        <a:rPr lang="en-IN" sz="1200" dirty="0" err="1" smtClean="0"/>
                        <a:t>Int</a:t>
                      </a:r>
                      <a:endParaRPr lang="en-IN" sz="1200" dirty="0"/>
                    </a:p>
                  </a:txBody>
                  <a:tcPr/>
                </a:tc>
                <a:tc>
                  <a:txBody>
                    <a:bodyPr/>
                    <a:lstStyle/>
                    <a:p>
                      <a:r>
                        <a:rPr lang="en-IN" sz="1200" dirty="0" smtClean="0"/>
                        <a:t>Foreign Key</a:t>
                      </a:r>
                      <a:r>
                        <a:rPr lang="en-IN" sz="1200" baseline="0" dirty="0" smtClean="0"/>
                        <a:t> of the sub category two table</a:t>
                      </a:r>
                      <a:endParaRPr lang="en-IN" sz="1200" dirty="0"/>
                    </a:p>
                  </a:txBody>
                  <a:tcPr/>
                </a:tc>
              </a:tr>
              <a:tr h="427023">
                <a:tc>
                  <a:txBody>
                    <a:bodyPr/>
                    <a:lstStyle/>
                    <a:p>
                      <a:r>
                        <a:rPr lang="en-IN" sz="1200" dirty="0" err="1" smtClean="0"/>
                        <a:t>SectionAffected</a:t>
                      </a:r>
                      <a:endParaRPr lang="en-IN" sz="1200" dirty="0"/>
                    </a:p>
                  </a:txBody>
                  <a:tcPr/>
                </a:tc>
                <a:tc>
                  <a:txBody>
                    <a:bodyPr/>
                    <a:lstStyle/>
                    <a:p>
                      <a:r>
                        <a:rPr lang="en-IN" sz="1200" dirty="0" err="1" smtClean="0"/>
                        <a:t>Varchar</a:t>
                      </a:r>
                      <a:r>
                        <a:rPr lang="en-IN" sz="1200" dirty="0" smtClean="0"/>
                        <a:t>(50)</a:t>
                      </a:r>
                      <a:endParaRPr lang="en-IN" sz="1200" dirty="0"/>
                    </a:p>
                  </a:txBody>
                  <a:tcPr/>
                </a:tc>
                <a:tc>
                  <a:txBody>
                    <a:bodyPr/>
                    <a:lstStyle/>
                    <a:p>
                      <a:r>
                        <a:rPr lang="en-IN" sz="1200" dirty="0" err="1" smtClean="0"/>
                        <a:t>Sectionn</a:t>
                      </a:r>
                      <a:r>
                        <a:rPr lang="en-IN" sz="1200" dirty="0" smtClean="0"/>
                        <a:t> affected of policy or</a:t>
                      </a:r>
                      <a:r>
                        <a:rPr lang="en-IN" sz="1200" baseline="0" dirty="0" smtClean="0"/>
                        <a:t> procedure</a:t>
                      </a:r>
                      <a:endParaRPr lang="en-IN" sz="1200" dirty="0"/>
                    </a:p>
                  </a:txBody>
                  <a:tcPr/>
                </a:tc>
              </a:tr>
              <a:tr h="427023">
                <a:tc>
                  <a:txBody>
                    <a:bodyPr/>
                    <a:lstStyle/>
                    <a:p>
                      <a:r>
                        <a:rPr lang="en-IN" sz="1200" dirty="0" err="1" smtClean="0"/>
                        <a:t>Approver_Remark</a:t>
                      </a:r>
                      <a:endParaRPr lang="en-IN" sz="1200" dirty="0"/>
                    </a:p>
                  </a:txBody>
                  <a:tcPr/>
                </a:tc>
                <a:tc>
                  <a:txBody>
                    <a:bodyPr/>
                    <a:lstStyle/>
                    <a:p>
                      <a:r>
                        <a:rPr lang="en-IN" sz="1200" dirty="0" err="1" smtClean="0"/>
                        <a:t>Varchar</a:t>
                      </a:r>
                      <a:r>
                        <a:rPr lang="en-IN" sz="1200" dirty="0" smtClean="0"/>
                        <a:t>(50)</a:t>
                      </a:r>
                      <a:endParaRPr lang="en-IN" sz="1200" dirty="0"/>
                    </a:p>
                  </a:txBody>
                  <a:tcPr/>
                </a:tc>
                <a:tc>
                  <a:txBody>
                    <a:bodyPr/>
                    <a:lstStyle/>
                    <a:p>
                      <a:r>
                        <a:rPr lang="en-IN" sz="1200" dirty="0" smtClean="0"/>
                        <a:t>Remarks for approve </a:t>
                      </a:r>
                      <a:r>
                        <a:rPr lang="en-IN" sz="1200" dirty="0" smtClean="0"/>
                        <a:t>policy or</a:t>
                      </a:r>
                      <a:r>
                        <a:rPr lang="en-IN" sz="1200" baseline="0" dirty="0" smtClean="0"/>
                        <a:t> procedure</a:t>
                      </a:r>
                      <a:endParaRPr lang="en-IN" sz="1200" dirty="0"/>
                    </a:p>
                  </a:txBody>
                  <a:tcPr/>
                </a:tc>
              </a:tr>
              <a:tr h="32134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200" dirty="0" smtClean="0"/>
                        <a:t>Status</a:t>
                      </a:r>
                    </a:p>
                  </a:txBody>
                  <a:tcPr/>
                </a:tc>
                <a:tc>
                  <a:txBody>
                    <a:bodyPr/>
                    <a:lstStyle/>
                    <a:p>
                      <a:r>
                        <a:rPr lang="en-IN" sz="1200" dirty="0" err="1" smtClean="0"/>
                        <a:t>Varchar</a:t>
                      </a:r>
                      <a:r>
                        <a:rPr lang="en-IN" sz="1200" dirty="0" smtClean="0"/>
                        <a:t>(10)</a:t>
                      </a:r>
                      <a:endParaRPr lang="en-IN" sz="1200" dirty="0"/>
                    </a:p>
                  </a:txBody>
                  <a:tcPr/>
                </a:tc>
                <a:tc>
                  <a:txBody>
                    <a:bodyPr/>
                    <a:lstStyle/>
                    <a:p>
                      <a:r>
                        <a:rPr lang="en-IN" sz="1200" dirty="0" smtClean="0"/>
                        <a:t>Status of log</a:t>
                      </a:r>
                      <a:endParaRPr lang="en-IN" sz="1200" dirty="0"/>
                    </a:p>
                  </a:txBody>
                  <a:tcPr/>
                </a:tc>
              </a:tr>
              <a:tr h="32134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200" dirty="0" err="1" smtClean="0"/>
                        <a:t>ApprovedBy</a:t>
                      </a:r>
                      <a:endParaRPr lang="en-IN" sz="1200" dirty="0" smtClean="0"/>
                    </a:p>
                  </a:txBody>
                  <a:tcPr/>
                </a:tc>
                <a:tc>
                  <a:txBody>
                    <a:bodyPr/>
                    <a:lstStyle/>
                    <a:p>
                      <a:r>
                        <a:rPr lang="en-IN" sz="1200" dirty="0" err="1" smtClean="0"/>
                        <a:t>Varchar</a:t>
                      </a:r>
                      <a:r>
                        <a:rPr lang="en-IN" sz="1200" dirty="0" smtClean="0"/>
                        <a:t>(20)</a:t>
                      </a:r>
                      <a:endParaRPr lang="en-IN" sz="1200" dirty="0"/>
                    </a:p>
                  </a:txBody>
                  <a:tcPr/>
                </a:tc>
                <a:tc>
                  <a:txBody>
                    <a:bodyPr/>
                    <a:lstStyle/>
                    <a:p>
                      <a:r>
                        <a:rPr lang="en-IN" sz="1200" dirty="0" err="1" smtClean="0"/>
                        <a:t>Psno</a:t>
                      </a:r>
                      <a:r>
                        <a:rPr lang="en-IN" sz="1200" dirty="0" smtClean="0"/>
                        <a:t> of approved by log</a:t>
                      </a:r>
                      <a:endParaRPr lang="en-IN" sz="1200" dirty="0"/>
                    </a:p>
                  </a:txBody>
                  <a:tcPr/>
                </a:tc>
              </a:tr>
              <a:tr h="32134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200" dirty="0" err="1" smtClean="0"/>
                        <a:t>ApprovedOn</a:t>
                      </a:r>
                      <a:endParaRPr lang="en-IN" sz="1200" dirty="0" smtClean="0"/>
                    </a:p>
                  </a:txBody>
                  <a:tcPr/>
                </a:tc>
                <a:tc>
                  <a:txBody>
                    <a:bodyPr/>
                    <a:lstStyle/>
                    <a:p>
                      <a:r>
                        <a:rPr lang="en-IN" sz="1200" dirty="0" err="1" smtClean="0"/>
                        <a:t>DateTime</a:t>
                      </a:r>
                      <a:endParaRPr lang="en-IN" sz="1200" dirty="0"/>
                    </a:p>
                  </a:txBody>
                  <a:tcPr/>
                </a:tc>
                <a:tc>
                  <a:txBody>
                    <a:bodyPr/>
                    <a:lstStyle/>
                    <a:p>
                      <a:r>
                        <a:rPr lang="en-IN" sz="1200" dirty="0" smtClean="0"/>
                        <a:t>Date of approved</a:t>
                      </a:r>
                      <a:r>
                        <a:rPr lang="en-IN" sz="1200" baseline="0" dirty="0" smtClean="0"/>
                        <a:t> log</a:t>
                      </a:r>
                      <a:endParaRPr lang="en-IN" sz="1200" dirty="0"/>
                    </a:p>
                  </a:txBody>
                  <a:tcPr/>
                </a:tc>
              </a:tr>
              <a:tr h="32134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200" dirty="0" err="1" smtClean="0"/>
                        <a:t>SubmittedBy</a:t>
                      </a:r>
                      <a:endParaRPr lang="en-IN" sz="1200" dirty="0" smtClean="0"/>
                    </a:p>
                  </a:txBody>
                  <a:tcPr/>
                </a:tc>
                <a:tc>
                  <a:txBody>
                    <a:bodyPr/>
                    <a:lstStyle/>
                    <a:p>
                      <a:r>
                        <a:rPr lang="en-IN" sz="1200" dirty="0" err="1" smtClean="0"/>
                        <a:t>Varchar</a:t>
                      </a:r>
                      <a:r>
                        <a:rPr lang="en-IN" sz="1200" dirty="0" smtClean="0"/>
                        <a:t>(20)</a:t>
                      </a:r>
                      <a:endParaRPr lang="en-IN" sz="1200" dirty="0"/>
                    </a:p>
                  </a:txBody>
                  <a:tcPr/>
                </a:tc>
                <a:tc>
                  <a:txBody>
                    <a:bodyPr/>
                    <a:lstStyle/>
                    <a:p>
                      <a:r>
                        <a:rPr lang="en-IN" sz="1200" dirty="0" err="1" smtClean="0"/>
                        <a:t>Psno</a:t>
                      </a:r>
                      <a:r>
                        <a:rPr lang="en-IN" sz="1200" dirty="0" smtClean="0"/>
                        <a:t> of </a:t>
                      </a:r>
                      <a:r>
                        <a:rPr lang="en-IN" sz="1200" dirty="0" smtClean="0"/>
                        <a:t>submitted </a:t>
                      </a:r>
                      <a:r>
                        <a:rPr lang="en-IN" sz="1200" dirty="0" smtClean="0"/>
                        <a:t>by log</a:t>
                      </a:r>
                      <a:endParaRPr lang="en-IN" sz="1200" dirty="0"/>
                    </a:p>
                  </a:txBody>
                  <a:tcPr/>
                </a:tc>
              </a:tr>
              <a:tr h="32134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200" dirty="0" err="1" smtClean="0"/>
                        <a:t>SubmittedOn</a:t>
                      </a:r>
                      <a:endParaRPr lang="en-IN" sz="1200" dirty="0" smtClean="0"/>
                    </a:p>
                  </a:txBody>
                  <a:tcPr/>
                </a:tc>
                <a:tc>
                  <a:txBody>
                    <a:bodyPr/>
                    <a:lstStyle/>
                    <a:p>
                      <a:r>
                        <a:rPr lang="en-IN" sz="1200" dirty="0" err="1" smtClean="0"/>
                        <a:t>DateTime</a:t>
                      </a:r>
                      <a:endParaRPr lang="en-IN" sz="1200" dirty="0"/>
                    </a:p>
                  </a:txBody>
                  <a:tcPr/>
                </a:tc>
                <a:tc>
                  <a:txBody>
                    <a:bodyPr/>
                    <a:lstStyle/>
                    <a:p>
                      <a:r>
                        <a:rPr lang="en-IN" sz="1200" dirty="0" smtClean="0"/>
                        <a:t>Date of </a:t>
                      </a:r>
                      <a:r>
                        <a:rPr lang="en-IN" sz="1200" dirty="0" smtClean="0"/>
                        <a:t>submitted</a:t>
                      </a:r>
                      <a:r>
                        <a:rPr lang="en-IN" sz="1200" baseline="0" dirty="0" smtClean="0"/>
                        <a:t> </a:t>
                      </a:r>
                      <a:r>
                        <a:rPr lang="en-IN" sz="1200" baseline="0" dirty="0" smtClean="0"/>
                        <a:t>log</a:t>
                      </a:r>
                      <a:endParaRPr lang="en-IN" sz="1200" dirty="0"/>
                    </a:p>
                  </a:txBody>
                  <a:tcPr/>
                </a:tc>
              </a:tr>
              <a:tr h="32134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200" dirty="0" smtClean="0"/>
                        <a:t>Version</a:t>
                      </a:r>
                      <a:endParaRPr lang="en-IN" sz="1200" dirty="0" smtClean="0"/>
                    </a:p>
                  </a:txBody>
                  <a:tcPr/>
                </a:tc>
                <a:tc>
                  <a:txBody>
                    <a:bodyPr/>
                    <a:lstStyle/>
                    <a:p>
                      <a:r>
                        <a:rPr lang="en-IN" sz="1200" dirty="0" err="1" smtClean="0"/>
                        <a:t>Varchar</a:t>
                      </a:r>
                      <a:r>
                        <a:rPr lang="en-IN" sz="1200" dirty="0" smtClean="0"/>
                        <a:t>(20)</a:t>
                      </a:r>
                      <a:endParaRPr lang="en-IN" sz="1200" dirty="0"/>
                    </a:p>
                  </a:txBody>
                  <a:tcPr/>
                </a:tc>
                <a:tc>
                  <a:txBody>
                    <a:bodyPr/>
                    <a:lstStyle/>
                    <a:p>
                      <a:r>
                        <a:rPr lang="en-IN" sz="1200" dirty="0" smtClean="0"/>
                        <a:t>Version of policy or</a:t>
                      </a:r>
                      <a:r>
                        <a:rPr lang="en-IN" sz="1200" baseline="0" dirty="0" smtClean="0"/>
                        <a:t> procedure</a:t>
                      </a:r>
                      <a:endParaRPr lang="en-IN" sz="1200" dirty="0"/>
                    </a:p>
                  </a:txBody>
                  <a:tcPr/>
                </a:tc>
              </a:tr>
              <a:tr h="32134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200" dirty="0" err="1" smtClean="0"/>
                        <a:t>InitialRemark</a:t>
                      </a:r>
                      <a:endParaRPr lang="en-IN" sz="1200" dirty="0" smtClean="0"/>
                    </a:p>
                  </a:txBody>
                  <a:tcPr/>
                </a:tc>
                <a:tc>
                  <a:txBody>
                    <a:bodyPr/>
                    <a:lstStyle/>
                    <a:p>
                      <a:r>
                        <a:rPr lang="en-IN" sz="1200" dirty="0" err="1" smtClean="0"/>
                        <a:t>Varchar</a:t>
                      </a:r>
                      <a:r>
                        <a:rPr lang="en-IN" sz="1200" dirty="0" smtClean="0"/>
                        <a:t>(20)</a:t>
                      </a:r>
                      <a:endParaRPr lang="en-IN" sz="1200" dirty="0"/>
                    </a:p>
                  </a:txBody>
                  <a:tcPr/>
                </a:tc>
                <a:tc>
                  <a:txBody>
                    <a:bodyPr/>
                    <a:lstStyle/>
                    <a:p>
                      <a:r>
                        <a:rPr lang="en-IN" sz="1200" dirty="0" smtClean="0"/>
                        <a:t>Remark of policy or</a:t>
                      </a:r>
                      <a:r>
                        <a:rPr lang="en-IN" sz="1200" baseline="0" dirty="0" smtClean="0"/>
                        <a:t> procedure</a:t>
                      </a:r>
                      <a:endParaRPr lang="en-IN" sz="1200" dirty="0"/>
                    </a:p>
                  </a:txBody>
                  <a:tcPr/>
                </a:tc>
              </a:tr>
              <a:tr h="32134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200" dirty="0" err="1" smtClean="0"/>
                        <a:t>DocPath</a:t>
                      </a:r>
                      <a:endParaRPr lang="en-IN" sz="1200" dirty="0" smtClean="0"/>
                    </a:p>
                  </a:txBody>
                  <a:tcPr/>
                </a:tc>
                <a:tc>
                  <a:txBody>
                    <a:bodyPr/>
                    <a:lstStyle/>
                    <a:p>
                      <a:r>
                        <a:rPr lang="en-IN" sz="1200" dirty="0" err="1" smtClean="0"/>
                        <a:t>Varchar</a:t>
                      </a:r>
                      <a:r>
                        <a:rPr lang="en-IN" sz="1200" dirty="0" smtClean="0"/>
                        <a:t>(200)</a:t>
                      </a:r>
                      <a:endParaRPr lang="en-IN" sz="1200" dirty="0"/>
                    </a:p>
                  </a:txBody>
                  <a:tcPr/>
                </a:tc>
                <a:tc>
                  <a:txBody>
                    <a:bodyPr/>
                    <a:lstStyle/>
                    <a:p>
                      <a:r>
                        <a:rPr lang="en-IN" sz="1200" dirty="0" smtClean="0"/>
                        <a:t>Path</a:t>
                      </a:r>
                      <a:r>
                        <a:rPr lang="en-IN" sz="1200" baseline="0" dirty="0" smtClean="0"/>
                        <a:t> of </a:t>
                      </a:r>
                      <a:r>
                        <a:rPr lang="en-IN" sz="1200" dirty="0" smtClean="0"/>
                        <a:t>policy or</a:t>
                      </a:r>
                      <a:r>
                        <a:rPr lang="en-IN" sz="1200" baseline="0" dirty="0" smtClean="0"/>
                        <a:t> procedure</a:t>
                      </a:r>
                      <a:endParaRPr lang="en-IN" sz="1200" dirty="0"/>
                    </a:p>
                  </a:txBody>
                  <a:tcPr/>
                </a:tc>
              </a:tr>
              <a:tr h="32134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200" dirty="0" smtClean="0"/>
                        <a:t>Revision</a:t>
                      </a:r>
                      <a:endParaRPr lang="en-IN" sz="1200" dirty="0" smtClean="0"/>
                    </a:p>
                  </a:txBody>
                  <a:tcPr/>
                </a:tc>
                <a:tc>
                  <a:txBody>
                    <a:bodyPr/>
                    <a:lstStyle/>
                    <a:p>
                      <a:r>
                        <a:rPr lang="en-IN" sz="1200" dirty="0" err="1" smtClean="0"/>
                        <a:t>Varchar</a:t>
                      </a:r>
                      <a:r>
                        <a:rPr lang="en-IN" sz="1200" dirty="0" smtClean="0"/>
                        <a:t>(10)</a:t>
                      </a:r>
                      <a:endParaRPr lang="en-IN" sz="1200" dirty="0"/>
                    </a:p>
                  </a:txBody>
                  <a:tcPr/>
                </a:tc>
                <a:tc>
                  <a:txBody>
                    <a:bodyPr/>
                    <a:lstStyle/>
                    <a:p>
                      <a:r>
                        <a:rPr lang="en-IN" sz="1200" dirty="0" smtClean="0"/>
                        <a:t>Revision Number policy or</a:t>
                      </a:r>
                      <a:r>
                        <a:rPr lang="en-IN" sz="1200" baseline="0" dirty="0" smtClean="0"/>
                        <a:t> procedure</a:t>
                      </a:r>
                      <a:endParaRPr lang="en-IN" sz="1200" dirty="0"/>
                    </a:p>
                  </a:txBody>
                  <a:tcPr/>
                </a:tc>
              </a:tr>
              <a:tr h="32134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200" dirty="0" err="1" smtClean="0"/>
                        <a:t>IsLeatestRevision</a:t>
                      </a:r>
                      <a:endParaRPr lang="en-IN" sz="1200" dirty="0" smtClean="0"/>
                    </a:p>
                  </a:txBody>
                  <a:tcPr/>
                </a:tc>
                <a:tc>
                  <a:txBody>
                    <a:bodyPr/>
                    <a:lstStyle/>
                    <a:p>
                      <a:r>
                        <a:rPr lang="en-IN" sz="1200" dirty="0" smtClean="0"/>
                        <a:t>Bit</a:t>
                      </a:r>
                      <a:endParaRPr lang="en-IN" sz="1200" dirty="0"/>
                    </a:p>
                  </a:txBody>
                  <a:tcPr/>
                </a:tc>
                <a:tc>
                  <a:txBody>
                    <a:bodyPr/>
                    <a:lstStyle/>
                    <a:p>
                      <a:r>
                        <a:rPr lang="en-IN" sz="1200" dirty="0" smtClean="0"/>
                        <a:t>Revision of</a:t>
                      </a:r>
                      <a:r>
                        <a:rPr lang="en-IN" sz="1200" baseline="0" dirty="0" smtClean="0"/>
                        <a:t> </a:t>
                      </a:r>
                      <a:r>
                        <a:rPr lang="en-IN" sz="1200" dirty="0" smtClean="0"/>
                        <a:t>policy or</a:t>
                      </a:r>
                      <a:r>
                        <a:rPr lang="en-IN" sz="1200" baseline="0" dirty="0" smtClean="0"/>
                        <a:t> procedure least or not</a:t>
                      </a:r>
                      <a:endParaRPr lang="en-IN" sz="1200" dirty="0"/>
                    </a:p>
                  </a:txBody>
                  <a:tcPr/>
                </a:tc>
              </a:tr>
            </a:tbl>
          </a:graphicData>
        </a:graphic>
      </p:graphicFrame>
    </p:spTree>
    <p:extLst>
      <p:ext uri="{BB962C8B-B14F-4D97-AF65-F5344CB8AC3E}">
        <p14:creationId xmlns:p14="http://schemas.microsoft.com/office/powerpoint/2010/main" val="17806663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User Interface Design</a:t>
            </a:r>
            <a:endParaRPr lang="en-US" sz="4500" dirty="0"/>
          </a:p>
        </p:txBody>
      </p:sp>
      <p:sp>
        <p:nvSpPr>
          <p:cNvPr id="5" name="Content Placeholder 4"/>
          <p:cNvSpPr>
            <a:spLocks noGrp="1"/>
          </p:cNvSpPr>
          <p:nvPr>
            <p:ph idx="1"/>
          </p:nvPr>
        </p:nvSpPr>
        <p:spPr>
          <a:xfrm>
            <a:off x="677334" y="838201"/>
            <a:ext cx="8596668" cy="5203162"/>
          </a:xfrm>
        </p:spPr>
        <p:txBody>
          <a:bodyPr/>
          <a:lstStyle/>
          <a:p>
            <a:r>
              <a:rPr lang="en-IN" dirty="0" smtClean="0"/>
              <a:t>Main Page(Visitor)</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277" y="1729714"/>
            <a:ext cx="7745523" cy="3794786"/>
          </a:xfrm>
          <a:prstGeom prst="rect">
            <a:avLst/>
          </a:prstGeom>
        </p:spPr>
      </p:pic>
    </p:spTree>
    <p:extLst>
      <p:ext uri="{BB962C8B-B14F-4D97-AF65-F5344CB8AC3E}">
        <p14:creationId xmlns:p14="http://schemas.microsoft.com/office/powerpoint/2010/main" val="18452282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User Interface Design</a:t>
            </a:r>
            <a:endParaRPr lang="en-US" sz="4500" dirty="0"/>
          </a:p>
        </p:txBody>
      </p:sp>
      <p:sp>
        <p:nvSpPr>
          <p:cNvPr id="5" name="Content Placeholder 4"/>
          <p:cNvSpPr>
            <a:spLocks noGrp="1"/>
          </p:cNvSpPr>
          <p:nvPr>
            <p:ph idx="1"/>
          </p:nvPr>
        </p:nvSpPr>
        <p:spPr>
          <a:xfrm>
            <a:off x="677334" y="838201"/>
            <a:ext cx="8596668" cy="5203162"/>
          </a:xfrm>
        </p:spPr>
        <p:txBody>
          <a:bodyPr/>
          <a:lstStyle/>
          <a:p>
            <a:r>
              <a:rPr lang="en-IN" dirty="0" smtClean="0"/>
              <a:t>Main Page(Visitor)</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5" y="1568873"/>
            <a:ext cx="8596668" cy="4106369"/>
          </a:xfrm>
          <a:prstGeom prst="rect">
            <a:avLst/>
          </a:prstGeom>
        </p:spPr>
      </p:pic>
    </p:spTree>
    <p:extLst>
      <p:ext uri="{BB962C8B-B14F-4D97-AF65-F5344CB8AC3E}">
        <p14:creationId xmlns:p14="http://schemas.microsoft.com/office/powerpoint/2010/main" val="42575284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User Interface Design</a:t>
            </a:r>
            <a:endParaRPr lang="en-US" sz="4500" dirty="0"/>
          </a:p>
        </p:txBody>
      </p:sp>
      <p:sp>
        <p:nvSpPr>
          <p:cNvPr id="5" name="Content Placeholder 4"/>
          <p:cNvSpPr>
            <a:spLocks noGrp="1"/>
          </p:cNvSpPr>
          <p:nvPr>
            <p:ph idx="1"/>
          </p:nvPr>
        </p:nvSpPr>
        <p:spPr>
          <a:xfrm>
            <a:off x="677334" y="838201"/>
            <a:ext cx="8596668" cy="5203162"/>
          </a:xfrm>
        </p:spPr>
        <p:txBody>
          <a:bodyPr/>
          <a:lstStyle/>
          <a:p>
            <a:r>
              <a:rPr lang="en-IN" dirty="0" smtClean="0"/>
              <a:t>Information Security Aware (Visitor)</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 y="1565321"/>
            <a:ext cx="8596669" cy="4060780"/>
          </a:xfrm>
          <a:prstGeom prst="rect">
            <a:avLst/>
          </a:prstGeom>
        </p:spPr>
      </p:pic>
    </p:spTree>
    <p:extLst>
      <p:ext uri="{BB962C8B-B14F-4D97-AF65-F5344CB8AC3E}">
        <p14:creationId xmlns:p14="http://schemas.microsoft.com/office/powerpoint/2010/main" val="41149529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User Interface Design</a:t>
            </a:r>
            <a:endParaRPr lang="en-US" sz="4500" dirty="0"/>
          </a:p>
        </p:txBody>
      </p:sp>
      <p:sp>
        <p:nvSpPr>
          <p:cNvPr id="5" name="Content Placeholder 4"/>
          <p:cNvSpPr>
            <a:spLocks noGrp="1"/>
          </p:cNvSpPr>
          <p:nvPr>
            <p:ph idx="1"/>
          </p:nvPr>
        </p:nvSpPr>
        <p:spPr>
          <a:xfrm>
            <a:off x="677334" y="838201"/>
            <a:ext cx="8596668" cy="5203162"/>
          </a:xfrm>
        </p:spPr>
        <p:txBody>
          <a:bodyPr/>
          <a:lstStyle/>
          <a:p>
            <a:r>
              <a:rPr lang="en-IN" dirty="0"/>
              <a:t>Information Security </a:t>
            </a:r>
            <a:r>
              <a:rPr lang="en-IN" dirty="0" smtClean="0"/>
              <a:t>Aware (Visitor)</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786530"/>
            <a:ext cx="8596668" cy="3877859"/>
          </a:xfrm>
          <a:prstGeom prst="rect">
            <a:avLst/>
          </a:prstGeom>
        </p:spPr>
      </p:pic>
    </p:spTree>
    <p:extLst>
      <p:ext uri="{BB962C8B-B14F-4D97-AF65-F5344CB8AC3E}">
        <p14:creationId xmlns:p14="http://schemas.microsoft.com/office/powerpoint/2010/main" val="6729958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User Interface Design</a:t>
            </a:r>
            <a:endParaRPr lang="en-US" sz="4500" dirty="0"/>
          </a:p>
        </p:txBody>
      </p:sp>
      <p:sp>
        <p:nvSpPr>
          <p:cNvPr id="5" name="Content Placeholder 4"/>
          <p:cNvSpPr>
            <a:spLocks noGrp="1"/>
          </p:cNvSpPr>
          <p:nvPr>
            <p:ph idx="1"/>
          </p:nvPr>
        </p:nvSpPr>
        <p:spPr>
          <a:xfrm>
            <a:off x="677334" y="838201"/>
            <a:ext cx="8596668" cy="5203162"/>
          </a:xfrm>
        </p:spPr>
        <p:txBody>
          <a:bodyPr/>
          <a:lstStyle/>
          <a:p>
            <a:r>
              <a:rPr lang="en-IN" dirty="0" smtClean="0"/>
              <a:t>Log Management (Visitor)</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889376"/>
            <a:ext cx="8845005" cy="3800224"/>
          </a:xfrm>
          <a:prstGeom prst="rect">
            <a:avLst/>
          </a:prstGeom>
        </p:spPr>
      </p:pic>
    </p:spTree>
    <p:extLst>
      <p:ext uri="{BB962C8B-B14F-4D97-AF65-F5344CB8AC3E}">
        <p14:creationId xmlns:p14="http://schemas.microsoft.com/office/powerpoint/2010/main" val="3398332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677334" y="892311"/>
            <a:ext cx="8596668" cy="1320800"/>
          </a:xfrm>
        </p:spPr>
        <p:txBody>
          <a:bodyPr/>
          <a:lstStyle/>
          <a:p>
            <a:r>
              <a:rPr lang="en-US" sz="4500" dirty="0"/>
              <a:t>Purpose</a:t>
            </a:r>
          </a:p>
        </p:txBody>
      </p:sp>
      <p:sp>
        <p:nvSpPr>
          <p:cNvPr id="3" name="Subtitle 2">
            <a:extLst>
              <a:ext uri="{FF2B5EF4-FFF2-40B4-BE49-F238E27FC236}">
                <a16:creationId xmlns:a16="http://schemas.microsoft.com/office/drawing/2014/main" xmlns="" id="{E30DAE21-F865-4647-AB70-1BED376EBEAD}"/>
              </a:ext>
            </a:extLst>
          </p:cNvPr>
          <p:cNvSpPr>
            <a:spLocks noGrp="1"/>
          </p:cNvSpPr>
          <p:nvPr>
            <p:ph idx="1"/>
          </p:nvPr>
        </p:nvSpPr>
        <p:spPr>
          <a:xfrm>
            <a:off x="677334" y="2538277"/>
            <a:ext cx="7790805" cy="2767012"/>
          </a:xfrm>
        </p:spPr>
        <p:txBody>
          <a:bodyPr/>
          <a:lstStyle/>
          <a:p>
            <a:pPr marL="0" indent="0" algn="just">
              <a:lnSpc>
                <a:spcPct val="200000"/>
              </a:lnSpc>
              <a:buNone/>
            </a:pPr>
            <a:r>
              <a:rPr lang="en-US" dirty="0">
                <a:latin typeface="Cambria" panose="02040503050406030204" pitchFamily="18" charset="0"/>
                <a:ea typeface="Cambria" panose="02040503050406030204" pitchFamily="18" charset="0"/>
              </a:rPr>
              <a:t>		The Purpose of this system is to reduce the work load and paper work of the Admin and its user. By using this system the Admin can save the time reduces cost and use this system any where.</a:t>
            </a:r>
          </a:p>
        </p:txBody>
      </p:sp>
    </p:spTree>
    <p:extLst>
      <p:ext uri="{BB962C8B-B14F-4D97-AF65-F5344CB8AC3E}">
        <p14:creationId xmlns:p14="http://schemas.microsoft.com/office/powerpoint/2010/main" val="35980831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User Interface Design</a:t>
            </a:r>
            <a:endParaRPr lang="en-US" sz="4500" dirty="0"/>
          </a:p>
        </p:txBody>
      </p:sp>
      <p:sp>
        <p:nvSpPr>
          <p:cNvPr id="5" name="Content Placeholder 4"/>
          <p:cNvSpPr>
            <a:spLocks noGrp="1"/>
          </p:cNvSpPr>
          <p:nvPr>
            <p:ph idx="1"/>
          </p:nvPr>
        </p:nvSpPr>
        <p:spPr>
          <a:xfrm>
            <a:off x="677334" y="838201"/>
            <a:ext cx="8596668" cy="5203162"/>
          </a:xfrm>
        </p:spPr>
        <p:txBody>
          <a:bodyPr/>
          <a:lstStyle/>
          <a:p>
            <a:r>
              <a:rPr lang="en-IN" dirty="0" smtClean="0"/>
              <a:t>Log Management (Visitor)</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698508"/>
            <a:ext cx="8596668" cy="4172197"/>
          </a:xfrm>
          <a:prstGeom prst="rect">
            <a:avLst/>
          </a:prstGeom>
        </p:spPr>
      </p:pic>
    </p:spTree>
    <p:extLst>
      <p:ext uri="{BB962C8B-B14F-4D97-AF65-F5344CB8AC3E}">
        <p14:creationId xmlns:p14="http://schemas.microsoft.com/office/powerpoint/2010/main" val="2505212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User Interface Design</a:t>
            </a:r>
            <a:endParaRPr lang="en-US" sz="4500" dirty="0"/>
          </a:p>
        </p:txBody>
      </p:sp>
      <p:sp>
        <p:nvSpPr>
          <p:cNvPr id="5" name="Content Placeholder 4"/>
          <p:cNvSpPr>
            <a:spLocks noGrp="1"/>
          </p:cNvSpPr>
          <p:nvPr>
            <p:ph idx="1"/>
          </p:nvPr>
        </p:nvSpPr>
        <p:spPr>
          <a:xfrm>
            <a:off x="677334" y="838201"/>
            <a:ext cx="8596668" cy="5203162"/>
          </a:xfrm>
        </p:spPr>
        <p:txBody>
          <a:bodyPr/>
          <a:lstStyle/>
          <a:p>
            <a:r>
              <a:rPr lang="en-IN" dirty="0" smtClean="0"/>
              <a:t>Log Management (Visitor)</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774485"/>
            <a:ext cx="8516825" cy="4156415"/>
          </a:xfrm>
          <a:prstGeom prst="rect">
            <a:avLst/>
          </a:prstGeom>
        </p:spPr>
      </p:pic>
    </p:spTree>
    <p:extLst>
      <p:ext uri="{BB962C8B-B14F-4D97-AF65-F5344CB8AC3E}">
        <p14:creationId xmlns:p14="http://schemas.microsoft.com/office/powerpoint/2010/main" val="37246983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User Interface Design</a:t>
            </a:r>
            <a:endParaRPr lang="en-US" sz="4500" dirty="0"/>
          </a:p>
        </p:txBody>
      </p:sp>
      <p:sp>
        <p:nvSpPr>
          <p:cNvPr id="5" name="Content Placeholder 4"/>
          <p:cNvSpPr>
            <a:spLocks noGrp="1"/>
          </p:cNvSpPr>
          <p:nvPr>
            <p:ph idx="1"/>
          </p:nvPr>
        </p:nvSpPr>
        <p:spPr>
          <a:xfrm>
            <a:off x="677334" y="838201"/>
            <a:ext cx="8596668" cy="5203162"/>
          </a:xfrm>
        </p:spPr>
        <p:txBody>
          <a:bodyPr/>
          <a:lstStyle/>
          <a:p>
            <a:r>
              <a:rPr lang="en-IN" dirty="0" smtClean="0"/>
              <a:t>Polices (Visitor)</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659081"/>
            <a:ext cx="8379491" cy="4068619"/>
          </a:xfrm>
          <a:prstGeom prst="rect">
            <a:avLst/>
          </a:prstGeom>
        </p:spPr>
      </p:pic>
    </p:spTree>
    <p:extLst>
      <p:ext uri="{BB962C8B-B14F-4D97-AF65-F5344CB8AC3E}">
        <p14:creationId xmlns:p14="http://schemas.microsoft.com/office/powerpoint/2010/main" val="17395858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User Interface Design</a:t>
            </a:r>
            <a:endParaRPr lang="en-US" sz="4500" dirty="0"/>
          </a:p>
        </p:txBody>
      </p:sp>
      <p:sp>
        <p:nvSpPr>
          <p:cNvPr id="5" name="Content Placeholder 4"/>
          <p:cNvSpPr>
            <a:spLocks noGrp="1"/>
          </p:cNvSpPr>
          <p:nvPr>
            <p:ph idx="1"/>
          </p:nvPr>
        </p:nvSpPr>
        <p:spPr>
          <a:xfrm>
            <a:off x="677334" y="838201"/>
            <a:ext cx="8596668" cy="5203162"/>
          </a:xfrm>
        </p:spPr>
        <p:txBody>
          <a:bodyPr/>
          <a:lstStyle/>
          <a:p>
            <a:r>
              <a:rPr lang="en-IN" dirty="0" smtClean="0"/>
              <a:t>Admin Dashboard</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712060"/>
            <a:ext cx="8276166" cy="4018803"/>
          </a:xfrm>
          <a:prstGeom prst="rect">
            <a:avLst/>
          </a:prstGeom>
        </p:spPr>
      </p:pic>
    </p:spTree>
    <p:extLst>
      <p:ext uri="{BB962C8B-B14F-4D97-AF65-F5344CB8AC3E}">
        <p14:creationId xmlns:p14="http://schemas.microsoft.com/office/powerpoint/2010/main" val="24494125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User Interface Design</a:t>
            </a:r>
            <a:endParaRPr lang="en-US" sz="4500" dirty="0"/>
          </a:p>
        </p:txBody>
      </p:sp>
      <p:sp>
        <p:nvSpPr>
          <p:cNvPr id="5" name="Content Placeholder 4"/>
          <p:cNvSpPr>
            <a:spLocks noGrp="1"/>
          </p:cNvSpPr>
          <p:nvPr>
            <p:ph idx="1"/>
          </p:nvPr>
        </p:nvSpPr>
        <p:spPr>
          <a:xfrm>
            <a:off x="677334" y="838201"/>
            <a:ext cx="8596668" cy="5203162"/>
          </a:xfrm>
        </p:spPr>
        <p:txBody>
          <a:bodyPr/>
          <a:lstStyle/>
          <a:p>
            <a:r>
              <a:rPr lang="en-IN" dirty="0" smtClean="0"/>
              <a:t>Admin Sub Category</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621361"/>
            <a:ext cx="8733366" cy="4258092"/>
          </a:xfrm>
          <a:prstGeom prst="rect">
            <a:avLst/>
          </a:prstGeom>
        </p:spPr>
      </p:pic>
    </p:spTree>
    <p:extLst>
      <p:ext uri="{BB962C8B-B14F-4D97-AF65-F5344CB8AC3E}">
        <p14:creationId xmlns:p14="http://schemas.microsoft.com/office/powerpoint/2010/main" val="39327835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User Interface Design</a:t>
            </a:r>
            <a:endParaRPr lang="en-US" sz="4500" dirty="0"/>
          </a:p>
        </p:txBody>
      </p:sp>
      <p:sp>
        <p:nvSpPr>
          <p:cNvPr id="5" name="Content Placeholder 4"/>
          <p:cNvSpPr>
            <a:spLocks noGrp="1"/>
          </p:cNvSpPr>
          <p:nvPr>
            <p:ph idx="1"/>
          </p:nvPr>
        </p:nvSpPr>
        <p:spPr>
          <a:xfrm>
            <a:off x="677334" y="838201"/>
            <a:ext cx="8596668" cy="5203162"/>
          </a:xfrm>
        </p:spPr>
        <p:txBody>
          <a:bodyPr/>
          <a:lstStyle/>
          <a:p>
            <a:r>
              <a:rPr lang="en-IN" dirty="0" smtClean="0"/>
              <a:t>Admin Sub Category New Entry For Dashboard</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651748"/>
            <a:ext cx="8596668" cy="4034626"/>
          </a:xfrm>
          <a:prstGeom prst="rect">
            <a:avLst/>
          </a:prstGeom>
        </p:spPr>
      </p:pic>
    </p:spTree>
    <p:extLst>
      <p:ext uri="{BB962C8B-B14F-4D97-AF65-F5344CB8AC3E}">
        <p14:creationId xmlns:p14="http://schemas.microsoft.com/office/powerpoint/2010/main" val="24585203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User Interface Design</a:t>
            </a:r>
            <a:endParaRPr lang="en-US" sz="4500" dirty="0"/>
          </a:p>
        </p:txBody>
      </p:sp>
      <p:sp>
        <p:nvSpPr>
          <p:cNvPr id="5" name="Content Placeholder 4"/>
          <p:cNvSpPr>
            <a:spLocks noGrp="1"/>
          </p:cNvSpPr>
          <p:nvPr>
            <p:ph idx="1"/>
          </p:nvPr>
        </p:nvSpPr>
        <p:spPr>
          <a:xfrm>
            <a:off x="677334" y="838201"/>
            <a:ext cx="8596668" cy="5203162"/>
          </a:xfrm>
        </p:spPr>
        <p:txBody>
          <a:bodyPr/>
          <a:lstStyle/>
          <a:p>
            <a:r>
              <a:rPr lang="en-IN" dirty="0" smtClean="0"/>
              <a:t>Admin Sub Category Update Entry For Dashboard</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600210"/>
            <a:ext cx="8596668" cy="4172952"/>
          </a:xfrm>
          <a:prstGeom prst="rect">
            <a:avLst/>
          </a:prstGeom>
        </p:spPr>
      </p:pic>
    </p:spTree>
    <p:extLst>
      <p:ext uri="{BB962C8B-B14F-4D97-AF65-F5344CB8AC3E}">
        <p14:creationId xmlns:p14="http://schemas.microsoft.com/office/powerpoint/2010/main" val="26067604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User Interface Design</a:t>
            </a:r>
            <a:endParaRPr lang="en-US" sz="4500" dirty="0"/>
          </a:p>
        </p:txBody>
      </p:sp>
      <p:sp>
        <p:nvSpPr>
          <p:cNvPr id="5" name="Content Placeholder 4"/>
          <p:cNvSpPr>
            <a:spLocks noGrp="1"/>
          </p:cNvSpPr>
          <p:nvPr>
            <p:ph idx="1"/>
          </p:nvPr>
        </p:nvSpPr>
        <p:spPr>
          <a:xfrm>
            <a:off x="677334" y="838201"/>
            <a:ext cx="8596668" cy="5203162"/>
          </a:xfrm>
        </p:spPr>
        <p:txBody>
          <a:bodyPr/>
          <a:lstStyle/>
          <a:p>
            <a:r>
              <a:rPr lang="en-IN" dirty="0" smtClean="0"/>
              <a:t>Admin Sub Category New Entry For Log</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5" y="1443715"/>
            <a:ext cx="8596668" cy="4262864"/>
          </a:xfrm>
          <a:prstGeom prst="rect">
            <a:avLst/>
          </a:prstGeom>
        </p:spPr>
      </p:pic>
    </p:spTree>
    <p:extLst>
      <p:ext uri="{BB962C8B-B14F-4D97-AF65-F5344CB8AC3E}">
        <p14:creationId xmlns:p14="http://schemas.microsoft.com/office/powerpoint/2010/main" val="6219220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User Interface Design</a:t>
            </a:r>
            <a:endParaRPr lang="en-US" sz="4500" dirty="0"/>
          </a:p>
        </p:txBody>
      </p:sp>
      <p:sp>
        <p:nvSpPr>
          <p:cNvPr id="5" name="Content Placeholder 4"/>
          <p:cNvSpPr>
            <a:spLocks noGrp="1"/>
          </p:cNvSpPr>
          <p:nvPr>
            <p:ph idx="1"/>
          </p:nvPr>
        </p:nvSpPr>
        <p:spPr>
          <a:xfrm>
            <a:off x="677334" y="838201"/>
            <a:ext cx="8596668" cy="5203162"/>
          </a:xfrm>
        </p:spPr>
        <p:txBody>
          <a:bodyPr/>
          <a:lstStyle/>
          <a:p>
            <a:r>
              <a:rPr lang="en-IN" dirty="0" smtClean="0"/>
              <a:t>Admin Sub Category New Entry For Policy And Procedure</a:t>
            </a:r>
          </a:p>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5" y="1494445"/>
            <a:ext cx="8596668" cy="4160915"/>
          </a:xfrm>
          <a:prstGeom prst="rect">
            <a:avLst/>
          </a:prstGeom>
        </p:spPr>
      </p:pic>
    </p:spTree>
    <p:extLst>
      <p:ext uri="{BB962C8B-B14F-4D97-AF65-F5344CB8AC3E}">
        <p14:creationId xmlns:p14="http://schemas.microsoft.com/office/powerpoint/2010/main" val="38576399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User Interface Design</a:t>
            </a:r>
            <a:endParaRPr lang="en-US" sz="4500" dirty="0"/>
          </a:p>
        </p:txBody>
      </p:sp>
      <p:sp>
        <p:nvSpPr>
          <p:cNvPr id="5" name="Content Placeholder 4"/>
          <p:cNvSpPr>
            <a:spLocks noGrp="1"/>
          </p:cNvSpPr>
          <p:nvPr>
            <p:ph idx="1"/>
          </p:nvPr>
        </p:nvSpPr>
        <p:spPr>
          <a:xfrm>
            <a:off x="677334" y="838201"/>
            <a:ext cx="8596668" cy="5203162"/>
          </a:xfrm>
        </p:spPr>
        <p:txBody>
          <a:bodyPr/>
          <a:lstStyle/>
          <a:p>
            <a:r>
              <a:rPr lang="en-IN" dirty="0" smtClean="0"/>
              <a:t>Admin Sub Category Two New Policy</a:t>
            </a:r>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427" y="1607984"/>
            <a:ext cx="8566575" cy="4095396"/>
          </a:xfrm>
          <a:prstGeom prst="rect">
            <a:avLst/>
          </a:prstGeom>
        </p:spPr>
      </p:pic>
    </p:spTree>
    <p:extLst>
      <p:ext uri="{BB962C8B-B14F-4D97-AF65-F5344CB8AC3E}">
        <p14:creationId xmlns:p14="http://schemas.microsoft.com/office/powerpoint/2010/main" val="15798990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677334" y="892311"/>
            <a:ext cx="8596668" cy="1320800"/>
          </a:xfrm>
        </p:spPr>
        <p:txBody>
          <a:bodyPr/>
          <a:lstStyle/>
          <a:p>
            <a:r>
              <a:rPr lang="en-US" sz="4500" dirty="0" smtClean="0"/>
              <a:t>Scope</a:t>
            </a:r>
            <a:endParaRPr lang="en-US" sz="4500" dirty="0"/>
          </a:p>
        </p:txBody>
      </p:sp>
      <p:sp>
        <p:nvSpPr>
          <p:cNvPr id="3" name="Subtitle 2">
            <a:extLst>
              <a:ext uri="{FF2B5EF4-FFF2-40B4-BE49-F238E27FC236}">
                <a16:creationId xmlns:a16="http://schemas.microsoft.com/office/drawing/2014/main" xmlns="" id="{E30DAE21-F865-4647-AB70-1BED376EBEAD}"/>
              </a:ext>
            </a:extLst>
          </p:cNvPr>
          <p:cNvSpPr>
            <a:spLocks noGrp="1"/>
          </p:cNvSpPr>
          <p:nvPr>
            <p:ph idx="1"/>
          </p:nvPr>
        </p:nvSpPr>
        <p:spPr>
          <a:xfrm>
            <a:off x="677334" y="2538277"/>
            <a:ext cx="7790805" cy="2767012"/>
          </a:xfrm>
        </p:spPr>
        <p:txBody>
          <a:bodyPr>
            <a:normAutofit/>
          </a:bodyPr>
          <a:lstStyle/>
          <a:p>
            <a:pPr marL="0" indent="0" algn="just">
              <a:lnSpc>
                <a:spcPct val="150000"/>
              </a:lnSpc>
              <a:buNone/>
            </a:pPr>
            <a:r>
              <a:rPr lang="en-US" altLang="ko-KR" dirty="0">
                <a:latin typeface="Cambria" panose="02040503050406030204" pitchFamily="18" charset="0"/>
                <a:ea typeface="Cambria" panose="02040503050406030204" pitchFamily="18" charset="0"/>
              </a:rPr>
              <a:t>	</a:t>
            </a:r>
            <a:r>
              <a:rPr lang="en-US" altLang="ko-KR" dirty="0" smtClean="0">
                <a:latin typeface="Cambria" panose="02040503050406030204" pitchFamily="18" charset="0"/>
                <a:ea typeface="Cambria" panose="02040503050406030204" pitchFamily="18" charset="0"/>
              </a:rPr>
              <a:t>	</a:t>
            </a:r>
            <a:r>
              <a:rPr lang="en-US" altLang="ko-KR" dirty="0" smtClean="0">
                <a:latin typeface="Cambria" panose="02040503050406030204" pitchFamily="18" charset="0"/>
              </a:rPr>
              <a:t>The </a:t>
            </a:r>
            <a:r>
              <a:rPr lang="en-US" dirty="0">
                <a:latin typeface="Cambria" panose="02040503050406030204" pitchFamily="18" charset="0"/>
                <a:ea typeface="Cambria" panose="02040503050406030204" pitchFamily="18" charset="0"/>
              </a:rPr>
              <a:t>Information Security CTO</a:t>
            </a:r>
            <a:r>
              <a:rPr lang="en-US" altLang="ko-KR" dirty="0" smtClean="0">
                <a:latin typeface="Cambria" panose="02040503050406030204" pitchFamily="18" charset="0"/>
              </a:rPr>
              <a:t> </a:t>
            </a:r>
            <a:r>
              <a:rPr lang="en-US" altLang="ko-KR" dirty="0">
                <a:latin typeface="Cambria" panose="02040503050406030204" pitchFamily="18" charset="0"/>
              </a:rPr>
              <a:t>has to do paper works for managing </a:t>
            </a:r>
            <a:r>
              <a:rPr lang="en-US" altLang="ko-KR" dirty="0" smtClean="0">
                <a:latin typeface="Cambria" panose="02040503050406030204" pitchFamily="18" charset="0"/>
              </a:rPr>
              <a:t> logs, policies, procedures, guidelines. </a:t>
            </a:r>
            <a:r>
              <a:rPr lang="en-US" altLang="ko-KR" dirty="0">
                <a:latin typeface="Cambria" panose="02040503050406030204" pitchFamily="18" charset="0"/>
              </a:rPr>
              <a:t>The </a:t>
            </a:r>
            <a:r>
              <a:rPr lang="en-US" dirty="0">
                <a:latin typeface="Cambria" panose="02040503050406030204" pitchFamily="18" charset="0"/>
                <a:ea typeface="Cambria" panose="02040503050406030204" pitchFamily="18" charset="0"/>
              </a:rPr>
              <a:t>Information Security CTO </a:t>
            </a:r>
            <a:r>
              <a:rPr lang="en-US" dirty="0" smtClean="0">
                <a:latin typeface="Cambria" panose="02040503050406030204" pitchFamily="18" charset="0"/>
                <a:ea typeface="Cambria" panose="02040503050406030204" pitchFamily="18" charset="0"/>
              </a:rPr>
              <a:t> </a:t>
            </a:r>
            <a:r>
              <a:rPr lang="en-US" altLang="ko-KR" dirty="0" smtClean="0">
                <a:latin typeface="Cambria" panose="02040503050406030204" pitchFamily="18" charset="0"/>
              </a:rPr>
              <a:t>no </a:t>
            </a:r>
            <a:r>
              <a:rPr lang="en-US" altLang="ko-KR" dirty="0">
                <a:latin typeface="Cambria" panose="02040503050406030204" pitchFamily="18" charset="0"/>
              </a:rPr>
              <a:t>need to seat at single space, they can use this system any where by using of internet. By using this system, it increases to reducing the paper woks. The system will use any where with the use of internet service provider. The system will maintain the time and cost of the </a:t>
            </a:r>
            <a:r>
              <a:rPr lang="en-US" dirty="0">
                <a:latin typeface="Cambria" panose="02040503050406030204" pitchFamily="18" charset="0"/>
                <a:ea typeface="Cambria" panose="02040503050406030204" pitchFamily="18" charset="0"/>
              </a:rPr>
              <a:t>Information Security CTO</a:t>
            </a:r>
            <a:r>
              <a:rPr lang="en-US" altLang="ko-KR" dirty="0" smtClean="0">
                <a:latin typeface="Cambria" panose="02040503050406030204" pitchFamily="18" charset="0"/>
              </a:rPr>
              <a:t>.</a:t>
            </a:r>
            <a:endParaRPr lang="ko-KR" altLang="en-US" dirty="0">
              <a:latin typeface="Cambria" panose="02040503050406030204" pitchFamily="18" charset="0"/>
            </a:endParaRPr>
          </a:p>
        </p:txBody>
      </p:sp>
    </p:spTree>
    <p:extLst>
      <p:ext uri="{BB962C8B-B14F-4D97-AF65-F5344CB8AC3E}">
        <p14:creationId xmlns:p14="http://schemas.microsoft.com/office/powerpoint/2010/main" val="34394550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User Interface Design</a:t>
            </a:r>
            <a:endParaRPr lang="en-US" sz="4500" dirty="0"/>
          </a:p>
        </p:txBody>
      </p:sp>
      <p:sp>
        <p:nvSpPr>
          <p:cNvPr id="5" name="Content Placeholder 4"/>
          <p:cNvSpPr>
            <a:spLocks noGrp="1"/>
          </p:cNvSpPr>
          <p:nvPr>
            <p:ph idx="1"/>
          </p:nvPr>
        </p:nvSpPr>
        <p:spPr>
          <a:xfrm>
            <a:off x="677334" y="838201"/>
            <a:ext cx="8596668" cy="5203162"/>
          </a:xfrm>
        </p:spPr>
        <p:txBody>
          <a:bodyPr/>
          <a:lstStyle/>
          <a:p>
            <a:r>
              <a:rPr lang="en-IN" dirty="0" smtClean="0"/>
              <a:t>Admin Sub Category Two Edit Policy</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5" y="1626819"/>
            <a:ext cx="8596668" cy="4117518"/>
          </a:xfrm>
          <a:prstGeom prst="rect">
            <a:avLst/>
          </a:prstGeom>
        </p:spPr>
      </p:pic>
    </p:spTree>
    <p:extLst>
      <p:ext uri="{BB962C8B-B14F-4D97-AF65-F5344CB8AC3E}">
        <p14:creationId xmlns:p14="http://schemas.microsoft.com/office/powerpoint/2010/main" val="327303365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User Interface Design</a:t>
            </a:r>
            <a:endParaRPr lang="en-US" sz="4500" dirty="0"/>
          </a:p>
        </p:txBody>
      </p:sp>
      <p:sp>
        <p:nvSpPr>
          <p:cNvPr id="5" name="Content Placeholder 4"/>
          <p:cNvSpPr>
            <a:spLocks noGrp="1"/>
          </p:cNvSpPr>
          <p:nvPr>
            <p:ph idx="1"/>
          </p:nvPr>
        </p:nvSpPr>
        <p:spPr>
          <a:xfrm>
            <a:off x="677334" y="838201"/>
            <a:ext cx="8596668" cy="5203162"/>
          </a:xfrm>
        </p:spPr>
        <p:txBody>
          <a:bodyPr/>
          <a:lstStyle/>
          <a:p>
            <a:r>
              <a:rPr lang="en-IN" dirty="0" smtClean="0"/>
              <a:t>Admin Policy Detail / Pending Policy</a:t>
            </a:r>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156" y="1577487"/>
            <a:ext cx="8384846" cy="4005069"/>
          </a:xfrm>
          <a:prstGeom prst="rect">
            <a:avLst/>
          </a:prstGeom>
        </p:spPr>
      </p:pic>
    </p:spTree>
    <p:extLst>
      <p:ext uri="{BB962C8B-B14F-4D97-AF65-F5344CB8AC3E}">
        <p14:creationId xmlns:p14="http://schemas.microsoft.com/office/powerpoint/2010/main" val="15578126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User Interface Design</a:t>
            </a:r>
            <a:endParaRPr lang="en-US" sz="4500" dirty="0"/>
          </a:p>
        </p:txBody>
      </p:sp>
      <p:sp>
        <p:nvSpPr>
          <p:cNvPr id="5" name="Content Placeholder 4"/>
          <p:cNvSpPr>
            <a:spLocks noGrp="1"/>
          </p:cNvSpPr>
          <p:nvPr>
            <p:ph idx="1"/>
          </p:nvPr>
        </p:nvSpPr>
        <p:spPr>
          <a:xfrm>
            <a:off x="677334" y="838201"/>
            <a:ext cx="8596668" cy="5203162"/>
          </a:xfrm>
        </p:spPr>
        <p:txBody>
          <a:bodyPr/>
          <a:lstStyle/>
          <a:p>
            <a:r>
              <a:rPr lang="en-IN" dirty="0" smtClean="0"/>
              <a:t>Admin Policy Detail / Pending Policy with Notification</a:t>
            </a:r>
          </a:p>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5" y="1671662"/>
            <a:ext cx="8596668" cy="3875182"/>
          </a:xfrm>
          <a:prstGeom prst="rect">
            <a:avLst/>
          </a:prstGeom>
        </p:spPr>
      </p:pic>
    </p:spTree>
    <p:extLst>
      <p:ext uri="{BB962C8B-B14F-4D97-AF65-F5344CB8AC3E}">
        <p14:creationId xmlns:p14="http://schemas.microsoft.com/office/powerpoint/2010/main" val="5069640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User Interface Design</a:t>
            </a:r>
            <a:endParaRPr lang="en-US" sz="4500" dirty="0"/>
          </a:p>
        </p:txBody>
      </p:sp>
      <p:sp>
        <p:nvSpPr>
          <p:cNvPr id="5" name="Content Placeholder 4"/>
          <p:cNvSpPr>
            <a:spLocks noGrp="1"/>
          </p:cNvSpPr>
          <p:nvPr>
            <p:ph idx="1"/>
          </p:nvPr>
        </p:nvSpPr>
        <p:spPr>
          <a:xfrm>
            <a:off x="677334" y="838201"/>
            <a:ext cx="8596668" cy="5203162"/>
          </a:xfrm>
        </p:spPr>
        <p:txBody>
          <a:bodyPr/>
          <a:lstStyle/>
          <a:p>
            <a:r>
              <a:rPr lang="en-IN" dirty="0" smtClean="0"/>
              <a:t>Admin Policy Renew Bulk Upload With No Change</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627391"/>
            <a:ext cx="8596668" cy="4224169"/>
          </a:xfrm>
          <a:prstGeom prst="rect">
            <a:avLst/>
          </a:prstGeom>
        </p:spPr>
      </p:pic>
    </p:spTree>
    <p:extLst>
      <p:ext uri="{BB962C8B-B14F-4D97-AF65-F5344CB8AC3E}">
        <p14:creationId xmlns:p14="http://schemas.microsoft.com/office/powerpoint/2010/main" val="33425889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User Interface Design</a:t>
            </a:r>
            <a:endParaRPr lang="en-US" sz="4500" dirty="0"/>
          </a:p>
        </p:txBody>
      </p:sp>
      <p:sp>
        <p:nvSpPr>
          <p:cNvPr id="5" name="Content Placeholder 4"/>
          <p:cNvSpPr>
            <a:spLocks noGrp="1"/>
          </p:cNvSpPr>
          <p:nvPr>
            <p:ph idx="1"/>
          </p:nvPr>
        </p:nvSpPr>
        <p:spPr>
          <a:xfrm>
            <a:off x="677334" y="838201"/>
            <a:ext cx="8596668" cy="5203162"/>
          </a:xfrm>
        </p:spPr>
        <p:txBody>
          <a:bodyPr/>
          <a:lstStyle/>
          <a:p>
            <a:r>
              <a:rPr lang="en-IN" dirty="0" smtClean="0"/>
              <a:t>Admin Policy Detail For Approve</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885" y="1653556"/>
            <a:ext cx="7940915" cy="3826451"/>
          </a:xfrm>
          <a:prstGeom prst="rect">
            <a:avLst/>
          </a:prstGeom>
        </p:spPr>
      </p:pic>
    </p:spTree>
    <p:extLst>
      <p:ext uri="{BB962C8B-B14F-4D97-AF65-F5344CB8AC3E}">
        <p14:creationId xmlns:p14="http://schemas.microsoft.com/office/powerpoint/2010/main" val="12740933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User Interface Design</a:t>
            </a:r>
            <a:endParaRPr lang="en-US" sz="4500" dirty="0"/>
          </a:p>
        </p:txBody>
      </p:sp>
      <p:sp>
        <p:nvSpPr>
          <p:cNvPr id="5" name="Content Placeholder 4"/>
          <p:cNvSpPr>
            <a:spLocks noGrp="1"/>
          </p:cNvSpPr>
          <p:nvPr>
            <p:ph idx="1"/>
          </p:nvPr>
        </p:nvSpPr>
        <p:spPr>
          <a:xfrm>
            <a:off x="677334" y="838201"/>
            <a:ext cx="8596668" cy="5203162"/>
          </a:xfrm>
        </p:spPr>
        <p:txBody>
          <a:bodyPr/>
          <a:lstStyle/>
          <a:p>
            <a:r>
              <a:rPr lang="en-IN" dirty="0" smtClean="0"/>
              <a:t>Admin Policy Detail For Approve in Bulk</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640771"/>
            <a:ext cx="8596668" cy="4110341"/>
          </a:xfrm>
          <a:prstGeom prst="rect">
            <a:avLst/>
          </a:prstGeom>
        </p:spPr>
      </p:pic>
    </p:spTree>
    <p:extLst>
      <p:ext uri="{BB962C8B-B14F-4D97-AF65-F5344CB8AC3E}">
        <p14:creationId xmlns:p14="http://schemas.microsoft.com/office/powerpoint/2010/main" val="165097591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User Interface Design</a:t>
            </a:r>
            <a:endParaRPr lang="en-US" sz="4500" dirty="0"/>
          </a:p>
        </p:txBody>
      </p:sp>
      <p:sp>
        <p:nvSpPr>
          <p:cNvPr id="5" name="Content Placeholder 4"/>
          <p:cNvSpPr>
            <a:spLocks noGrp="1"/>
          </p:cNvSpPr>
          <p:nvPr>
            <p:ph idx="1"/>
          </p:nvPr>
        </p:nvSpPr>
        <p:spPr>
          <a:xfrm>
            <a:off x="677334" y="838201"/>
            <a:ext cx="8596668" cy="5203162"/>
          </a:xfrm>
        </p:spPr>
        <p:txBody>
          <a:bodyPr/>
          <a:lstStyle/>
          <a:p>
            <a:r>
              <a:rPr lang="en-IN" dirty="0" smtClean="0"/>
              <a:t>Admin Policy Detail After Approve(Symbolic Representation)</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550474"/>
            <a:ext cx="8009466" cy="3846691"/>
          </a:xfrm>
          <a:prstGeom prst="rect">
            <a:avLst/>
          </a:prstGeom>
        </p:spPr>
      </p:pic>
    </p:spTree>
    <p:extLst>
      <p:ext uri="{BB962C8B-B14F-4D97-AF65-F5344CB8AC3E}">
        <p14:creationId xmlns:p14="http://schemas.microsoft.com/office/powerpoint/2010/main" val="7157674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User Interface Design</a:t>
            </a:r>
            <a:endParaRPr lang="en-US" sz="4500" dirty="0"/>
          </a:p>
        </p:txBody>
      </p:sp>
      <p:sp>
        <p:nvSpPr>
          <p:cNvPr id="5" name="Content Placeholder 4"/>
          <p:cNvSpPr>
            <a:spLocks noGrp="1"/>
          </p:cNvSpPr>
          <p:nvPr>
            <p:ph idx="1"/>
          </p:nvPr>
        </p:nvSpPr>
        <p:spPr>
          <a:xfrm>
            <a:off x="677334" y="838201"/>
            <a:ext cx="8596668" cy="5203162"/>
          </a:xfrm>
        </p:spPr>
        <p:txBody>
          <a:bodyPr/>
          <a:lstStyle/>
          <a:p>
            <a:r>
              <a:rPr lang="en-IN" dirty="0" smtClean="0"/>
              <a:t>Admin Policy Detail After Approve(Document </a:t>
            </a:r>
            <a:r>
              <a:rPr lang="en-IN" dirty="0" err="1" smtClean="0"/>
              <a:t>Implemetation</a:t>
            </a:r>
            <a:r>
              <a:rPr lang="en-IN" dirty="0" smtClean="0"/>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521330"/>
            <a:ext cx="8596668" cy="4225049"/>
          </a:xfrm>
          <a:prstGeom prst="rect">
            <a:avLst/>
          </a:prstGeom>
        </p:spPr>
      </p:pic>
    </p:spTree>
    <p:extLst>
      <p:ext uri="{BB962C8B-B14F-4D97-AF65-F5344CB8AC3E}">
        <p14:creationId xmlns:p14="http://schemas.microsoft.com/office/powerpoint/2010/main" val="10328874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User Interface Design</a:t>
            </a:r>
            <a:endParaRPr lang="en-US" sz="4500" dirty="0"/>
          </a:p>
        </p:txBody>
      </p:sp>
      <p:sp>
        <p:nvSpPr>
          <p:cNvPr id="5" name="Content Placeholder 4"/>
          <p:cNvSpPr>
            <a:spLocks noGrp="1"/>
          </p:cNvSpPr>
          <p:nvPr>
            <p:ph idx="1"/>
          </p:nvPr>
        </p:nvSpPr>
        <p:spPr>
          <a:xfrm>
            <a:off x="677334" y="838201"/>
            <a:ext cx="8596668" cy="5203162"/>
          </a:xfrm>
        </p:spPr>
        <p:txBody>
          <a:bodyPr/>
          <a:lstStyle/>
          <a:p>
            <a:r>
              <a:rPr lang="en-IN" dirty="0" smtClean="0"/>
              <a:t>Admin Sub Category Two New Entry Log</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591489"/>
            <a:ext cx="8027304" cy="3920311"/>
          </a:xfrm>
          <a:prstGeom prst="rect">
            <a:avLst/>
          </a:prstGeom>
        </p:spPr>
      </p:pic>
    </p:spTree>
    <p:extLst>
      <p:ext uri="{BB962C8B-B14F-4D97-AF65-F5344CB8AC3E}">
        <p14:creationId xmlns:p14="http://schemas.microsoft.com/office/powerpoint/2010/main" val="85658092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User Interface Design</a:t>
            </a:r>
            <a:endParaRPr lang="en-US" sz="4500" dirty="0"/>
          </a:p>
        </p:txBody>
      </p:sp>
      <p:sp>
        <p:nvSpPr>
          <p:cNvPr id="5" name="Content Placeholder 4"/>
          <p:cNvSpPr>
            <a:spLocks noGrp="1"/>
          </p:cNvSpPr>
          <p:nvPr>
            <p:ph idx="1"/>
          </p:nvPr>
        </p:nvSpPr>
        <p:spPr>
          <a:xfrm>
            <a:off x="677334" y="838201"/>
            <a:ext cx="8596668" cy="5203162"/>
          </a:xfrm>
        </p:spPr>
        <p:txBody>
          <a:bodyPr/>
          <a:lstStyle/>
          <a:p>
            <a:r>
              <a:rPr lang="en-IN" dirty="0" smtClean="0"/>
              <a:t>Admin Log Detail</a:t>
            </a:r>
          </a:p>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691249"/>
            <a:ext cx="8009466" cy="3846690"/>
          </a:xfrm>
          <a:prstGeom prst="rect">
            <a:avLst/>
          </a:prstGeom>
        </p:spPr>
      </p:pic>
    </p:spTree>
    <p:extLst>
      <p:ext uri="{BB962C8B-B14F-4D97-AF65-F5344CB8AC3E}">
        <p14:creationId xmlns:p14="http://schemas.microsoft.com/office/powerpoint/2010/main" val="6422116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677334" y="892311"/>
            <a:ext cx="8596668" cy="1320800"/>
          </a:xfrm>
        </p:spPr>
        <p:txBody>
          <a:bodyPr/>
          <a:lstStyle/>
          <a:p>
            <a:r>
              <a:rPr lang="en-US" sz="4500" dirty="0" smtClean="0"/>
              <a:t>Technology used</a:t>
            </a:r>
            <a:endParaRPr lang="en-US" sz="4500" dirty="0"/>
          </a:p>
        </p:txBody>
      </p:sp>
      <p:sp>
        <p:nvSpPr>
          <p:cNvPr id="3" name="Subtitle 2">
            <a:extLst>
              <a:ext uri="{FF2B5EF4-FFF2-40B4-BE49-F238E27FC236}">
                <a16:creationId xmlns:a16="http://schemas.microsoft.com/office/drawing/2014/main" xmlns="" id="{E30DAE21-F865-4647-AB70-1BED376EBEAD}"/>
              </a:ext>
            </a:extLst>
          </p:cNvPr>
          <p:cNvSpPr>
            <a:spLocks noGrp="1"/>
          </p:cNvSpPr>
          <p:nvPr>
            <p:ph idx="1"/>
          </p:nvPr>
        </p:nvSpPr>
        <p:spPr>
          <a:xfrm>
            <a:off x="677334" y="2538276"/>
            <a:ext cx="7790805" cy="3570423"/>
          </a:xfrm>
        </p:spPr>
        <p:txBody>
          <a:bodyPr>
            <a:normAutofit/>
          </a:bodyPr>
          <a:lstStyle/>
          <a:p>
            <a:pPr algn="just">
              <a:lnSpc>
                <a:spcPct val="150000"/>
              </a:lnSpc>
            </a:pPr>
            <a:r>
              <a:rPr lang="en-US" altLang="ko-KR" sz="1500" dirty="0">
                <a:latin typeface="Cambria" panose="02040503050406030204" pitchFamily="18" charset="0"/>
              </a:rPr>
              <a:t>Backend :-</a:t>
            </a:r>
          </a:p>
          <a:p>
            <a:pPr marL="1028700" lvl="1" algn="just">
              <a:lnSpc>
                <a:spcPct val="150000"/>
              </a:lnSpc>
              <a:buFont typeface="Arial" panose="020B0604020202020204" pitchFamily="34" charset="0"/>
              <a:buChar char="•"/>
            </a:pPr>
            <a:r>
              <a:rPr lang="en-US" altLang="ko-KR" sz="1500" dirty="0">
                <a:latin typeface="Cambria" panose="02040503050406030204" pitchFamily="18" charset="0"/>
                <a:cs typeface="Arial" pitchFamily="34" charset="0"/>
              </a:rPr>
              <a:t>Microsof</a:t>
            </a:r>
            <a:r>
              <a:rPr lang="en-US" altLang="ko-KR" sz="1500" dirty="0">
                <a:latin typeface="Cambria" panose="02040503050406030204" pitchFamily="18" charset="0"/>
              </a:rPr>
              <a:t>t SQL server 2012</a:t>
            </a:r>
          </a:p>
          <a:p>
            <a:pPr marL="1028700" lvl="1" algn="just">
              <a:lnSpc>
                <a:spcPct val="150000"/>
              </a:lnSpc>
              <a:buFont typeface="Arial" panose="020B0604020202020204" pitchFamily="34" charset="0"/>
              <a:buChar char="•"/>
            </a:pPr>
            <a:r>
              <a:rPr lang="en-US" altLang="ko-KR" sz="1500" dirty="0">
                <a:latin typeface="Cambria" panose="02040503050406030204" pitchFamily="18" charset="0"/>
              </a:rPr>
              <a:t>Asp.net with MVC</a:t>
            </a:r>
          </a:p>
          <a:p>
            <a:pPr marL="1028700" lvl="1" algn="just">
              <a:lnSpc>
                <a:spcPct val="150000"/>
              </a:lnSpc>
              <a:buFont typeface="Arial" panose="020B0604020202020204" pitchFamily="34" charset="0"/>
              <a:buChar char="•"/>
            </a:pPr>
            <a:r>
              <a:rPr lang="en-US" altLang="ko-KR" sz="1500" dirty="0">
                <a:latin typeface="Cambria" panose="02040503050406030204" pitchFamily="18" charset="0"/>
                <a:cs typeface="Arial" pitchFamily="34" charset="0"/>
              </a:rPr>
              <a:t>.NET framework </a:t>
            </a:r>
            <a:r>
              <a:rPr lang="en-US" altLang="ko-KR" sz="1500" dirty="0" smtClean="0">
                <a:latin typeface="Cambria" panose="02040503050406030204" pitchFamily="18" charset="0"/>
                <a:cs typeface="Arial" pitchFamily="34" charset="0"/>
              </a:rPr>
              <a:t>4.6</a:t>
            </a:r>
            <a:endParaRPr lang="en-US" altLang="ko-KR" sz="1500" dirty="0">
              <a:latin typeface="Cambria" panose="02040503050406030204" pitchFamily="18" charset="0"/>
              <a:cs typeface="Arial" pitchFamily="34" charset="0"/>
            </a:endParaRPr>
          </a:p>
          <a:p>
            <a:pPr marL="1028700" lvl="1" algn="just">
              <a:lnSpc>
                <a:spcPct val="150000"/>
              </a:lnSpc>
              <a:buFont typeface="Arial" panose="020B0604020202020204" pitchFamily="34" charset="0"/>
              <a:buChar char="•"/>
            </a:pPr>
            <a:r>
              <a:rPr lang="en-US" altLang="ko-KR" sz="1500" dirty="0" err="1">
                <a:latin typeface="Cambria" panose="02040503050406030204" pitchFamily="18" charset="0"/>
                <a:cs typeface="Arial" pitchFamily="34" charset="0"/>
              </a:rPr>
              <a:t>Umlet</a:t>
            </a:r>
            <a:endParaRPr lang="en-US" altLang="ko-KR" sz="1500" dirty="0">
              <a:latin typeface="Cambria" panose="02040503050406030204" pitchFamily="18" charset="0"/>
            </a:endParaRPr>
          </a:p>
          <a:p>
            <a:pPr algn="just">
              <a:lnSpc>
                <a:spcPct val="150000"/>
              </a:lnSpc>
            </a:pPr>
            <a:r>
              <a:rPr lang="en-US" altLang="ko-KR" sz="1500" dirty="0">
                <a:latin typeface="Cambria" panose="02040503050406030204" pitchFamily="18" charset="0"/>
              </a:rPr>
              <a:t>Frontend :-</a:t>
            </a:r>
          </a:p>
          <a:p>
            <a:pPr marL="1028700" lvl="1" algn="just">
              <a:lnSpc>
                <a:spcPct val="150000"/>
              </a:lnSpc>
              <a:buFont typeface="Arial" panose="020B0604020202020204" pitchFamily="34" charset="0"/>
              <a:buChar char="•"/>
            </a:pPr>
            <a:r>
              <a:rPr lang="en-US" altLang="ko-KR" sz="1500" dirty="0">
                <a:latin typeface="Cambria" panose="02040503050406030204" pitchFamily="18" charset="0"/>
              </a:rPr>
              <a:t>Html, </a:t>
            </a:r>
            <a:r>
              <a:rPr lang="en-US" altLang="ko-KR" sz="1500" dirty="0" err="1">
                <a:latin typeface="Cambria" panose="02040503050406030204" pitchFamily="18" charset="0"/>
              </a:rPr>
              <a:t>css</a:t>
            </a:r>
            <a:r>
              <a:rPr lang="en-US" altLang="ko-KR" sz="1500" dirty="0">
                <a:latin typeface="Cambria" panose="02040503050406030204" pitchFamily="18" charset="0"/>
              </a:rPr>
              <a:t>, java script, jQuery, Ajax</a:t>
            </a:r>
          </a:p>
        </p:txBody>
      </p:sp>
    </p:spTree>
    <p:extLst>
      <p:ext uri="{BB962C8B-B14F-4D97-AF65-F5344CB8AC3E}">
        <p14:creationId xmlns:p14="http://schemas.microsoft.com/office/powerpoint/2010/main" val="16874691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User Interface Design</a:t>
            </a:r>
            <a:endParaRPr lang="en-US" sz="4500" dirty="0"/>
          </a:p>
        </p:txBody>
      </p:sp>
      <p:sp>
        <p:nvSpPr>
          <p:cNvPr id="5" name="Content Placeholder 4"/>
          <p:cNvSpPr>
            <a:spLocks noGrp="1"/>
          </p:cNvSpPr>
          <p:nvPr>
            <p:ph idx="1"/>
          </p:nvPr>
        </p:nvSpPr>
        <p:spPr>
          <a:xfrm>
            <a:off x="677334" y="838201"/>
            <a:ext cx="8596668" cy="5203162"/>
          </a:xfrm>
        </p:spPr>
        <p:txBody>
          <a:bodyPr/>
          <a:lstStyle/>
          <a:p>
            <a:r>
              <a:rPr lang="en-IN" dirty="0" smtClean="0"/>
              <a:t>Admin Log Detail Before Submit</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5" y="1639576"/>
            <a:ext cx="8009466" cy="3852880"/>
          </a:xfrm>
          <a:prstGeom prst="rect">
            <a:avLst/>
          </a:prstGeom>
        </p:spPr>
      </p:pic>
    </p:spTree>
    <p:extLst>
      <p:ext uri="{BB962C8B-B14F-4D97-AF65-F5344CB8AC3E}">
        <p14:creationId xmlns:p14="http://schemas.microsoft.com/office/powerpoint/2010/main" val="368483041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274459" y="117611"/>
            <a:ext cx="8412341" cy="720589"/>
          </a:xfrm>
        </p:spPr>
        <p:txBody>
          <a:bodyPr>
            <a:normAutofit fontScale="90000"/>
          </a:bodyPr>
          <a:lstStyle/>
          <a:p>
            <a:r>
              <a:rPr lang="en-US" sz="4500" dirty="0"/>
              <a:t>User Interface Design</a:t>
            </a:r>
            <a:endParaRPr lang="en-US" sz="4500" dirty="0"/>
          </a:p>
        </p:txBody>
      </p:sp>
      <p:sp>
        <p:nvSpPr>
          <p:cNvPr id="5" name="Content Placeholder 4"/>
          <p:cNvSpPr>
            <a:spLocks noGrp="1"/>
          </p:cNvSpPr>
          <p:nvPr>
            <p:ph idx="1"/>
          </p:nvPr>
        </p:nvSpPr>
        <p:spPr>
          <a:xfrm>
            <a:off x="677334" y="838201"/>
            <a:ext cx="8596668" cy="5203162"/>
          </a:xfrm>
        </p:spPr>
        <p:txBody>
          <a:bodyPr/>
          <a:lstStyle/>
          <a:p>
            <a:r>
              <a:rPr lang="en-IN" dirty="0" smtClean="0"/>
              <a:t>Admin Log Detail After Submit</a:t>
            </a:r>
          </a:p>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645051"/>
            <a:ext cx="8009466" cy="3912430"/>
          </a:xfrm>
          <a:prstGeom prst="rect">
            <a:avLst/>
          </a:prstGeom>
        </p:spPr>
      </p:pic>
    </p:spTree>
    <p:extLst>
      <p:ext uri="{BB962C8B-B14F-4D97-AF65-F5344CB8AC3E}">
        <p14:creationId xmlns:p14="http://schemas.microsoft.com/office/powerpoint/2010/main" val="24090354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677334" y="892311"/>
            <a:ext cx="8596668" cy="1320800"/>
          </a:xfrm>
        </p:spPr>
        <p:txBody>
          <a:bodyPr/>
          <a:lstStyle/>
          <a:p>
            <a:r>
              <a:rPr lang="en-US" sz="4500" dirty="0"/>
              <a:t>Introduction</a:t>
            </a:r>
          </a:p>
        </p:txBody>
      </p:sp>
      <p:sp>
        <p:nvSpPr>
          <p:cNvPr id="3" name="Subtitle 2">
            <a:extLst>
              <a:ext uri="{FF2B5EF4-FFF2-40B4-BE49-F238E27FC236}">
                <a16:creationId xmlns:a16="http://schemas.microsoft.com/office/drawing/2014/main" xmlns="" id="{E30DAE21-F865-4647-AB70-1BED376EBEAD}"/>
              </a:ext>
            </a:extLst>
          </p:cNvPr>
          <p:cNvSpPr>
            <a:spLocks noGrp="1"/>
          </p:cNvSpPr>
          <p:nvPr>
            <p:ph idx="1"/>
          </p:nvPr>
        </p:nvSpPr>
        <p:spPr>
          <a:xfrm>
            <a:off x="677334" y="2538276"/>
            <a:ext cx="7790805" cy="3252923"/>
          </a:xfrm>
        </p:spPr>
        <p:txBody>
          <a:bodyPr>
            <a:noAutofit/>
          </a:bodyPr>
          <a:lstStyle/>
          <a:p>
            <a:pPr marL="0" indent="0" algn="just">
              <a:lnSpc>
                <a:spcPct val="200000"/>
              </a:lnSpc>
              <a:buNone/>
            </a:pPr>
            <a:r>
              <a:rPr lang="en-US" sz="1700" dirty="0">
                <a:latin typeface="Cambria" panose="02040503050406030204" pitchFamily="18" charset="0"/>
                <a:ea typeface="Cambria" panose="02040503050406030204" pitchFamily="18" charset="0"/>
              </a:rPr>
              <a:t>		The Information security management system is the system to manage the important documents, policy, procedure, dashboard and logs in the organization. The system is specially made for the Admin (Information Security CTO). It is developed the maintain the logs, polices, procedure, dashboard, document library and help Admin of the organization to reduce paper work and can get reports of the events</a:t>
            </a:r>
          </a:p>
        </p:txBody>
      </p:sp>
    </p:spTree>
    <p:extLst>
      <p:ext uri="{BB962C8B-B14F-4D97-AF65-F5344CB8AC3E}">
        <p14:creationId xmlns:p14="http://schemas.microsoft.com/office/powerpoint/2010/main" val="4124658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677334" y="892311"/>
            <a:ext cx="8596668" cy="1320800"/>
          </a:xfrm>
        </p:spPr>
        <p:txBody>
          <a:bodyPr/>
          <a:lstStyle/>
          <a:p>
            <a:r>
              <a:rPr lang="en-US" sz="4500" dirty="0"/>
              <a:t>System Users</a:t>
            </a:r>
          </a:p>
        </p:txBody>
      </p:sp>
      <p:sp>
        <p:nvSpPr>
          <p:cNvPr id="3" name="Subtitle 2">
            <a:extLst>
              <a:ext uri="{FF2B5EF4-FFF2-40B4-BE49-F238E27FC236}">
                <a16:creationId xmlns:a16="http://schemas.microsoft.com/office/drawing/2014/main" xmlns="" id="{E30DAE21-F865-4647-AB70-1BED376EBEAD}"/>
              </a:ext>
            </a:extLst>
          </p:cNvPr>
          <p:cNvSpPr>
            <a:spLocks noGrp="1"/>
          </p:cNvSpPr>
          <p:nvPr>
            <p:ph idx="1"/>
          </p:nvPr>
        </p:nvSpPr>
        <p:spPr>
          <a:xfrm>
            <a:off x="677334" y="2538277"/>
            <a:ext cx="7790805" cy="2767012"/>
          </a:xfrm>
        </p:spPr>
        <p:txBody>
          <a:bodyPr>
            <a:normAutofit/>
          </a:bodyPr>
          <a:lstStyle/>
          <a:p>
            <a:pPr algn="just">
              <a:lnSpc>
                <a:spcPct val="200000"/>
              </a:lnSpc>
            </a:pPr>
            <a:r>
              <a:rPr lang="en-US" dirty="0">
                <a:latin typeface="Cambria" panose="02040503050406030204" pitchFamily="18" charset="0"/>
                <a:ea typeface="Cambria" panose="02040503050406030204" pitchFamily="18" charset="0"/>
              </a:rPr>
              <a:t>Admin (Information Security CTO)</a:t>
            </a:r>
          </a:p>
          <a:p>
            <a:pPr algn="just">
              <a:lnSpc>
                <a:spcPct val="200000"/>
              </a:lnSpc>
            </a:pPr>
            <a:r>
              <a:rPr lang="en-US" dirty="0">
                <a:latin typeface="Cambria" panose="02040503050406030204" pitchFamily="18" charset="0"/>
                <a:ea typeface="Cambria" panose="02040503050406030204" pitchFamily="18" charset="0"/>
              </a:rPr>
              <a:t>User</a:t>
            </a:r>
          </a:p>
        </p:txBody>
      </p:sp>
    </p:spTree>
    <p:extLst>
      <p:ext uri="{BB962C8B-B14F-4D97-AF65-F5344CB8AC3E}">
        <p14:creationId xmlns:p14="http://schemas.microsoft.com/office/powerpoint/2010/main" val="1275081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15652-9EC2-47CB-A02A-2D0BEA45FBCC}"/>
              </a:ext>
            </a:extLst>
          </p:cNvPr>
          <p:cNvSpPr>
            <a:spLocks noGrp="1"/>
          </p:cNvSpPr>
          <p:nvPr>
            <p:ph type="title"/>
          </p:nvPr>
        </p:nvSpPr>
        <p:spPr>
          <a:xfrm>
            <a:off x="677334" y="892311"/>
            <a:ext cx="8596668" cy="1320800"/>
          </a:xfrm>
        </p:spPr>
        <p:txBody>
          <a:bodyPr/>
          <a:lstStyle/>
          <a:p>
            <a:r>
              <a:rPr lang="en-US" sz="4500" dirty="0"/>
              <a:t>Functional Requirement</a:t>
            </a:r>
          </a:p>
        </p:txBody>
      </p:sp>
      <p:sp>
        <p:nvSpPr>
          <p:cNvPr id="3" name="Subtitle 2">
            <a:extLst>
              <a:ext uri="{FF2B5EF4-FFF2-40B4-BE49-F238E27FC236}">
                <a16:creationId xmlns:a16="http://schemas.microsoft.com/office/drawing/2014/main" xmlns="" id="{E30DAE21-F865-4647-AB70-1BED376EBEAD}"/>
              </a:ext>
            </a:extLst>
          </p:cNvPr>
          <p:cNvSpPr>
            <a:spLocks noGrp="1"/>
          </p:cNvSpPr>
          <p:nvPr>
            <p:ph idx="1"/>
          </p:nvPr>
        </p:nvSpPr>
        <p:spPr>
          <a:xfrm>
            <a:off x="677334" y="2538277"/>
            <a:ext cx="7790805" cy="3427412"/>
          </a:xfrm>
        </p:spPr>
        <p:txBody>
          <a:bodyPr>
            <a:normAutofit lnSpcReduction="10000"/>
          </a:bodyPr>
          <a:lstStyle/>
          <a:p>
            <a:pPr algn="just">
              <a:lnSpc>
                <a:spcPct val="150000"/>
              </a:lnSpc>
            </a:pPr>
            <a:r>
              <a:rPr lang="en-US" dirty="0">
                <a:latin typeface="Cambria" panose="02040503050406030204" pitchFamily="18" charset="0"/>
                <a:ea typeface="Cambria" panose="02040503050406030204" pitchFamily="18" charset="0"/>
              </a:rPr>
              <a:t>Admin (Information Security CTO)</a:t>
            </a:r>
          </a:p>
          <a:p>
            <a:pPr lvl="1" algn="just">
              <a:lnSpc>
                <a:spcPct val="200000"/>
              </a:lnSpc>
            </a:pPr>
            <a:r>
              <a:rPr lang="en-US" dirty="0">
                <a:latin typeface="Cambria" panose="02040503050406030204" pitchFamily="18" charset="0"/>
                <a:ea typeface="Cambria" panose="02040503050406030204" pitchFamily="18" charset="0"/>
              </a:rPr>
              <a:t>The views of the admin side must be displayed role wise.</a:t>
            </a:r>
          </a:p>
          <a:p>
            <a:pPr lvl="1" algn="just">
              <a:lnSpc>
                <a:spcPct val="200000"/>
              </a:lnSpc>
            </a:pPr>
            <a:r>
              <a:rPr lang="en-US" dirty="0">
                <a:latin typeface="Cambria" panose="02040503050406030204" pitchFamily="18" charset="0"/>
                <a:ea typeface="Cambria" panose="02040503050406030204" pitchFamily="18" charset="0"/>
              </a:rPr>
              <a:t>Admin can manage the dashboard.</a:t>
            </a:r>
          </a:p>
          <a:p>
            <a:pPr lvl="1" algn="just">
              <a:lnSpc>
                <a:spcPct val="200000"/>
              </a:lnSpc>
            </a:pPr>
            <a:r>
              <a:rPr lang="en-US" dirty="0">
                <a:latin typeface="Cambria" panose="02040503050406030204" pitchFamily="18" charset="0"/>
                <a:ea typeface="Cambria" panose="02040503050406030204" pitchFamily="18" charset="0"/>
              </a:rPr>
              <a:t>Admin can manage the Information Security Awareness.</a:t>
            </a:r>
          </a:p>
          <a:p>
            <a:pPr lvl="1" algn="just">
              <a:lnSpc>
                <a:spcPct val="200000"/>
              </a:lnSpc>
            </a:pPr>
            <a:r>
              <a:rPr lang="en-US" dirty="0">
                <a:latin typeface="Cambria" panose="02040503050406030204" pitchFamily="18" charset="0"/>
                <a:ea typeface="Cambria" panose="02040503050406030204" pitchFamily="18" charset="0"/>
              </a:rPr>
              <a:t>Admin can manage the document library.</a:t>
            </a:r>
          </a:p>
          <a:p>
            <a:pPr lvl="1" algn="just">
              <a:lnSpc>
                <a:spcPct val="200000"/>
              </a:lnSpc>
            </a:pPr>
            <a:r>
              <a:rPr lang="en-US" dirty="0">
                <a:latin typeface="Cambria" panose="02040503050406030204" pitchFamily="18" charset="0"/>
                <a:ea typeface="Cambria" panose="02040503050406030204" pitchFamily="18" charset="0"/>
              </a:rPr>
              <a:t>Admin can manage the Logs.</a:t>
            </a:r>
          </a:p>
          <a:p>
            <a:pPr lvl="1" algn="just">
              <a:lnSpc>
                <a:spcPct val="200000"/>
              </a:lnSpc>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487438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228</TotalTime>
  <Words>970</Words>
  <Application>Microsoft Office PowerPoint</Application>
  <PresentationFormat>Widescreen</PresentationFormat>
  <Paragraphs>294</Paragraphs>
  <Slides>61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Arial</vt:lpstr>
      <vt:lpstr>Cambria</vt:lpstr>
      <vt:lpstr>HY그래픽M</vt:lpstr>
      <vt:lpstr>Trebuchet MS</vt:lpstr>
      <vt:lpstr>Wingdings 3</vt:lpstr>
      <vt:lpstr>Facet</vt:lpstr>
      <vt:lpstr>Information Security Portal</vt:lpstr>
      <vt:lpstr>Project Definition</vt:lpstr>
      <vt:lpstr>Software Requirement Specification</vt:lpstr>
      <vt:lpstr>Purpose</vt:lpstr>
      <vt:lpstr>Scope</vt:lpstr>
      <vt:lpstr>Technology used</vt:lpstr>
      <vt:lpstr>Introduction</vt:lpstr>
      <vt:lpstr>System Users</vt:lpstr>
      <vt:lpstr>Functional Requirement</vt:lpstr>
      <vt:lpstr>Functional Requirement</vt:lpstr>
      <vt:lpstr>Functional Requirement</vt:lpstr>
      <vt:lpstr>Functional Requirement</vt:lpstr>
      <vt:lpstr>Functional Requirement</vt:lpstr>
      <vt:lpstr>Non-functional Requirement</vt:lpstr>
      <vt:lpstr>Usecase Diagram</vt:lpstr>
      <vt:lpstr>Activity Diagram</vt:lpstr>
      <vt:lpstr>Activity Diagram</vt:lpstr>
      <vt:lpstr>Activity Diagram</vt:lpstr>
      <vt:lpstr>Activity Diagram</vt:lpstr>
      <vt:lpstr>Activity Diagram</vt:lpstr>
      <vt:lpstr>Activity Diagram</vt:lpstr>
      <vt:lpstr>Activity Diagram</vt:lpstr>
      <vt:lpstr>Activity Diagram</vt:lpstr>
      <vt:lpstr>Activity Diagram</vt:lpstr>
      <vt:lpstr>Activity Diagram</vt:lpstr>
      <vt:lpstr>Activity Diagram</vt:lpstr>
      <vt:lpstr>Activity Diagram</vt:lpstr>
      <vt:lpstr>Activity Diagram</vt:lpstr>
      <vt:lpstr>Data Dictionary</vt:lpstr>
      <vt:lpstr>Data Dictionary</vt:lpstr>
      <vt:lpstr>Data Dictionary</vt:lpstr>
      <vt:lpstr>Data Dictionary</vt:lpstr>
      <vt:lpstr>Data Dictionary</vt:lpstr>
      <vt:lpstr>Data Dictionary</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lpstr>User Interface Design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Security Portal</dc:title>
  <dc:creator>Jayraj Desai</dc:creator>
  <cp:lastModifiedBy>Jay Gandhi</cp:lastModifiedBy>
  <cp:revision>19</cp:revision>
  <dcterms:created xsi:type="dcterms:W3CDTF">2019-11-05T11:41:42Z</dcterms:created>
  <dcterms:modified xsi:type="dcterms:W3CDTF">2019-11-05T18:47:19Z</dcterms:modified>
</cp:coreProperties>
</file>