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2" r:id="rId6"/>
    <p:sldId id="283" r:id="rId7"/>
    <p:sldId id="260" r:id="rId8"/>
    <p:sldId id="261" r:id="rId9"/>
    <p:sldId id="262" r:id="rId10"/>
    <p:sldId id="263" r:id="rId11"/>
    <p:sldId id="265" r:id="rId12"/>
    <p:sldId id="266" r:id="rId13"/>
    <p:sldId id="267" r:id="rId14"/>
    <p:sldId id="268" r:id="rId15"/>
    <p:sldId id="269" r:id="rId16"/>
    <p:sldId id="270" r:id="rId17"/>
    <p:sldId id="284" r:id="rId18"/>
    <p:sldId id="285" r:id="rId19"/>
    <p:sldId id="311" r:id="rId20"/>
    <p:sldId id="312" r:id="rId21"/>
    <p:sldId id="313" r:id="rId22"/>
    <p:sldId id="314" r:id="rId23"/>
    <p:sldId id="315" r:id="rId24"/>
    <p:sldId id="316" r:id="rId25"/>
    <p:sldId id="317" r:id="rId26"/>
    <p:sldId id="318" r:id="rId27"/>
    <p:sldId id="319" r:id="rId28"/>
    <p:sldId id="320" r:id="rId29"/>
    <p:sldId id="32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238414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6699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8187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27327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3986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21726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412442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91835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410194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4B64A-4AEB-45EF-9593-9AA7B9F3EEC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301318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04B64A-4AEB-45EF-9593-9AA7B9F3EEC2}" type="datetimeFigureOut">
              <a:rPr lang="en-IN" smtClean="0"/>
              <a:t>06-11-2019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204915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4B64A-4AEB-45EF-9593-9AA7B9F3EEC2}" type="datetimeFigureOut">
              <a:rPr lang="en-IN" smtClean="0"/>
              <a:t>06-11-2019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73645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04B64A-4AEB-45EF-9593-9AA7B9F3EEC2}" type="datetimeFigureOut">
              <a:rPr lang="en-IN" smtClean="0"/>
              <a:t>06-11-2019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212573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4B64A-4AEB-45EF-9593-9AA7B9F3EEC2}" type="datetimeFigureOut">
              <a:rPr lang="en-IN" smtClean="0"/>
              <a:t>06-11-2019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28555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04B64A-4AEB-45EF-9593-9AA7B9F3EEC2}" type="datetimeFigureOut">
              <a:rPr lang="en-IN" smtClean="0"/>
              <a:t>06-11-2019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199924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04B64A-4AEB-45EF-9593-9AA7B9F3EEC2}" type="datetimeFigureOut">
              <a:rPr lang="en-IN" smtClean="0"/>
              <a:t>06-11-2019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4CEE9F-EA27-4BBF-A2FD-84E1F19693E0}" type="slidenum">
              <a:rPr lang="en-IN" smtClean="0"/>
              <a:t>‹#›</a:t>
            </a:fld>
            <a:endParaRPr lang="en-IN"/>
          </a:p>
        </p:txBody>
      </p:sp>
    </p:spTree>
    <p:extLst>
      <p:ext uri="{BB962C8B-B14F-4D97-AF65-F5344CB8AC3E}">
        <p14:creationId xmlns:p14="http://schemas.microsoft.com/office/powerpoint/2010/main" val="384913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4B64A-4AEB-45EF-9593-9AA7B9F3EEC2}" type="datetimeFigureOut">
              <a:rPr lang="en-IN" smtClean="0"/>
              <a:t>06-11-2019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4CEE9F-EA27-4BBF-A2FD-84E1F19693E0}" type="slidenum">
              <a:rPr lang="en-IN" smtClean="0"/>
              <a:t>‹#›</a:t>
            </a:fld>
            <a:endParaRPr lang="en-IN"/>
          </a:p>
        </p:txBody>
      </p:sp>
    </p:spTree>
    <p:extLst>
      <p:ext uri="{BB962C8B-B14F-4D97-AF65-F5344CB8AC3E}">
        <p14:creationId xmlns:p14="http://schemas.microsoft.com/office/powerpoint/2010/main" val="3368688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t>RPV Fixture Fabrication Portal</a:t>
            </a:r>
          </a:p>
        </p:txBody>
      </p:sp>
      <p:sp>
        <p:nvSpPr>
          <p:cNvPr id="3" name="Subtitle 2"/>
          <p:cNvSpPr>
            <a:spLocks noGrp="1"/>
          </p:cNvSpPr>
          <p:nvPr>
            <p:ph type="body" idx="1"/>
          </p:nvPr>
        </p:nvSpPr>
        <p:spPr/>
        <p:txBody>
          <a:bodyPr/>
          <a:lstStyle/>
          <a:p>
            <a:r>
              <a:rPr lang="en-IN" dirty="0"/>
              <a:t>Jay Gandhi(201506100110138)</a:t>
            </a:r>
          </a:p>
          <a:p>
            <a:r>
              <a:rPr lang="en-IN" dirty="0"/>
              <a:t>Project Guide </a:t>
            </a:r>
            <a:r>
              <a:rPr lang="en-IN" dirty="0" err="1"/>
              <a:t>Mr.Hardik</a:t>
            </a:r>
            <a:r>
              <a:rPr lang="en-IN" dirty="0"/>
              <a:t> Vyas(Assistant Professor)</a:t>
            </a:r>
          </a:p>
        </p:txBody>
      </p:sp>
    </p:spTree>
    <p:extLst>
      <p:ext uri="{BB962C8B-B14F-4D97-AF65-F5344CB8AC3E}">
        <p14:creationId xmlns:p14="http://schemas.microsoft.com/office/powerpoint/2010/main" val="888433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lvl="1" algn="just">
              <a:lnSpc>
                <a:spcPct val="200000"/>
              </a:lnSpc>
            </a:pPr>
            <a:r>
              <a:rPr lang="en-US" dirty="0">
                <a:latin typeface="Cambria" panose="02040503050406030204" pitchFamily="18" charset="0"/>
                <a:ea typeface="Cambria" panose="02040503050406030204" pitchFamily="18" charset="0"/>
              </a:rPr>
              <a:t>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can view the all request.</a:t>
            </a:r>
          </a:p>
          <a:p>
            <a:pPr lvl="1" algn="just">
              <a:lnSpc>
                <a:spcPct val="200000"/>
              </a:lnSpc>
            </a:pPr>
            <a:r>
              <a:rPr lang="en-US" dirty="0">
                <a:latin typeface="Cambria" panose="02040503050406030204" pitchFamily="18" charset="0"/>
                <a:ea typeface="Cambria" panose="02040503050406030204" pitchFamily="18" charset="0"/>
              </a:rPr>
              <a:t>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can download the file manually</a:t>
            </a:r>
          </a:p>
        </p:txBody>
      </p:sp>
    </p:spTree>
    <p:extLst>
      <p:ext uri="{BB962C8B-B14F-4D97-AF65-F5344CB8AC3E}">
        <p14:creationId xmlns:p14="http://schemas.microsoft.com/office/powerpoint/2010/main" val="405084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Shop head</a:t>
            </a:r>
          </a:p>
          <a:p>
            <a:pPr lvl="1" algn="just">
              <a:lnSpc>
                <a:spcPct val="200000"/>
              </a:lnSpc>
            </a:pPr>
            <a:r>
              <a:rPr lang="en-US" dirty="0">
                <a:latin typeface="Cambria" panose="02040503050406030204" pitchFamily="18" charset="0"/>
                <a:ea typeface="Cambria" panose="02040503050406030204" pitchFamily="18" charset="0"/>
              </a:rPr>
              <a:t>The Shop head can approve the pending request.</a:t>
            </a:r>
          </a:p>
          <a:p>
            <a:pPr lvl="1" algn="just">
              <a:lnSpc>
                <a:spcPct val="200000"/>
              </a:lnSpc>
            </a:pPr>
            <a:r>
              <a:rPr lang="en-US" dirty="0">
                <a:latin typeface="Cambria" panose="02040503050406030204" pitchFamily="18" charset="0"/>
                <a:ea typeface="Cambria" panose="02040503050406030204" pitchFamily="18" charset="0"/>
              </a:rPr>
              <a:t>The Shop head can manage the role of the system.</a:t>
            </a:r>
          </a:p>
          <a:p>
            <a:pPr lvl="1" algn="just">
              <a:lnSpc>
                <a:spcPct val="200000"/>
              </a:lnSpc>
            </a:pPr>
            <a:r>
              <a:rPr lang="en-US" dirty="0">
                <a:latin typeface="Cambria" panose="02040503050406030204" pitchFamily="18" charset="0"/>
                <a:ea typeface="Cambria" panose="02040503050406030204" pitchFamily="18" charset="0"/>
              </a:rPr>
              <a:t>The Shop head can export the excel file of all </a:t>
            </a:r>
            <a:r>
              <a:rPr lang="en-US" dirty="0" err="1">
                <a:latin typeface="Cambria" panose="02040503050406030204" pitchFamily="18" charset="0"/>
                <a:ea typeface="Cambria" panose="02040503050406030204" pitchFamily="18" charset="0"/>
              </a:rPr>
              <a:t>reuquest</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06582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Reports should be generated by the system like</a:t>
            </a:r>
          </a:p>
          <a:p>
            <a:pPr lvl="1" algn="just">
              <a:lnSpc>
                <a:spcPct val="150000"/>
              </a:lnSpc>
            </a:pPr>
            <a:r>
              <a:rPr lang="en-US" dirty="0">
                <a:latin typeface="Cambria" panose="02040503050406030204" pitchFamily="18" charset="0"/>
                <a:ea typeface="Cambria" panose="02040503050406030204" pitchFamily="18" charset="0"/>
              </a:rPr>
              <a:t>Total number of pending request</a:t>
            </a:r>
          </a:p>
          <a:p>
            <a:pPr lvl="1" algn="just">
              <a:lnSpc>
                <a:spcPct val="150000"/>
              </a:lnSpc>
            </a:pPr>
            <a:r>
              <a:rPr lang="en-US" dirty="0">
                <a:latin typeface="Cambria" panose="02040503050406030204" pitchFamily="18" charset="0"/>
                <a:ea typeface="Cambria" panose="02040503050406030204" pitchFamily="18" charset="0"/>
              </a:rPr>
              <a:t>Total number of approved request</a:t>
            </a:r>
          </a:p>
          <a:p>
            <a:pPr lvl="1" algn="just">
              <a:lnSpc>
                <a:spcPct val="150000"/>
              </a:lnSpc>
            </a:pPr>
            <a:r>
              <a:rPr lang="en-US" dirty="0">
                <a:latin typeface="Cambria" panose="02040503050406030204" pitchFamily="18" charset="0"/>
                <a:ea typeface="Cambria" panose="02040503050406030204" pitchFamily="18" charset="0"/>
              </a:rPr>
              <a:t>Total number of user(Role Wise)</a:t>
            </a:r>
          </a:p>
          <a:p>
            <a:pPr lvl="1" algn="just">
              <a:lnSpc>
                <a:spcPct val="150000"/>
              </a:lnSpc>
            </a:pPr>
            <a:r>
              <a:rPr lang="en-US" dirty="0">
                <a:latin typeface="Cambria" panose="02040503050406030204" pitchFamily="18" charset="0"/>
                <a:ea typeface="Cambria" panose="02040503050406030204" pitchFamily="18" charset="0"/>
              </a:rPr>
              <a:t>Export excel file</a:t>
            </a:r>
          </a:p>
        </p:txBody>
      </p:sp>
    </p:spTree>
    <p:extLst>
      <p:ext uri="{BB962C8B-B14F-4D97-AF65-F5344CB8AC3E}">
        <p14:creationId xmlns:p14="http://schemas.microsoft.com/office/powerpoint/2010/main" val="130552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Non-functional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Usability</a:t>
            </a:r>
          </a:p>
          <a:p>
            <a:pPr marL="457200" lvl="1" indent="0" algn="just">
              <a:lnSpc>
                <a:spcPct val="150000"/>
              </a:lnSpc>
              <a:buNone/>
            </a:pPr>
            <a:r>
              <a:rPr lang="en-US" dirty="0">
                <a:latin typeface="Cambria" panose="02040503050406030204" pitchFamily="18" charset="0"/>
                <a:ea typeface="Cambria" panose="02040503050406030204" pitchFamily="18" charset="0"/>
              </a:rPr>
              <a:t>	This system provide good enough and proper GUI format with responsive and user friendly.</a:t>
            </a:r>
          </a:p>
          <a:p>
            <a:pPr algn="just">
              <a:lnSpc>
                <a:spcPct val="150000"/>
              </a:lnSpc>
            </a:pPr>
            <a:r>
              <a:rPr lang="en-US" dirty="0">
                <a:latin typeface="Cambria" panose="02040503050406030204" pitchFamily="18" charset="0"/>
                <a:ea typeface="Cambria" panose="02040503050406030204" pitchFamily="18" charset="0"/>
              </a:rPr>
              <a:t>Security</a:t>
            </a:r>
          </a:p>
          <a:p>
            <a:pPr marL="457200" lvl="1" indent="0" algn="just">
              <a:lnSpc>
                <a:spcPct val="150000"/>
              </a:lnSpc>
              <a:buNone/>
            </a:pPr>
            <a:r>
              <a:rPr lang="en-US" dirty="0">
                <a:latin typeface="Cambria" panose="02040503050406030204" pitchFamily="18" charset="0"/>
                <a:ea typeface="Cambria" panose="02040503050406030204" pitchFamily="18" charset="0"/>
              </a:rPr>
              <a:t>	In this system, login can be possible using web references.</a:t>
            </a:r>
          </a:p>
        </p:txBody>
      </p:sp>
    </p:spTree>
    <p:extLst>
      <p:ext uri="{BB962C8B-B14F-4D97-AF65-F5344CB8AC3E}">
        <p14:creationId xmlns:p14="http://schemas.microsoft.com/office/powerpoint/2010/main" val="276033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3" y="609600"/>
            <a:ext cx="3851123" cy="1320800"/>
          </a:xfrm>
        </p:spPr>
        <p:txBody>
          <a:bodyPr vert="horz" lIns="91440" tIns="45720" rIns="91440" bIns="45720" rtlCol="0">
            <a:normAutofit/>
          </a:bodyPr>
          <a:lstStyle/>
          <a:p>
            <a:r>
              <a:rPr lang="en-US" sz="3600" kern="1200">
                <a:latin typeface="+mj-lt"/>
                <a:ea typeface="+mj-ea"/>
                <a:cs typeface="+mj-cs"/>
              </a:rPr>
              <a:t>Usecase Diagram</a:t>
            </a:r>
          </a:p>
        </p:txBody>
      </p:sp>
      <p:pic>
        <p:nvPicPr>
          <p:cNvPr id="11" name="Content Placeholder 10">
            <a:extLst>
              <a:ext uri="{FF2B5EF4-FFF2-40B4-BE49-F238E27FC236}">
                <a16:creationId xmlns:a16="http://schemas.microsoft.com/office/drawing/2014/main" id="{72E1A96A-1E81-4936-9F02-08CD5A39A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827" y="1930400"/>
            <a:ext cx="5650419" cy="4094507"/>
          </a:xfrm>
        </p:spPr>
      </p:pic>
    </p:spTree>
    <p:extLst>
      <p:ext uri="{BB962C8B-B14F-4D97-AF65-F5344CB8AC3E}">
        <p14:creationId xmlns:p14="http://schemas.microsoft.com/office/powerpoint/2010/main" val="423212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a:t>Login</a:t>
            </a:r>
          </a:p>
          <a:p>
            <a:endParaRPr lang="en-IN" dirty="0"/>
          </a:p>
        </p:txBody>
      </p:sp>
      <p:pic>
        <p:nvPicPr>
          <p:cNvPr id="6" name="Content Placeholder 4"/>
          <p:cNvPicPr>
            <a:picLocks noChangeAspect="1"/>
          </p:cNvPicPr>
          <p:nvPr/>
        </p:nvPicPr>
        <p:blipFill>
          <a:blip r:embed="rId2"/>
          <a:stretch>
            <a:fillRect/>
          </a:stretch>
        </p:blipFill>
        <p:spPr>
          <a:xfrm>
            <a:off x="2917998" y="1356949"/>
            <a:ext cx="4585799" cy="4391336"/>
          </a:xfrm>
          <a:prstGeom prst="rect">
            <a:avLst/>
          </a:prstGeom>
        </p:spPr>
      </p:pic>
    </p:spTree>
    <p:extLst>
      <p:ext uri="{BB962C8B-B14F-4D97-AF65-F5344CB8AC3E}">
        <p14:creationId xmlns:p14="http://schemas.microsoft.com/office/powerpoint/2010/main" val="86918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a:t>Create New Request</a:t>
            </a:r>
          </a:p>
          <a:p>
            <a:endParaRPr lang="en-IN" dirty="0"/>
          </a:p>
        </p:txBody>
      </p:sp>
      <p:pic>
        <p:nvPicPr>
          <p:cNvPr id="6" name="Picture 5">
            <a:extLst>
              <a:ext uri="{FF2B5EF4-FFF2-40B4-BE49-F238E27FC236}">
                <a16:creationId xmlns:a16="http://schemas.microsoft.com/office/drawing/2014/main" id="{14C4A599-6DA1-4C09-A5DB-E70973095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669" y="1525376"/>
            <a:ext cx="5462661" cy="4887644"/>
          </a:xfrm>
          <a:prstGeom prst="rect">
            <a:avLst/>
          </a:prstGeom>
        </p:spPr>
      </p:pic>
    </p:spTree>
    <p:extLst>
      <p:ext uri="{BB962C8B-B14F-4D97-AF65-F5344CB8AC3E}">
        <p14:creationId xmlns:p14="http://schemas.microsoft.com/office/powerpoint/2010/main" val="350242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a:t>View Request</a:t>
            </a:r>
          </a:p>
          <a:p>
            <a:endParaRPr lang="en-IN" dirty="0"/>
          </a:p>
        </p:txBody>
      </p:sp>
      <p:pic>
        <p:nvPicPr>
          <p:cNvPr id="4" name="Picture 3">
            <a:extLst>
              <a:ext uri="{FF2B5EF4-FFF2-40B4-BE49-F238E27FC236}">
                <a16:creationId xmlns:a16="http://schemas.microsoft.com/office/drawing/2014/main" id="{AAB36F90-0FB6-4B2F-84C8-3D48124BB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075" y="1648683"/>
            <a:ext cx="5459185" cy="4619310"/>
          </a:xfrm>
          <a:prstGeom prst="rect">
            <a:avLst/>
          </a:prstGeom>
        </p:spPr>
      </p:pic>
    </p:spTree>
    <p:extLst>
      <p:ext uri="{BB962C8B-B14F-4D97-AF65-F5344CB8AC3E}">
        <p14:creationId xmlns:p14="http://schemas.microsoft.com/office/powerpoint/2010/main" val="944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a:t>Manage Role</a:t>
            </a:r>
          </a:p>
          <a:p>
            <a:endParaRPr lang="en-IN" dirty="0"/>
          </a:p>
        </p:txBody>
      </p:sp>
      <p:pic>
        <p:nvPicPr>
          <p:cNvPr id="6" name="Picture 5">
            <a:extLst>
              <a:ext uri="{FF2B5EF4-FFF2-40B4-BE49-F238E27FC236}">
                <a16:creationId xmlns:a16="http://schemas.microsoft.com/office/drawing/2014/main" id="{5E2EDFA4-0746-4E6C-B9C6-A9705E1FB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047" y="1609233"/>
            <a:ext cx="5137242" cy="4432130"/>
          </a:xfrm>
          <a:prstGeom prst="rect">
            <a:avLst/>
          </a:prstGeom>
        </p:spPr>
      </p:pic>
    </p:spTree>
    <p:extLst>
      <p:ext uri="{BB962C8B-B14F-4D97-AF65-F5344CB8AC3E}">
        <p14:creationId xmlns:p14="http://schemas.microsoft.com/office/powerpoint/2010/main" val="1098839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Data Dictionary</a:t>
            </a:r>
          </a:p>
        </p:txBody>
      </p:sp>
      <p:sp>
        <p:nvSpPr>
          <p:cNvPr id="5" name="Content Placeholder 4"/>
          <p:cNvSpPr>
            <a:spLocks noGrp="1"/>
          </p:cNvSpPr>
          <p:nvPr>
            <p:ph idx="1"/>
          </p:nvPr>
        </p:nvSpPr>
        <p:spPr>
          <a:xfrm>
            <a:off x="677334" y="838201"/>
            <a:ext cx="8596668" cy="5203162"/>
          </a:xfrm>
        </p:spPr>
        <p:txBody>
          <a:bodyPr/>
          <a:lstStyle/>
          <a:p>
            <a:endParaRPr lang="en-IN" sz="2000" dirty="0"/>
          </a:p>
          <a:p>
            <a:r>
              <a:rPr lang="en-IN" sz="2000" dirty="0"/>
              <a:t>Tables</a:t>
            </a:r>
            <a:r>
              <a:rPr lang="en-IN" dirty="0"/>
              <a:t>:-</a:t>
            </a:r>
          </a:p>
          <a:p>
            <a:pPr lvl="1">
              <a:lnSpc>
                <a:spcPct val="200000"/>
              </a:lnSpc>
            </a:pPr>
            <a:r>
              <a:rPr lang="en-IN" dirty="0" err="1"/>
              <a:t>Tbl_SCR</a:t>
            </a:r>
            <a:endParaRPr lang="en-IN" dirty="0"/>
          </a:p>
          <a:p>
            <a:pPr lvl="1">
              <a:lnSpc>
                <a:spcPct val="200000"/>
              </a:lnSpc>
            </a:pPr>
            <a:r>
              <a:rPr lang="en-IN" dirty="0" err="1"/>
              <a:t>Tbl_SCR_Master</a:t>
            </a:r>
            <a:endParaRPr lang="en-IN" dirty="0"/>
          </a:p>
          <a:p>
            <a:pPr lvl="1">
              <a:lnSpc>
                <a:spcPct val="200000"/>
              </a:lnSpc>
            </a:pPr>
            <a:r>
              <a:rPr lang="en-IN" dirty="0" err="1"/>
              <a:t>Tbl_SCR_Role</a:t>
            </a:r>
            <a:endParaRPr lang="en-IN" dirty="0"/>
          </a:p>
          <a:p>
            <a:pPr marL="457200" lvl="1" indent="0">
              <a:buNone/>
            </a:pPr>
            <a:endParaRPr lang="en-IN" dirty="0"/>
          </a:p>
          <a:p>
            <a:pPr marL="457200" lvl="1" indent="0">
              <a:buNone/>
            </a:pP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70652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3920"/>
            <a:ext cx="4796366" cy="711200"/>
          </a:xfrm>
        </p:spPr>
        <p:txBody>
          <a:bodyPr>
            <a:normAutofit fontScale="90000"/>
          </a:bodyPr>
          <a:lstStyle/>
          <a:p>
            <a:r>
              <a:rPr lang="en-IN" sz="4500" dirty="0"/>
              <a:t>Project Definition</a:t>
            </a:r>
          </a:p>
        </p:txBody>
      </p:sp>
      <p:sp>
        <p:nvSpPr>
          <p:cNvPr id="3" name="Subtitle 2"/>
          <p:cNvSpPr>
            <a:spLocks noGrp="1"/>
          </p:cNvSpPr>
          <p:nvPr>
            <p:ph idx="1"/>
          </p:nvPr>
        </p:nvSpPr>
        <p:spPr>
          <a:xfrm>
            <a:off x="677334" y="2630852"/>
            <a:ext cx="7382449" cy="1836645"/>
          </a:xfrm>
        </p:spPr>
        <p:txBody>
          <a:bodyPr/>
          <a:lstStyle/>
          <a:p>
            <a:pPr marL="0" indent="0" algn="just">
              <a:lnSpc>
                <a:spcPct val="200000"/>
              </a:lnSpc>
              <a:buNone/>
            </a:pPr>
            <a:r>
              <a:rPr lang="en-IN" dirty="0"/>
              <a:t>		</a:t>
            </a:r>
            <a:r>
              <a:rPr lang="en-IN" dirty="0">
                <a:latin typeface="Cambria" panose="02040503050406030204" pitchFamily="18" charset="0"/>
                <a:ea typeface="Cambria" panose="02040503050406030204" pitchFamily="18" charset="0"/>
              </a:rPr>
              <a:t>The system will provide the facilities to manage the request for its </a:t>
            </a:r>
            <a:r>
              <a:rPr lang="en-IN" dirty="0" err="1">
                <a:latin typeface="Cambria" panose="02040503050406030204" pitchFamily="18" charset="0"/>
                <a:ea typeface="Cambria" panose="02040503050406030204" pitchFamily="18" charset="0"/>
              </a:rPr>
              <a:t>incharge</a:t>
            </a:r>
            <a:r>
              <a:rPr lang="en-IN" dirty="0">
                <a:latin typeface="Cambria" panose="02040503050406030204" pitchFamily="18" charset="0"/>
                <a:ea typeface="Cambria" panose="02040503050406030204" pitchFamily="18" charset="0"/>
              </a:rPr>
              <a:t> officer.</a:t>
            </a:r>
          </a:p>
        </p:txBody>
      </p:sp>
    </p:spTree>
    <p:extLst>
      <p:ext uri="{BB962C8B-B14F-4D97-AF65-F5344CB8AC3E}">
        <p14:creationId xmlns:p14="http://schemas.microsoft.com/office/powerpoint/2010/main" val="258017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Data Dictionary</a:t>
            </a:r>
          </a:p>
        </p:txBody>
      </p:sp>
      <p:sp>
        <p:nvSpPr>
          <p:cNvPr id="5" name="Content Placeholder 4"/>
          <p:cNvSpPr>
            <a:spLocks noGrp="1"/>
          </p:cNvSpPr>
          <p:nvPr>
            <p:ph idx="1"/>
          </p:nvPr>
        </p:nvSpPr>
        <p:spPr>
          <a:xfrm>
            <a:off x="677334" y="838201"/>
            <a:ext cx="8596668" cy="5203162"/>
          </a:xfrm>
        </p:spPr>
        <p:txBody>
          <a:bodyPr/>
          <a:lstStyle/>
          <a:p>
            <a:r>
              <a:rPr lang="en-IN" dirty="0" err="1"/>
              <a:t>Tbl_SCR</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088319031"/>
              </p:ext>
            </p:extLst>
          </p:nvPr>
        </p:nvGraphicFramePr>
        <p:xfrm>
          <a:off x="911668" y="1204806"/>
          <a:ext cx="8127999" cy="5486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30241">
                <a:tc>
                  <a:txBody>
                    <a:bodyPr/>
                    <a:lstStyle/>
                    <a:p>
                      <a:r>
                        <a:rPr lang="en-IN" dirty="0"/>
                        <a:t>Filed</a:t>
                      </a:r>
                      <a:r>
                        <a:rPr lang="en-IN" baseline="0" dirty="0"/>
                        <a:t> Name</a:t>
                      </a:r>
                      <a:endParaRPr lang="en-IN" dirty="0"/>
                    </a:p>
                  </a:txBody>
                  <a:tcPr/>
                </a:tc>
                <a:tc>
                  <a:txBody>
                    <a:bodyPr/>
                    <a:lstStyle/>
                    <a:p>
                      <a:r>
                        <a:rPr lang="en-IN" dirty="0" err="1"/>
                        <a:t>Datatype</a:t>
                      </a:r>
                      <a:endParaRPr lang="en-IN" dirty="0"/>
                    </a:p>
                  </a:txBody>
                  <a:tcPr/>
                </a:tc>
                <a:tc>
                  <a:txBody>
                    <a:bodyPr/>
                    <a:lstStyle/>
                    <a:p>
                      <a:r>
                        <a:rPr lang="en-IN" dirty="0"/>
                        <a:t>Description</a:t>
                      </a:r>
                    </a:p>
                  </a:txBody>
                  <a:tcPr/>
                </a:tc>
                <a:extLst>
                  <a:ext uri="{0D108BD9-81ED-4DB2-BD59-A6C34878D82A}">
                    <a16:rowId xmlns:a16="http://schemas.microsoft.com/office/drawing/2014/main" val="10000"/>
                  </a:ext>
                </a:extLst>
              </a:tr>
              <a:tr h="269316">
                <a:tc>
                  <a:txBody>
                    <a:bodyPr/>
                    <a:lstStyle/>
                    <a:p>
                      <a:r>
                        <a:rPr lang="en-IN" sz="1200" dirty="0" err="1"/>
                        <a:t>SCR_No</a:t>
                      </a:r>
                      <a:endParaRPr lang="en-IN" sz="1200" dirty="0"/>
                    </a:p>
                  </a:txBody>
                  <a:tcPr/>
                </a:tc>
                <a:tc>
                  <a:txBody>
                    <a:bodyPr/>
                    <a:lstStyle/>
                    <a:p>
                      <a:r>
                        <a:rPr lang="en-IN" sz="1200" dirty="0" err="1"/>
                        <a:t>Int</a:t>
                      </a:r>
                      <a:r>
                        <a:rPr lang="en-IN" sz="1200" dirty="0"/>
                        <a:t> </a:t>
                      </a:r>
                    </a:p>
                  </a:txBody>
                  <a:tcPr/>
                </a:tc>
                <a:tc>
                  <a:txBody>
                    <a:bodyPr/>
                    <a:lstStyle/>
                    <a:p>
                      <a:r>
                        <a:rPr lang="en-IN" sz="1200" dirty="0"/>
                        <a:t>Primary Key</a:t>
                      </a:r>
                      <a:r>
                        <a:rPr lang="en-IN" sz="1200" baseline="0" dirty="0"/>
                        <a:t> of the table</a:t>
                      </a:r>
                      <a:endParaRPr lang="en-IN" sz="1200" dirty="0"/>
                    </a:p>
                  </a:txBody>
                  <a:tcPr/>
                </a:tc>
                <a:extLst>
                  <a:ext uri="{0D108BD9-81ED-4DB2-BD59-A6C34878D82A}">
                    <a16:rowId xmlns:a16="http://schemas.microsoft.com/office/drawing/2014/main" val="10001"/>
                  </a:ext>
                </a:extLst>
              </a:tr>
              <a:tr h="269316">
                <a:tc>
                  <a:txBody>
                    <a:bodyPr/>
                    <a:lstStyle/>
                    <a:p>
                      <a:r>
                        <a:rPr lang="en-IN" sz="1200" dirty="0"/>
                        <a:t>Date</a:t>
                      </a:r>
                    </a:p>
                  </a:txBody>
                  <a:tcPr/>
                </a:tc>
                <a:tc>
                  <a:txBody>
                    <a:bodyPr/>
                    <a:lstStyle/>
                    <a:p>
                      <a:r>
                        <a:rPr lang="en-IN" sz="1200" dirty="0" err="1"/>
                        <a:t>Varchar</a:t>
                      </a:r>
                      <a:r>
                        <a:rPr lang="en-IN" sz="1200" dirty="0"/>
                        <a:t>(50)</a:t>
                      </a:r>
                    </a:p>
                  </a:txBody>
                  <a:tcPr/>
                </a:tc>
                <a:tc>
                  <a:txBody>
                    <a:bodyPr/>
                    <a:lstStyle/>
                    <a:p>
                      <a:r>
                        <a:rPr lang="en-IN" sz="1200" dirty="0"/>
                        <a:t>Date of the request</a:t>
                      </a:r>
                    </a:p>
                  </a:txBody>
                  <a:tcPr/>
                </a:tc>
                <a:extLst>
                  <a:ext uri="{0D108BD9-81ED-4DB2-BD59-A6C34878D82A}">
                    <a16:rowId xmlns:a16="http://schemas.microsoft.com/office/drawing/2014/main" val="10002"/>
                  </a:ext>
                </a:extLst>
              </a:tr>
              <a:tr h="269316">
                <a:tc>
                  <a:txBody>
                    <a:bodyPr/>
                    <a:lstStyle/>
                    <a:p>
                      <a:r>
                        <a:rPr lang="en-IN" sz="1200" dirty="0" err="1"/>
                        <a:t>SC_Type</a:t>
                      </a:r>
                      <a:endParaRPr lang="en-IN" sz="1200" dirty="0"/>
                    </a:p>
                  </a:txBody>
                  <a:tcPr/>
                </a:tc>
                <a:tc>
                  <a:txBody>
                    <a:bodyPr/>
                    <a:lstStyle/>
                    <a:p>
                      <a:r>
                        <a:rPr lang="en-IN" sz="1200" dirty="0"/>
                        <a:t>Varchar(15)</a:t>
                      </a:r>
                    </a:p>
                  </a:txBody>
                  <a:tcPr/>
                </a:tc>
                <a:tc>
                  <a:txBody>
                    <a:bodyPr/>
                    <a:lstStyle/>
                    <a:p>
                      <a:r>
                        <a:rPr lang="en-IN" sz="1200" dirty="0" err="1"/>
                        <a:t>Reuest</a:t>
                      </a:r>
                      <a:r>
                        <a:rPr lang="en-IN" sz="1200" dirty="0"/>
                        <a:t> Type</a:t>
                      </a:r>
                    </a:p>
                  </a:txBody>
                  <a:tcPr/>
                </a:tc>
                <a:extLst>
                  <a:ext uri="{0D108BD9-81ED-4DB2-BD59-A6C34878D82A}">
                    <a16:rowId xmlns:a16="http://schemas.microsoft.com/office/drawing/2014/main" val="10003"/>
                  </a:ext>
                </a:extLst>
              </a:tr>
              <a:tr h="269316">
                <a:tc>
                  <a:txBody>
                    <a:bodyPr/>
                    <a:lstStyle/>
                    <a:p>
                      <a:r>
                        <a:rPr lang="en-IN" sz="1200" dirty="0" err="1"/>
                        <a:t>TypeOfJob</a:t>
                      </a:r>
                      <a:endParaRPr lang="en-IN" sz="1200" dirty="0"/>
                    </a:p>
                  </a:txBody>
                  <a:tcPr/>
                </a:tc>
                <a:tc>
                  <a:txBody>
                    <a:bodyPr/>
                    <a:lstStyle/>
                    <a:p>
                      <a:r>
                        <a:rPr lang="en-IN" sz="1200" dirty="0"/>
                        <a:t>Varchar(50)</a:t>
                      </a:r>
                    </a:p>
                  </a:txBody>
                  <a:tcPr/>
                </a:tc>
                <a:tc>
                  <a:txBody>
                    <a:bodyPr/>
                    <a:lstStyle/>
                    <a:p>
                      <a:r>
                        <a:rPr lang="en-IN" sz="1200" dirty="0"/>
                        <a:t>Type of job</a:t>
                      </a:r>
                    </a:p>
                  </a:txBody>
                  <a:tcPr/>
                </a:tc>
                <a:extLst>
                  <a:ext uri="{0D108BD9-81ED-4DB2-BD59-A6C34878D82A}">
                    <a16:rowId xmlns:a16="http://schemas.microsoft.com/office/drawing/2014/main" val="10004"/>
                  </a:ext>
                </a:extLst>
              </a:tr>
              <a:tr h="269316">
                <a:tc>
                  <a:txBody>
                    <a:bodyPr/>
                    <a:lstStyle/>
                    <a:p>
                      <a:r>
                        <a:rPr lang="en-IN" sz="1200" dirty="0" err="1"/>
                        <a:t>TypeOfSaddle</a:t>
                      </a:r>
                      <a:endParaRPr lang="en-IN" sz="1200" dirty="0"/>
                    </a:p>
                  </a:txBody>
                  <a:tcPr/>
                </a:tc>
                <a:tc>
                  <a:txBody>
                    <a:bodyPr/>
                    <a:lstStyle/>
                    <a:p>
                      <a:r>
                        <a:rPr lang="en-IN" sz="1200" dirty="0"/>
                        <a:t>Varchar(50)</a:t>
                      </a:r>
                    </a:p>
                  </a:txBody>
                  <a:tcPr/>
                </a:tc>
                <a:tc>
                  <a:txBody>
                    <a:bodyPr/>
                    <a:lstStyle/>
                    <a:p>
                      <a:r>
                        <a:rPr lang="en-IN" sz="1200" dirty="0"/>
                        <a:t>Type of saddle</a:t>
                      </a:r>
                    </a:p>
                  </a:txBody>
                  <a:tcPr/>
                </a:tc>
                <a:extLst>
                  <a:ext uri="{0D108BD9-81ED-4DB2-BD59-A6C34878D82A}">
                    <a16:rowId xmlns:a16="http://schemas.microsoft.com/office/drawing/2014/main" val="1829752514"/>
                  </a:ext>
                </a:extLst>
              </a:tr>
              <a:tr h="269316">
                <a:tc>
                  <a:txBody>
                    <a:bodyPr/>
                    <a:lstStyle/>
                    <a:p>
                      <a:r>
                        <a:rPr lang="en-IN" sz="1200" dirty="0" err="1"/>
                        <a:t>TypeOfFixture</a:t>
                      </a:r>
                      <a:endParaRPr lang="en-IN" sz="1200" dirty="0"/>
                    </a:p>
                  </a:txBody>
                  <a:tcPr/>
                </a:tc>
                <a:tc>
                  <a:txBody>
                    <a:bodyPr/>
                    <a:lstStyle/>
                    <a:p>
                      <a:r>
                        <a:rPr lang="en-IN" sz="1200" dirty="0"/>
                        <a:t>Varchar(50)</a:t>
                      </a:r>
                    </a:p>
                  </a:txBody>
                  <a:tcPr/>
                </a:tc>
                <a:tc>
                  <a:txBody>
                    <a:bodyPr/>
                    <a:lstStyle/>
                    <a:p>
                      <a:r>
                        <a:rPr lang="en-IN" sz="1200" dirty="0"/>
                        <a:t>Type of fixture</a:t>
                      </a:r>
                    </a:p>
                  </a:txBody>
                  <a:tcPr/>
                </a:tc>
                <a:extLst>
                  <a:ext uri="{0D108BD9-81ED-4DB2-BD59-A6C34878D82A}">
                    <a16:rowId xmlns:a16="http://schemas.microsoft.com/office/drawing/2014/main" val="1332183300"/>
                  </a:ext>
                </a:extLst>
              </a:tr>
              <a:tr h="269316">
                <a:tc>
                  <a:txBody>
                    <a:bodyPr/>
                    <a:lstStyle/>
                    <a:p>
                      <a:r>
                        <a:rPr lang="en-IN" sz="1200" dirty="0" err="1"/>
                        <a:t>ProjectNo</a:t>
                      </a:r>
                      <a:endParaRPr lang="en-IN" sz="1200" dirty="0"/>
                    </a:p>
                  </a:txBody>
                  <a:tcPr/>
                </a:tc>
                <a:tc>
                  <a:txBody>
                    <a:bodyPr/>
                    <a:lstStyle/>
                    <a:p>
                      <a:r>
                        <a:rPr lang="en-IN" sz="1200" dirty="0"/>
                        <a:t>Varchar(50)</a:t>
                      </a:r>
                    </a:p>
                  </a:txBody>
                  <a:tcPr/>
                </a:tc>
                <a:tc>
                  <a:txBody>
                    <a:bodyPr/>
                    <a:lstStyle/>
                    <a:p>
                      <a:r>
                        <a:rPr lang="en-IN" sz="1200" dirty="0"/>
                        <a:t>Project number for request</a:t>
                      </a:r>
                    </a:p>
                  </a:txBody>
                  <a:tcPr/>
                </a:tc>
                <a:extLst>
                  <a:ext uri="{0D108BD9-81ED-4DB2-BD59-A6C34878D82A}">
                    <a16:rowId xmlns:a16="http://schemas.microsoft.com/office/drawing/2014/main" val="1781694807"/>
                  </a:ext>
                </a:extLst>
              </a:tr>
              <a:tr h="269316">
                <a:tc>
                  <a:txBody>
                    <a:bodyPr/>
                    <a:lstStyle/>
                    <a:p>
                      <a:r>
                        <a:rPr lang="en-IN" sz="1200" dirty="0" err="1"/>
                        <a:t>ProjectName</a:t>
                      </a:r>
                      <a:endParaRPr lang="en-IN" sz="1200" dirty="0"/>
                    </a:p>
                  </a:txBody>
                  <a:tcPr/>
                </a:tc>
                <a:tc>
                  <a:txBody>
                    <a:bodyPr/>
                    <a:lstStyle/>
                    <a:p>
                      <a:r>
                        <a:rPr lang="en-IN" sz="1200" dirty="0"/>
                        <a:t>Varchar(50)</a:t>
                      </a:r>
                    </a:p>
                  </a:txBody>
                  <a:tcPr/>
                </a:tc>
                <a:tc>
                  <a:txBody>
                    <a:bodyPr/>
                    <a:lstStyle/>
                    <a:p>
                      <a:r>
                        <a:rPr lang="en-IN" sz="1200" dirty="0"/>
                        <a:t>Project name for request</a:t>
                      </a:r>
                    </a:p>
                  </a:txBody>
                  <a:tcPr/>
                </a:tc>
                <a:extLst>
                  <a:ext uri="{0D108BD9-81ED-4DB2-BD59-A6C34878D82A}">
                    <a16:rowId xmlns:a16="http://schemas.microsoft.com/office/drawing/2014/main" val="3076003192"/>
                  </a:ext>
                </a:extLst>
              </a:tr>
              <a:tr h="269316">
                <a:tc>
                  <a:txBody>
                    <a:bodyPr/>
                    <a:lstStyle/>
                    <a:p>
                      <a:r>
                        <a:rPr lang="en-IN" sz="1200" dirty="0"/>
                        <a:t>Department</a:t>
                      </a:r>
                    </a:p>
                  </a:txBody>
                  <a:tcPr/>
                </a:tc>
                <a:tc>
                  <a:txBody>
                    <a:bodyPr/>
                    <a:lstStyle/>
                    <a:p>
                      <a:r>
                        <a:rPr lang="en-IN" sz="1200" dirty="0"/>
                        <a:t>Varchar(50)</a:t>
                      </a:r>
                    </a:p>
                  </a:txBody>
                  <a:tcPr/>
                </a:tc>
                <a:tc>
                  <a:txBody>
                    <a:bodyPr/>
                    <a:lstStyle/>
                    <a:p>
                      <a:r>
                        <a:rPr lang="en-IN" sz="1200" dirty="0"/>
                        <a:t>Department for request</a:t>
                      </a:r>
                    </a:p>
                  </a:txBody>
                  <a:tcPr/>
                </a:tc>
                <a:extLst>
                  <a:ext uri="{0D108BD9-81ED-4DB2-BD59-A6C34878D82A}">
                    <a16:rowId xmlns:a16="http://schemas.microsoft.com/office/drawing/2014/main" val="670512763"/>
                  </a:ext>
                </a:extLst>
              </a:tr>
              <a:tr h="269316">
                <a:tc>
                  <a:txBody>
                    <a:bodyPr/>
                    <a:lstStyle/>
                    <a:p>
                      <a:r>
                        <a:rPr lang="en-IN" sz="1200" dirty="0" err="1"/>
                        <a:t>CoustomerName</a:t>
                      </a:r>
                      <a:endParaRPr lang="en-IN" sz="1200" dirty="0"/>
                    </a:p>
                  </a:txBody>
                  <a:tcPr/>
                </a:tc>
                <a:tc>
                  <a:txBody>
                    <a:bodyPr/>
                    <a:lstStyle/>
                    <a:p>
                      <a:r>
                        <a:rPr lang="en-IN" sz="1200" dirty="0"/>
                        <a:t>Varchar(50)</a:t>
                      </a:r>
                    </a:p>
                  </a:txBody>
                  <a:tcPr/>
                </a:tc>
                <a:tc>
                  <a:txBody>
                    <a:bodyPr/>
                    <a:lstStyle/>
                    <a:p>
                      <a:r>
                        <a:rPr lang="en-IN" sz="1200" dirty="0"/>
                        <a:t>Customer name for request</a:t>
                      </a:r>
                    </a:p>
                  </a:txBody>
                  <a:tcPr/>
                </a:tc>
                <a:extLst>
                  <a:ext uri="{0D108BD9-81ED-4DB2-BD59-A6C34878D82A}">
                    <a16:rowId xmlns:a16="http://schemas.microsoft.com/office/drawing/2014/main" val="1283462821"/>
                  </a:ext>
                </a:extLst>
              </a:tr>
              <a:tr h="269316">
                <a:tc>
                  <a:txBody>
                    <a:bodyPr/>
                    <a:lstStyle/>
                    <a:p>
                      <a:r>
                        <a:rPr lang="en-IN" sz="1200" dirty="0" err="1"/>
                        <a:t>MaterialGrade</a:t>
                      </a:r>
                      <a:endParaRPr lang="en-IN" sz="1200" dirty="0"/>
                    </a:p>
                  </a:txBody>
                  <a:tcPr/>
                </a:tc>
                <a:tc>
                  <a:txBody>
                    <a:bodyPr/>
                    <a:lstStyle/>
                    <a:p>
                      <a:r>
                        <a:rPr lang="en-IN" sz="1200" dirty="0"/>
                        <a:t>Varchar(50)</a:t>
                      </a:r>
                    </a:p>
                  </a:txBody>
                  <a:tcPr/>
                </a:tc>
                <a:tc>
                  <a:txBody>
                    <a:bodyPr/>
                    <a:lstStyle/>
                    <a:p>
                      <a:r>
                        <a:rPr lang="en-IN" sz="1200" dirty="0"/>
                        <a:t>Material grade for request</a:t>
                      </a:r>
                    </a:p>
                  </a:txBody>
                  <a:tcPr/>
                </a:tc>
                <a:extLst>
                  <a:ext uri="{0D108BD9-81ED-4DB2-BD59-A6C34878D82A}">
                    <a16:rowId xmlns:a16="http://schemas.microsoft.com/office/drawing/2014/main" val="1877192445"/>
                  </a:ext>
                </a:extLst>
              </a:tr>
              <a:tr h="269316">
                <a:tc>
                  <a:txBody>
                    <a:bodyPr/>
                    <a:lstStyle/>
                    <a:p>
                      <a:r>
                        <a:rPr lang="en-IN" sz="1200" dirty="0" err="1"/>
                        <a:t>Quntity</a:t>
                      </a:r>
                      <a:endParaRPr lang="en-IN" sz="1200" dirty="0"/>
                    </a:p>
                  </a:txBody>
                  <a:tcPr/>
                </a:tc>
                <a:tc>
                  <a:txBody>
                    <a:bodyPr/>
                    <a:lstStyle/>
                    <a:p>
                      <a:r>
                        <a:rPr lang="en-IN" sz="1200" dirty="0"/>
                        <a:t>Int </a:t>
                      </a:r>
                    </a:p>
                  </a:txBody>
                  <a:tcPr/>
                </a:tc>
                <a:tc>
                  <a:txBody>
                    <a:bodyPr/>
                    <a:lstStyle/>
                    <a:p>
                      <a:r>
                        <a:rPr lang="en-IN" sz="1200" dirty="0"/>
                        <a:t>Quantity for material</a:t>
                      </a:r>
                    </a:p>
                  </a:txBody>
                  <a:tcPr/>
                </a:tc>
                <a:extLst>
                  <a:ext uri="{0D108BD9-81ED-4DB2-BD59-A6C34878D82A}">
                    <a16:rowId xmlns:a16="http://schemas.microsoft.com/office/drawing/2014/main" val="3606835634"/>
                  </a:ext>
                </a:extLst>
              </a:tr>
              <a:tr h="269316">
                <a:tc>
                  <a:txBody>
                    <a:bodyPr/>
                    <a:lstStyle/>
                    <a:p>
                      <a:r>
                        <a:rPr lang="en-IN" sz="1200" dirty="0" err="1"/>
                        <a:t>FinishWeight</a:t>
                      </a:r>
                      <a:endParaRPr lang="en-IN" sz="1200" dirty="0"/>
                    </a:p>
                  </a:txBody>
                  <a:tcPr/>
                </a:tc>
                <a:tc>
                  <a:txBody>
                    <a:bodyPr/>
                    <a:lstStyle/>
                    <a:p>
                      <a:r>
                        <a:rPr lang="en-IN" sz="1200" dirty="0"/>
                        <a:t>Varchar(50)</a:t>
                      </a:r>
                    </a:p>
                  </a:txBody>
                  <a:tcPr/>
                </a:tc>
                <a:tc>
                  <a:txBody>
                    <a:bodyPr/>
                    <a:lstStyle/>
                    <a:p>
                      <a:r>
                        <a:rPr lang="en-IN" sz="1200" dirty="0"/>
                        <a:t>Weight of material</a:t>
                      </a:r>
                    </a:p>
                  </a:txBody>
                  <a:tcPr/>
                </a:tc>
                <a:extLst>
                  <a:ext uri="{0D108BD9-81ED-4DB2-BD59-A6C34878D82A}">
                    <a16:rowId xmlns:a16="http://schemas.microsoft.com/office/drawing/2014/main" val="60391405"/>
                  </a:ext>
                </a:extLst>
              </a:tr>
              <a:tr h="269316">
                <a:tc>
                  <a:txBody>
                    <a:bodyPr/>
                    <a:lstStyle/>
                    <a:p>
                      <a:r>
                        <a:rPr lang="en-IN" sz="1200" dirty="0" err="1"/>
                        <a:t>MaterialFrom</a:t>
                      </a:r>
                      <a:endParaRPr lang="en-IN" sz="1200" dirty="0"/>
                    </a:p>
                  </a:txBody>
                  <a:tcPr/>
                </a:tc>
                <a:tc>
                  <a:txBody>
                    <a:bodyPr/>
                    <a:lstStyle/>
                    <a:p>
                      <a:r>
                        <a:rPr lang="en-IN" sz="1200" dirty="0"/>
                        <a:t>Varchar(50)</a:t>
                      </a:r>
                    </a:p>
                  </a:txBody>
                  <a:tcPr/>
                </a:tc>
                <a:tc>
                  <a:txBody>
                    <a:bodyPr/>
                    <a:lstStyle/>
                    <a:p>
                      <a:r>
                        <a:rPr lang="en-IN" sz="1200" dirty="0"/>
                        <a:t>Material from</a:t>
                      </a:r>
                    </a:p>
                  </a:txBody>
                  <a:tcPr/>
                </a:tc>
                <a:extLst>
                  <a:ext uri="{0D108BD9-81ED-4DB2-BD59-A6C34878D82A}">
                    <a16:rowId xmlns:a16="http://schemas.microsoft.com/office/drawing/2014/main" val="1340562508"/>
                  </a:ext>
                </a:extLst>
              </a:tr>
              <a:tr h="269316">
                <a:tc>
                  <a:txBody>
                    <a:bodyPr/>
                    <a:lstStyle/>
                    <a:p>
                      <a:r>
                        <a:rPr lang="en-IN" sz="1200" dirty="0" err="1"/>
                        <a:t>DetailScopeOfWork</a:t>
                      </a:r>
                      <a:endParaRPr lang="en-IN" sz="1200" dirty="0"/>
                    </a:p>
                  </a:txBody>
                  <a:tcPr/>
                </a:tc>
                <a:tc>
                  <a:txBody>
                    <a:bodyPr/>
                    <a:lstStyle/>
                    <a:p>
                      <a:r>
                        <a:rPr lang="en-IN" sz="1200" dirty="0"/>
                        <a:t>Varchar(50)</a:t>
                      </a:r>
                    </a:p>
                  </a:txBody>
                  <a:tcPr/>
                </a:tc>
                <a:tc>
                  <a:txBody>
                    <a:bodyPr/>
                    <a:lstStyle/>
                    <a:p>
                      <a:r>
                        <a:rPr lang="en-IN" sz="1200" dirty="0"/>
                        <a:t>Activity wise detail scope of work</a:t>
                      </a:r>
                    </a:p>
                  </a:txBody>
                  <a:tcPr/>
                </a:tc>
                <a:extLst>
                  <a:ext uri="{0D108BD9-81ED-4DB2-BD59-A6C34878D82A}">
                    <a16:rowId xmlns:a16="http://schemas.microsoft.com/office/drawing/2014/main" val="1443876026"/>
                  </a:ext>
                </a:extLst>
              </a:tr>
              <a:tr h="269316">
                <a:tc>
                  <a:txBody>
                    <a:bodyPr/>
                    <a:lstStyle/>
                    <a:p>
                      <a:r>
                        <a:rPr lang="en-IN" sz="1200" dirty="0" err="1"/>
                        <a:t>PCL_No</a:t>
                      </a:r>
                      <a:endParaRPr lang="en-IN" sz="1200" dirty="0"/>
                    </a:p>
                  </a:txBody>
                  <a:tcPr/>
                </a:tc>
                <a:tc>
                  <a:txBody>
                    <a:bodyPr/>
                    <a:lstStyle/>
                    <a:p>
                      <a:r>
                        <a:rPr lang="en-IN" sz="1200" dirty="0"/>
                        <a:t>Varchar(50)</a:t>
                      </a:r>
                    </a:p>
                  </a:txBody>
                  <a:tcPr/>
                </a:tc>
                <a:tc>
                  <a:txBody>
                    <a:bodyPr/>
                    <a:lstStyle/>
                    <a:p>
                      <a:r>
                        <a:rPr lang="en-IN" sz="1200" dirty="0" err="1"/>
                        <a:t>PCL_No</a:t>
                      </a:r>
                      <a:r>
                        <a:rPr lang="en-IN" sz="1200" dirty="0"/>
                        <a:t> in case there is plate</a:t>
                      </a:r>
                    </a:p>
                  </a:txBody>
                  <a:tcPr/>
                </a:tc>
                <a:extLst>
                  <a:ext uri="{0D108BD9-81ED-4DB2-BD59-A6C34878D82A}">
                    <a16:rowId xmlns:a16="http://schemas.microsoft.com/office/drawing/2014/main" val="457245248"/>
                  </a:ext>
                </a:extLst>
              </a:tr>
              <a:tr h="269316">
                <a:tc>
                  <a:txBody>
                    <a:bodyPr/>
                    <a:lstStyle/>
                    <a:p>
                      <a:r>
                        <a:rPr lang="en-IN" sz="1200" dirty="0" err="1"/>
                        <a:t>MaterialAvailable</a:t>
                      </a:r>
                      <a:endParaRPr lang="en-IN" sz="1200" dirty="0"/>
                    </a:p>
                  </a:txBody>
                  <a:tcPr/>
                </a:tc>
                <a:tc>
                  <a:txBody>
                    <a:bodyPr/>
                    <a:lstStyle/>
                    <a:p>
                      <a:r>
                        <a:rPr lang="en-IN" sz="1200" dirty="0"/>
                        <a:t>Varchar(50)</a:t>
                      </a:r>
                    </a:p>
                  </a:txBody>
                  <a:tcPr/>
                </a:tc>
                <a:tc>
                  <a:txBody>
                    <a:bodyPr/>
                    <a:lstStyle/>
                    <a:p>
                      <a:r>
                        <a:rPr lang="en-IN" sz="1200" dirty="0"/>
                        <a:t>Material Available or not</a:t>
                      </a:r>
                    </a:p>
                  </a:txBody>
                  <a:tcPr/>
                </a:tc>
                <a:extLst>
                  <a:ext uri="{0D108BD9-81ED-4DB2-BD59-A6C34878D82A}">
                    <a16:rowId xmlns:a16="http://schemas.microsoft.com/office/drawing/2014/main" val="3248017078"/>
                  </a:ext>
                </a:extLst>
              </a:tr>
              <a:tr h="269316">
                <a:tc>
                  <a:txBody>
                    <a:bodyPr/>
                    <a:lstStyle/>
                    <a:p>
                      <a:r>
                        <a:rPr lang="en-IN" sz="1200" dirty="0" err="1"/>
                        <a:t>NDTRequirement</a:t>
                      </a:r>
                      <a:endParaRPr lang="en-IN" sz="1200" dirty="0"/>
                    </a:p>
                  </a:txBody>
                  <a:tcPr/>
                </a:tc>
                <a:tc>
                  <a:txBody>
                    <a:bodyPr/>
                    <a:lstStyle/>
                    <a:p>
                      <a:r>
                        <a:rPr lang="en-IN" sz="1200" dirty="0"/>
                        <a:t>Varchar(50)</a:t>
                      </a:r>
                    </a:p>
                  </a:txBody>
                  <a:tcPr/>
                </a:tc>
                <a:tc>
                  <a:txBody>
                    <a:bodyPr/>
                    <a:lstStyle/>
                    <a:p>
                      <a:r>
                        <a:rPr lang="en-IN" sz="1200" dirty="0"/>
                        <a:t>NDT Requirement if there is PT or Visual</a:t>
                      </a:r>
                    </a:p>
                  </a:txBody>
                  <a:tcPr/>
                </a:tc>
                <a:extLst>
                  <a:ext uri="{0D108BD9-81ED-4DB2-BD59-A6C34878D82A}">
                    <a16:rowId xmlns:a16="http://schemas.microsoft.com/office/drawing/2014/main" val="1772588374"/>
                  </a:ext>
                </a:extLst>
              </a:tr>
            </a:tbl>
          </a:graphicData>
        </a:graphic>
      </p:graphicFrame>
    </p:spTree>
    <p:extLst>
      <p:ext uri="{BB962C8B-B14F-4D97-AF65-F5344CB8AC3E}">
        <p14:creationId xmlns:p14="http://schemas.microsoft.com/office/powerpoint/2010/main" val="819718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Data Dictionary</a:t>
            </a:r>
          </a:p>
        </p:txBody>
      </p:sp>
      <p:sp>
        <p:nvSpPr>
          <p:cNvPr id="5" name="Content Placeholder 4"/>
          <p:cNvSpPr>
            <a:spLocks noGrp="1"/>
          </p:cNvSpPr>
          <p:nvPr>
            <p:ph idx="1"/>
          </p:nvPr>
        </p:nvSpPr>
        <p:spPr>
          <a:xfrm>
            <a:off x="677334" y="838201"/>
            <a:ext cx="8596668" cy="5203162"/>
          </a:xfrm>
        </p:spPr>
        <p:txBody>
          <a:bodyPr/>
          <a:lstStyle/>
          <a:p>
            <a:r>
              <a:rPr lang="en-IN" dirty="0" err="1"/>
              <a:t>Tbl_SCR</a:t>
            </a:r>
            <a:r>
              <a:rPr lang="en-IN" dirty="0"/>
              <a:t> (Cont.)</a:t>
            </a:r>
          </a:p>
        </p:txBody>
      </p:sp>
      <p:graphicFrame>
        <p:nvGraphicFramePr>
          <p:cNvPr id="3" name="Table 2"/>
          <p:cNvGraphicFramePr>
            <a:graphicFrameLocks noGrp="1"/>
          </p:cNvGraphicFramePr>
          <p:nvPr>
            <p:extLst>
              <p:ext uri="{D42A27DB-BD31-4B8C-83A1-F6EECF244321}">
                <p14:modId xmlns:p14="http://schemas.microsoft.com/office/powerpoint/2010/main" val="4150620327"/>
              </p:ext>
            </p:extLst>
          </p:nvPr>
        </p:nvGraphicFramePr>
        <p:xfrm>
          <a:off x="911668" y="1288219"/>
          <a:ext cx="8127999" cy="243407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253789">
                <a:tc>
                  <a:txBody>
                    <a:bodyPr/>
                    <a:lstStyle/>
                    <a:p>
                      <a:r>
                        <a:rPr lang="en-IN" sz="1200" b="0" dirty="0" err="1">
                          <a:solidFill>
                            <a:schemeClr val="tx1"/>
                          </a:solidFill>
                        </a:rPr>
                        <a:t>RequiredDate</a:t>
                      </a:r>
                      <a:endParaRPr lang="en-IN" sz="1200" b="0" dirty="0">
                        <a:solidFill>
                          <a:schemeClr val="tx1"/>
                        </a:solidFill>
                      </a:endParaRPr>
                    </a:p>
                  </a:txBody>
                  <a:tcPr>
                    <a:solidFill>
                      <a:schemeClr val="bg1">
                        <a:lumMod val="95000"/>
                      </a:schemeClr>
                    </a:solidFill>
                  </a:tcPr>
                </a:tc>
                <a:tc>
                  <a:txBody>
                    <a:bodyPr/>
                    <a:lstStyle/>
                    <a:p>
                      <a:r>
                        <a:rPr lang="en-IN" sz="1200" b="0" dirty="0" err="1">
                          <a:solidFill>
                            <a:schemeClr val="tx1"/>
                          </a:solidFill>
                        </a:rPr>
                        <a:t>DateTime</a:t>
                      </a:r>
                      <a:endParaRPr lang="en-IN" sz="1200" b="0" dirty="0">
                        <a:solidFill>
                          <a:schemeClr val="tx1"/>
                        </a:solidFill>
                      </a:endParaRPr>
                    </a:p>
                  </a:txBody>
                  <a:tcPr>
                    <a:solidFill>
                      <a:schemeClr val="bg1">
                        <a:lumMod val="95000"/>
                      </a:schemeClr>
                    </a:solidFill>
                  </a:tcPr>
                </a:tc>
                <a:tc>
                  <a:txBody>
                    <a:bodyPr/>
                    <a:lstStyle/>
                    <a:p>
                      <a:r>
                        <a:rPr lang="en-IN" sz="1200" b="0" dirty="0">
                          <a:solidFill>
                            <a:schemeClr val="tx1"/>
                          </a:solidFill>
                        </a:rPr>
                        <a:t>Require date of material</a:t>
                      </a:r>
                    </a:p>
                  </a:txBody>
                  <a:tcPr>
                    <a:solidFill>
                      <a:schemeClr val="bg1">
                        <a:lumMod val="95000"/>
                      </a:schemeClr>
                    </a:solidFill>
                  </a:tcPr>
                </a:tc>
                <a:extLst>
                  <a:ext uri="{0D108BD9-81ED-4DB2-BD59-A6C34878D82A}">
                    <a16:rowId xmlns:a16="http://schemas.microsoft.com/office/drawing/2014/main" val="10001"/>
                  </a:ext>
                </a:extLst>
              </a:tr>
              <a:tr h="330959">
                <a:tc>
                  <a:txBody>
                    <a:bodyPr/>
                    <a:lstStyle/>
                    <a:p>
                      <a:r>
                        <a:rPr lang="en-IN" sz="1200" dirty="0" err="1"/>
                        <a:t>DispatchLocation</a:t>
                      </a:r>
                      <a:endParaRPr lang="en-IN" sz="1200" dirty="0"/>
                    </a:p>
                  </a:txBody>
                  <a:tcPr/>
                </a:tc>
                <a:tc>
                  <a:txBody>
                    <a:bodyPr/>
                    <a:lstStyle/>
                    <a:p>
                      <a:r>
                        <a:rPr lang="en-IN" sz="1200" dirty="0"/>
                        <a:t>Varchar(50)</a:t>
                      </a:r>
                    </a:p>
                  </a:txBody>
                  <a:tcPr/>
                </a:tc>
                <a:tc>
                  <a:txBody>
                    <a:bodyPr/>
                    <a:lstStyle/>
                    <a:p>
                      <a:r>
                        <a:rPr lang="en-IN" sz="1200" dirty="0" err="1"/>
                        <a:t>Loaction</a:t>
                      </a:r>
                      <a:r>
                        <a:rPr lang="en-IN" sz="1200" dirty="0"/>
                        <a:t> for dispatch material</a:t>
                      </a:r>
                    </a:p>
                  </a:txBody>
                  <a:tcPr/>
                </a:tc>
                <a:extLst>
                  <a:ext uri="{0D108BD9-81ED-4DB2-BD59-A6C34878D82A}">
                    <a16:rowId xmlns:a16="http://schemas.microsoft.com/office/drawing/2014/main" val="10002"/>
                  </a:ext>
                </a:extLst>
              </a:tr>
              <a:tr h="253789">
                <a:tc>
                  <a:txBody>
                    <a:bodyPr/>
                    <a:lstStyle/>
                    <a:p>
                      <a:r>
                        <a:rPr lang="en-IN" sz="1200" dirty="0" err="1"/>
                        <a:t>CreatedBy</a:t>
                      </a:r>
                      <a:endParaRPr lang="en-IN" sz="1200" dirty="0"/>
                    </a:p>
                  </a:txBody>
                  <a:tcPr/>
                </a:tc>
                <a:tc>
                  <a:txBody>
                    <a:bodyPr/>
                    <a:lstStyle/>
                    <a:p>
                      <a:r>
                        <a:rPr lang="en-IN" sz="1200" b="0" dirty="0" err="1">
                          <a:solidFill>
                            <a:schemeClr val="tx1"/>
                          </a:solidFill>
                        </a:rPr>
                        <a:t>DateTime</a:t>
                      </a:r>
                      <a:endParaRPr lang="en-IN" sz="1200" dirty="0"/>
                    </a:p>
                  </a:txBody>
                  <a:tcPr/>
                </a:tc>
                <a:tc>
                  <a:txBody>
                    <a:bodyPr/>
                    <a:lstStyle/>
                    <a:p>
                      <a:r>
                        <a:rPr lang="en-IN" sz="1200" dirty="0"/>
                        <a:t>Request created by</a:t>
                      </a:r>
                    </a:p>
                  </a:txBody>
                  <a:tcPr/>
                </a:tc>
                <a:extLst>
                  <a:ext uri="{0D108BD9-81ED-4DB2-BD59-A6C34878D82A}">
                    <a16:rowId xmlns:a16="http://schemas.microsoft.com/office/drawing/2014/main" val="10003"/>
                  </a:ext>
                </a:extLst>
              </a:tr>
              <a:tr h="253789">
                <a:tc>
                  <a:txBody>
                    <a:bodyPr/>
                    <a:lstStyle/>
                    <a:p>
                      <a:r>
                        <a:rPr lang="en-IN" sz="1200" dirty="0" err="1"/>
                        <a:t>CreatedDate</a:t>
                      </a:r>
                      <a:endParaRPr lang="en-IN" sz="1200" dirty="0"/>
                    </a:p>
                  </a:txBody>
                  <a:tcPr/>
                </a:tc>
                <a:tc>
                  <a:txBody>
                    <a:bodyPr/>
                    <a:lstStyle/>
                    <a:p>
                      <a:r>
                        <a:rPr lang="en-IN" sz="1200" b="0" dirty="0" err="1">
                          <a:solidFill>
                            <a:schemeClr val="tx1"/>
                          </a:solidFill>
                        </a:rPr>
                        <a:t>DateTime</a:t>
                      </a:r>
                      <a:endParaRPr lang="en-IN" sz="1200" dirty="0"/>
                    </a:p>
                  </a:txBody>
                  <a:tcPr/>
                </a:tc>
                <a:tc>
                  <a:txBody>
                    <a:bodyPr/>
                    <a:lstStyle/>
                    <a:p>
                      <a:r>
                        <a:rPr lang="en-IN" sz="1200" dirty="0"/>
                        <a:t>Request created on</a:t>
                      </a:r>
                    </a:p>
                  </a:txBody>
                  <a:tcPr/>
                </a:tc>
                <a:extLst>
                  <a:ext uri="{0D108BD9-81ED-4DB2-BD59-A6C34878D82A}">
                    <a16:rowId xmlns:a16="http://schemas.microsoft.com/office/drawing/2014/main" val="10004"/>
                  </a:ext>
                </a:extLst>
              </a:tr>
              <a:tr h="253789">
                <a:tc>
                  <a:txBody>
                    <a:bodyPr/>
                    <a:lstStyle/>
                    <a:p>
                      <a:r>
                        <a:rPr lang="en-IN" sz="1200" dirty="0"/>
                        <a:t>Status</a:t>
                      </a:r>
                    </a:p>
                  </a:txBody>
                  <a:tcPr/>
                </a:tc>
                <a:tc>
                  <a:txBody>
                    <a:bodyPr/>
                    <a:lstStyle/>
                    <a:p>
                      <a:r>
                        <a:rPr lang="en-IN" sz="1200" dirty="0"/>
                        <a:t>Varchar(20)</a:t>
                      </a:r>
                    </a:p>
                  </a:txBody>
                  <a:tcPr/>
                </a:tc>
                <a:tc>
                  <a:txBody>
                    <a:bodyPr/>
                    <a:lstStyle/>
                    <a:p>
                      <a:r>
                        <a:rPr lang="en-IN" sz="1200" dirty="0"/>
                        <a:t>Status of the request</a:t>
                      </a:r>
                    </a:p>
                  </a:txBody>
                  <a:tcPr/>
                </a:tc>
                <a:extLst>
                  <a:ext uri="{0D108BD9-81ED-4DB2-BD59-A6C34878D82A}">
                    <a16:rowId xmlns:a16="http://schemas.microsoft.com/office/drawing/2014/main" val="1829752514"/>
                  </a:ext>
                </a:extLst>
              </a:tr>
              <a:tr h="253789">
                <a:tc>
                  <a:txBody>
                    <a:bodyPr/>
                    <a:lstStyle/>
                    <a:p>
                      <a:r>
                        <a:rPr lang="en-IN" sz="1200" dirty="0" err="1"/>
                        <a:t>AcknowledgeBy</a:t>
                      </a:r>
                      <a:endParaRPr lang="en-IN" sz="1200" dirty="0"/>
                    </a:p>
                  </a:txBody>
                  <a:tcPr/>
                </a:tc>
                <a:tc>
                  <a:txBody>
                    <a:bodyPr/>
                    <a:lstStyle/>
                    <a:p>
                      <a:r>
                        <a:rPr lang="en-IN" sz="1200" dirty="0"/>
                        <a:t>Varchar(20)</a:t>
                      </a:r>
                    </a:p>
                  </a:txBody>
                  <a:tcPr/>
                </a:tc>
                <a:tc>
                  <a:txBody>
                    <a:bodyPr/>
                    <a:lstStyle/>
                    <a:p>
                      <a:r>
                        <a:rPr lang="en-IN" sz="1200" dirty="0"/>
                        <a:t>Request Acknowledge By</a:t>
                      </a:r>
                    </a:p>
                  </a:txBody>
                  <a:tcPr/>
                </a:tc>
                <a:extLst>
                  <a:ext uri="{0D108BD9-81ED-4DB2-BD59-A6C34878D82A}">
                    <a16:rowId xmlns:a16="http://schemas.microsoft.com/office/drawing/2014/main" val="1332183300"/>
                  </a:ext>
                </a:extLst>
              </a:tr>
              <a:tr h="253789">
                <a:tc>
                  <a:txBody>
                    <a:bodyPr/>
                    <a:lstStyle/>
                    <a:p>
                      <a:r>
                        <a:rPr lang="en-IN" sz="1200" dirty="0" err="1"/>
                        <a:t>AcknowledgeOn</a:t>
                      </a:r>
                      <a:endParaRPr lang="en-IN" sz="1200" dirty="0"/>
                    </a:p>
                  </a:txBody>
                  <a:tcPr/>
                </a:tc>
                <a:tc>
                  <a:txBody>
                    <a:bodyPr/>
                    <a:lstStyle/>
                    <a:p>
                      <a:r>
                        <a:rPr lang="en-IN" sz="1200" b="0" dirty="0" err="1">
                          <a:solidFill>
                            <a:schemeClr val="tx1"/>
                          </a:solidFill>
                        </a:rPr>
                        <a:t>DateTime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Request Acknowledge On</a:t>
                      </a:r>
                    </a:p>
                  </a:txBody>
                  <a:tcPr/>
                </a:tc>
                <a:extLst>
                  <a:ext uri="{0D108BD9-81ED-4DB2-BD59-A6C34878D82A}">
                    <a16:rowId xmlns:a16="http://schemas.microsoft.com/office/drawing/2014/main" val="1781694807"/>
                  </a:ext>
                </a:extLst>
              </a:tr>
              <a:tr h="253789">
                <a:tc>
                  <a:txBody>
                    <a:bodyPr/>
                    <a:lstStyle/>
                    <a:p>
                      <a:r>
                        <a:rPr lang="en-IN" sz="1200" dirty="0" err="1"/>
                        <a:t>AvailableDate</a:t>
                      </a:r>
                      <a:endParaRPr lang="en-IN" sz="1200" dirty="0"/>
                    </a:p>
                  </a:txBody>
                  <a:tcPr/>
                </a:tc>
                <a:tc>
                  <a:txBody>
                    <a:bodyPr/>
                    <a:lstStyle/>
                    <a:p>
                      <a:r>
                        <a:rPr lang="en-IN" sz="1200" b="0" dirty="0" err="1">
                          <a:solidFill>
                            <a:schemeClr val="tx1"/>
                          </a:solidFill>
                        </a:rPr>
                        <a:t>DateTime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Available Date if material is not available </a:t>
                      </a:r>
                    </a:p>
                  </a:txBody>
                  <a:tcPr/>
                </a:tc>
                <a:extLst>
                  <a:ext uri="{0D108BD9-81ED-4DB2-BD59-A6C34878D82A}">
                    <a16:rowId xmlns:a16="http://schemas.microsoft.com/office/drawing/2014/main" val="3076003192"/>
                  </a:ext>
                </a:extLst>
              </a:tr>
            </a:tbl>
          </a:graphicData>
        </a:graphic>
      </p:graphicFrame>
    </p:spTree>
    <p:extLst>
      <p:ext uri="{BB962C8B-B14F-4D97-AF65-F5344CB8AC3E}">
        <p14:creationId xmlns:p14="http://schemas.microsoft.com/office/powerpoint/2010/main" val="1140515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Data Dictionary</a:t>
            </a:r>
          </a:p>
        </p:txBody>
      </p:sp>
      <p:sp>
        <p:nvSpPr>
          <p:cNvPr id="5" name="Content Placeholder 4"/>
          <p:cNvSpPr>
            <a:spLocks noGrp="1"/>
          </p:cNvSpPr>
          <p:nvPr>
            <p:ph idx="1"/>
          </p:nvPr>
        </p:nvSpPr>
        <p:spPr>
          <a:xfrm>
            <a:off x="677334" y="838200"/>
            <a:ext cx="8596668" cy="5670125"/>
          </a:xfrm>
        </p:spPr>
        <p:txBody>
          <a:bodyPr/>
          <a:lstStyle/>
          <a:p>
            <a:r>
              <a:rPr lang="en-IN" dirty="0" err="1"/>
              <a:t>Tbl_SCR_Master</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20095692"/>
              </p:ext>
            </p:extLst>
          </p:nvPr>
        </p:nvGraphicFramePr>
        <p:xfrm>
          <a:off x="911668" y="1740383"/>
          <a:ext cx="8127999" cy="1188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30241">
                <a:tc>
                  <a:txBody>
                    <a:bodyPr/>
                    <a:lstStyle/>
                    <a:p>
                      <a:r>
                        <a:rPr lang="en-IN" dirty="0"/>
                        <a:t>Filed</a:t>
                      </a:r>
                      <a:r>
                        <a:rPr lang="en-IN" baseline="0" dirty="0"/>
                        <a:t> Name</a:t>
                      </a:r>
                      <a:endParaRPr lang="en-IN" dirty="0"/>
                    </a:p>
                  </a:txBody>
                  <a:tcPr/>
                </a:tc>
                <a:tc>
                  <a:txBody>
                    <a:bodyPr/>
                    <a:lstStyle/>
                    <a:p>
                      <a:r>
                        <a:rPr lang="en-IN" dirty="0" err="1"/>
                        <a:t>Datatype</a:t>
                      </a:r>
                      <a:endParaRPr lang="en-IN" dirty="0"/>
                    </a:p>
                  </a:txBody>
                  <a:tcPr/>
                </a:tc>
                <a:tc>
                  <a:txBody>
                    <a:bodyPr/>
                    <a:lstStyle/>
                    <a:p>
                      <a:r>
                        <a:rPr lang="en-IN" dirty="0"/>
                        <a:t>Description</a:t>
                      </a:r>
                    </a:p>
                  </a:txBody>
                  <a:tcPr/>
                </a:tc>
                <a:extLst>
                  <a:ext uri="{0D108BD9-81ED-4DB2-BD59-A6C34878D82A}">
                    <a16:rowId xmlns:a16="http://schemas.microsoft.com/office/drawing/2014/main" val="10000"/>
                  </a:ext>
                </a:extLst>
              </a:tr>
              <a:tr h="269316">
                <a:tc>
                  <a:txBody>
                    <a:bodyPr/>
                    <a:lstStyle/>
                    <a:p>
                      <a:r>
                        <a:rPr lang="en-IN" sz="1200" dirty="0"/>
                        <a:t>Id</a:t>
                      </a:r>
                    </a:p>
                  </a:txBody>
                  <a:tcPr/>
                </a:tc>
                <a:tc>
                  <a:txBody>
                    <a:bodyPr/>
                    <a:lstStyle/>
                    <a:p>
                      <a:r>
                        <a:rPr lang="en-IN" sz="1200" dirty="0" err="1"/>
                        <a:t>Int</a:t>
                      </a:r>
                      <a:r>
                        <a:rPr lang="en-IN" sz="1200" dirty="0"/>
                        <a:t> </a:t>
                      </a:r>
                    </a:p>
                  </a:txBody>
                  <a:tcPr/>
                </a:tc>
                <a:tc>
                  <a:txBody>
                    <a:bodyPr/>
                    <a:lstStyle/>
                    <a:p>
                      <a:r>
                        <a:rPr lang="en-IN" sz="1200" dirty="0"/>
                        <a:t>Primary Key</a:t>
                      </a:r>
                      <a:r>
                        <a:rPr lang="en-IN" sz="1200" baseline="0" dirty="0"/>
                        <a:t> of the table</a:t>
                      </a:r>
                      <a:endParaRPr lang="en-IN" sz="1200" dirty="0"/>
                    </a:p>
                  </a:txBody>
                  <a:tcPr/>
                </a:tc>
                <a:extLst>
                  <a:ext uri="{0D108BD9-81ED-4DB2-BD59-A6C34878D82A}">
                    <a16:rowId xmlns:a16="http://schemas.microsoft.com/office/drawing/2014/main" val="10001"/>
                  </a:ext>
                </a:extLst>
              </a:tr>
              <a:tr h="269316">
                <a:tc>
                  <a:txBody>
                    <a:bodyPr/>
                    <a:lstStyle/>
                    <a:p>
                      <a:r>
                        <a:rPr lang="en-IN" sz="1200" dirty="0"/>
                        <a:t>Type</a:t>
                      </a:r>
                    </a:p>
                  </a:txBody>
                  <a:tcPr/>
                </a:tc>
                <a:tc>
                  <a:txBody>
                    <a:bodyPr/>
                    <a:lstStyle/>
                    <a:p>
                      <a:r>
                        <a:rPr lang="en-IN" sz="1200" dirty="0" err="1"/>
                        <a:t>Varchar</a:t>
                      </a:r>
                      <a:r>
                        <a:rPr lang="en-IN" sz="1200" dirty="0"/>
                        <a:t>(50)</a:t>
                      </a:r>
                    </a:p>
                  </a:txBody>
                  <a:tcPr/>
                </a:tc>
                <a:tc>
                  <a:txBody>
                    <a:bodyPr/>
                    <a:lstStyle/>
                    <a:p>
                      <a:r>
                        <a:rPr lang="en-IN" sz="1200" dirty="0"/>
                        <a:t>Type Of the Sub request</a:t>
                      </a:r>
                    </a:p>
                  </a:txBody>
                  <a:tcPr/>
                </a:tc>
                <a:extLst>
                  <a:ext uri="{0D108BD9-81ED-4DB2-BD59-A6C34878D82A}">
                    <a16:rowId xmlns:a16="http://schemas.microsoft.com/office/drawing/2014/main" val="10002"/>
                  </a:ext>
                </a:extLst>
              </a:tr>
              <a:tr h="269316">
                <a:tc>
                  <a:txBody>
                    <a:bodyPr/>
                    <a:lstStyle/>
                    <a:p>
                      <a:r>
                        <a:rPr lang="en-IN" sz="1200" dirty="0"/>
                        <a:t>Value</a:t>
                      </a:r>
                    </a:p>
                  </a:txBody>
                  <a:tcPr/>
                </a:tc>
                <a:tc>
                  <a:txBody>
                    <a:bodyPr/>
                    <a:lstStyle/>
                    <a:p>
                      <a:r>
                        <a:rPr lang="en-IN" sz="1200" dirty="0"/>
                        <a:t>Varchar(50)</a:t>
                      </a:r>
                    </a:p>
                  </a:txBody>
                  <a:tcPr/>
                </a:tc>
                <a:tc>
                  <a:txBody>
                    <a:bodyPr/>
                    <a:lstStyle/>
                    <a:p>
                      <a:r>
                        <a:rPr lang="en-IN" sz="1200" dirty="0"/>
                        <a:t>Type Of the Sub request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908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Data Dictionary</a:t>
            </a:r>
          </a:p>
        </p:txBody>
      </p:sp>
      <p:sp>
        <p:nvSpPr>
          <p:cNvPr id="5" name="Content Placeholder 4"/>
          <p:cNvSpPr>
            <a:spLocks noGrp="1"/>
          </p:cNvSpPr>
          <p:nvPr>
            <p:ph idx="1"/>
          </p:nvPr>
        </p:nvSpPr>
        <p:spPr>
          <a:xfrm>
            <a:off x="677334" y="838200"/>
            <a:ext cx="8596668" cy="5670125"/>
          </a:xfrm>
        </p:spPr>
        <p:txBody>
          <a:bodyPr/>
          <a:lstStyle/>
          <a:p>
            <a:r>
              <a:rPr lang="en-IN" dirty="0" err="1"/>
              <a:t>Tbl_SCR_Role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135046862"/>
              </p:ext>
            </p:extLst>
          </p:nvPr>
        </p:nvGraphicFramePr>
        <p:xfrm>
          <a:off x="911668" y="1740383"/>
          <a:ext cx="8127999" cy="1188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30241">
                <a:tc>
                  <a:txBody>
                    <a:bodyPr/>
                    <a:lstStyle/>
                    <a:p>
                      <a:r>
                        <a:rPr lang="en-IN" dirty="0"/>
                        <a:t>Filed</a:t>
                      </a:r>
                      <a:r>
                        <a:rPr lang="en-IN" baseline="0" dirty="0"/>
                        <a:t> Name</a:t>
                      </a:r>
                      <a:endParaRPr lang="en-IN" dirty="0"/>
                    </a:p>
                  </a:txBody>
                  <a:tcPr/>
                </a:tc>
                <a:tc>
                  <a:txBody>
                    <a:bodyPr/>
                    <a:lstStyle/>
                    <a:p>
                      <a:r>
                        <a:rPr lang="en-IN" dirty="0" err="1"/>
                        <a:t>Datatype</a:t>
                      </a:r>
                      <a:endParaRPr lang="en-IN" dirty="0"/>
                    </a:p>
                  </a:txBody>
                  <a:tcPr/>
                </a:tc>
                <a:tc>
                  <a:txBody>
                    <a:bodyPr/>
                    <a:lstStyle/>
                    <a:p>
                      <a:r>
                        <a:rPr lang="en-IN" dirty="0"/>
                        <a:t>Description</a:t>
                      </a:r>
                    </a:p>
                  </a:txBody>
                  <a:tcPr/>
                </a:tc>
                <a:extLst>
                  <a:ext uri="{0D108BD9-81ED-4DB2-BD59-A6C34878D82A}">
                    <a16:rowId xmlns:a16="http://schemas.microsoft.com/office/drawing/2014/main" val="10000"/>
                  </a:ext>
                </a:extLst>
              </a:tr>
              <a:tr h="269316">
                <a:tc>
                  <a:txBody>
                    <a:bodyPr/>
                    <a:lstStyle/>
                    <a:p>
                      <a:r>
                        <a:rPr lang="en-IN" sz="1200" dirty="0"/>
                        <a:t>Id</a:t>
                      </a:r>
                    </a:p>
                  </a:txBody>
                  <a:tcPr/>
                </a:tc>
                <a:tc>
                  <a:txBody>
                    <a:bodyPr/>
                    <a:lstStyle/>
                    <a:p>
                      <a:r>
                        <a:rPr lang="en-IN" sz="1200" dirty="0" err="1"/>
                        <a:t>Int</a:t>
                      </a:r>
                      <a:r>
                        <a:rPr lang="en-IN" sz="1200" dirty="0"/>
                        <a:t> </a:t>
                      </a:r>
                    </a:p>
                  </a:txBody>
                  <a:tcPr/>
                </a:tc>
                <a:tc>
                  <a:txBody>
                    <a:bodyPr/>
                    <a:lstStyle/>
                    <a:p>
                      <a:r>
                        <a:rPr lang="en-IN" sz="1200" dirty="0"/>
                        <a:t>Primary Key</a:t>
                      </a:r>
                      <a:r>
                        <a:rPr lang="en-IN" sz="1200" baseline="0" dirty="0"/>
                        <a:t> of the table</a:t>
                      </a:r>
                      <a:endParaRPr lang="en-IN" sz="1200" dirty="0"/>
                    </a:p>
                  </a:txBody>
                  <a:tcPr/>
                </a:tc>
                <a:extLst>
                  <a:ext uri="{0D108BD9-81ED-4DB2-BD59-A6C34878D82A}">
                    <a16:rowId xmlns:a16="http://schemas.microsoft.com/office/drawing/2014/main" val="10001"/>
                  </a:ext>
                </a:extLst>
              </a:tr>
              <a:tr h="269316">
                <a:tc>
                  <a:txBody>
                    <a:bodyPr/>
                    <a:lstStyle/>
                    <a:p>
                      <a:r>
                        <a:rPr lang="en-IN" sz="1200" dirty="0" err="1"/>
                        <a:t>Psno</a:t>
                      </a:r>
                      <a:endParaRPr lang="en-IN" sz="1200" dirty="0"/>
                    </a:p>
                  </a:txBody>
                  <a:tcPr/>
                </a:tc>
                <a:tc>
                  <a:txBody>
                    <a:bodyPr/>
                    <a:lstStyle/>
                    <a:p>
                      <a:r>
                        <a:rPr lang="en-IN" sz="1200" dirty="0" err="1"/>
                        <a:t>Varchar</a:t>
                      </a:r>
                      <a:r>
                        <a:rPr lang="en-IN" sz="1200" dirty="0"/>
                        <a:t>(50)</a:t>
                      </a:r>
                    </a:p>
                  </a:txBody>
                  <a:tcPr/>
                </a:tc>
                <a:tc>
                  <a:txBody>
                    <a:bodyPr/>
                    <a:lstStyle/>
                    <a:p>
                      <a:r>
                        <a:rPr lang="en-IN" sz="1200" dirty="0" err="1"/>
                        <a:t>Psno</a:t>
                      </a:r>
                      <a:r>
                        <a:rPr lang="en-IN" sz="1200" dirty="0"/>
                        <a:t> of the user</a:t>
                      </a:r>
                    </a:p>
                  </a:txBody>
                  <a:tcPr/>
                </a:tc>
                <a:extLst>
                  <a:ext uri="{0D108BD9-81ED-4DB2-BD59-A6C34878D82A}">
                    <a16:rowId xmlns:a16="http://schemas.microsoft.com/office/drawing/2014/main" val="10002"/>
                  </a:ext>
                </a:extLst>
              </a:tr>
              <a:tr h="269316">
                <a:tc>
                  <a:txBody>
                    <a:bodyPr/>
                    <a:lstStyle/>
                    <a:p>
                      <a:r>
                        <a:rPr lang="en-IN" sz="1200" dirty="0"/>
                        <a:t>Role</a:t>
                      </a:r>
                    </a:p>
                  </a:txBody>
                  <a:tcPr/>
                </a:tc>
                <a:tc>
                  <a:txBody>
                    <a:bodyPr/>
                    <a:lstStyle/>
                    <a:p>
                      <a:r>
                        <a:rPr lang="en-IN" sz="1200" dirty="0"/>
                        <a:t>Varchar(50)</a:t>
                      </a:r>
                    </a:p>
                  </a:txBody>
                  <a:tcPr/>
                </a:tc>
                <a:tc>
                  <a:txBody>
                    <a:bodyPr/>
                    <a:lstStyle/>
                    <a:p>
                      <a:r>
                        <a:rPr lang="en-IN" sz="1200" dirty="0"/>
                        <a:t>Role of the user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6000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a:t>New Request</a:t>
            </a:r>
            <a:endParaRPr lang="en-IN" dirty="0"/>
          </a:p>
        </p:txBody>
      </p:sp>
      <p:pic>
        <p:nvPicPr>
          <p:cNvPr id="6" name="Picture 5">
            <a:extLst>
              <a:ext uri="{FF2B5EF4-FFF2-40B4-BE49-F238E27FC236}">
                <a16:creationId xmlns:a16="http://schemas.microsoft.com/office/drawing/2014/main" id="{7AC6E77E-6DAE-4E49-B91E-6A641200A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627144"/>
            <a:ext cx="8009466" cy="3929286"/>
          </a:xfrm>
          <a:prstGeom prst="rect">
            <a:avLst/>
          </a:prstGeom>
        </p:spPr>
      </p:pic>
    </p:spTree>
    <p:extLst>
      <p:ext uri="{BB962C8B-B14F-4D97-AF65-F5344CB8AC3E}">
        <p14:creationId xmlns:p14="http://schemas.microsoft.com/office/powerpoint/2010/main" val="184522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a:t>Request Summary</a:t>
            </a:r>
          </a:p>
        </p:txBody>
      </p:sp>
      <p:pic>
        <p:nvPicPr>
          <p:cNvPr id="4" name="Picture 3">
            <a:extLst>
              <a:ext uri="{FF2B5EF4-FFF2-40B4-BE49-F238E27FC236}">
                <a16:creationId xmlns:a16="http://schemas.microsoft.com/office/drawing/2014/main" id="{4829C8A3-8883-4AAB-97E2-55D439C37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46759"/>
            <a:ext cx="8006811" cy="3900452"/>
          </a:xfrm>
          <a:prstGeom prst="rect">
            <a:avLst/>
          </a:prstGeom>
        </p:spPr>
      </p:pic>
    </p:spTree>
    <p:extLst>
      <p:ext uri="{BB962C8B-B14F-4D97-AF65-F5344CB8AC3E}">
        <p14:creationId xmlns:p14="http://schemas.microsoft.com/office/powerpoint/2010/main" val="3372467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a:t>Update Request</a:t>
            </a:r>
          </a:p>
        </p:txBody>
      </p:sp>
      <p:pic>
        <p:nvPicPr>
          <p:cNvPr id="6" name="Picture 5">
            <a:extLst>
              <a:ext uri="{FF2B5EF4-FFF2-40B4-BE49-F238E27FC236}">
                <a16:creationId xmlns:a16="http://schemas.microsoft.com/office/drawing/2014/main" id="{CA819AA4-B64C-479B-B9F6-0FB799D2C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01090"/>
            <a:ext cx="8009466" cy="3980680"/>
          </a:xfrm>
          <a:prstGeom prst="rect">
            <a:avLst/>
          </a:prstGeom>
        </p:spPr>
      </p:pic>
    </p:spTree>
    <p:extLst>
      <p:ext uri="{BB962C8B-B14F-4D97-AF65-F5344CB8AC3E}">
        <p14:creationId xmlns:p14="http://schemas.microsoft.com/office/powerpoint/2010/main" val="3847649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a:t>Delete Request</a:t>
            </a:r>
          </a:p>
        </p:txBody>
      </p:sp>
      <p:pic>
        <p:nvPicPr>
          <p:cNvPr id="4" name="Picture 3">
            <a:extLst>
              <a:ext uri="{FF2B5EF4-FFF2-40B4-BE49-F238E27FC236}">
                <a16:creationId xmlns:a16="http://schemas.microsoft.com/office/drawing/2014/main" id="{3F4FF639-E770-4D8B-A5FC-26AEFA889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48437"/>
            <a:ext cx="8009466" cy="3935634"/>
          </a:xfrm>
          <a:prstGeom prst="rect">
            <a:avLst/>
          </a:prstGeom>
        </p:spPr>
      </p:pic>
    </p:spTree>
    <p:extLst>
      <p:ext uri="{BB962C8B-B14F-4D97-AF65-F5344CB8AC3E}">
        <p14:creationId xmlns:p14="http://schemas.microsoft.com/office/powerpoint/2010/main" val="1261241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a:t>Add New Role</a:t>
            </a:r>
          </a:p>
        </p:txBody>
      </p:sp>
      <p:pic>
        <p:nvPicPr>
          <p:cNvPr id="6" name="Picture 5">
            <a:extLst>
              <a:ext uri="{FF2B5EF4-FFF2-40B4-BE49-F238E27FC236}">
                <a16:creationId xmlns:a16="http://schemas.microsoft.com/office/drawing/2014/main" id="{8508DBEB-0C5D-48D4-947D-49CD5615B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12536"/>
            <a:ext cx="8009466" cy="3971284"/>
          </a:xfrm>
          <a:prstGeom prst="rect">
            <a:avLst/>
          </a:prstGeom>
        </p:spPr>
      </p:pic>
    </p:spTree>
    <p:extLst>
      <p:ext uri="{BB962C8B-B14F-4D97-AF65-F5344CB8AC3E}">
        <p14:creationId xmlns:p14="http://schemas.microsoft.com/office/powerpoint/2010/main" val="620898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a:t>Role Summary</a:t>
            </a:r>
          </a:p>
        </p:txBody>
      </p:sp>
      <p:pic>
        <p:nvPicPr>
          <p:cNvPr id="4" name="Picture 3">
            <a:extLst>
              <a:ext uri="{FF2B5EF4-FFF2-40B4-BE49-F238E27FC236}">
                <a16:creationId xmlns:a16="http://schemas.microsoft.com/office/drawing/2014/main" id="{2BFDF191-9A8F-498E-9576-07ED5AA48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99253"/>
            <a:ext cx="8009466" cy="3912431"/>
          </a:xfrm>
          <a:prstGeom prst="rect">
            <a:avLst/>
          </a:prstGeom>
        </p:spPr>
      </p:pic>
    </p:spTree>
    <p:extLst>
      <p:ext uri="{BB962C8B-B14F-4D97-AF65-F5344CB8AC3E}">
        <p14:creationId xmlns:p14="http://schemas.microsoft.com/office/powerpoint/2010/main" val="165067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34" y="3263900"/>
            <a:ext cx="8596668" cy="1320800"/>
          </a:xfrm>
        </p:spPr>
        <p:txBody>
          <a:bodyPr>
            <a:normAutofit fontScale="90000"/>
          </a:bodyPr>
          <a:lstStyle/>
          <a:p>
            <a:r>
              <a:rPr lang="en-IN" sz="4500" dirty="0"/>
              <a:t>System Requirement Specification</a:t>
            </a:r>
          </a:p>
        </p:txBody>
      </p:sp>
    </p:spTree>
    <p:extLst>
      <p:ext uri="{BB962C8B-B14F-4D97-AF65-F5344CB8AC3E}">
        <p14:creationId xmlns:p14="http://schemas.microsoft.com/office/powerpoint/2010/main" val="337987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8693"/>
            <a:ext cx="6245980" cy="946848"/>
          </a:xfrm>
        </p:spPr>
        <p:txBody>
          <a:bodyPr>
            <a:normAutofit/>
          </a:bodyPr>
          <a:lstStyle/>
          <a:p>
            <a:r>
              <a:rPr lang="en-IN" sz="4500" dirty="0"/>
              <a:t>Purpose</a:t>
            </a:r>
          </a:p>
        </p:txBody>
      </p:sp>
      <p:sp>
        <p:nvSpPr>
          <p:cNvPr id="3" name="Content Placeholder 2"/>
          <p:cNvSpPr>
            <a:spLocks noGrp="1"/>
          </p:cNvSpPr>
          <p:nvPr>
            <p:ph idx="1"/>
          </p:nvPr>
        </p:nvSpPr>
        <p:spPr>
          <a:xfrm>
            <a:off x="677334" y="2160589"/>
            <a:ext cx="7514166" cy="3880773"/>
          </a:xfrm>
        </p:spPr>
        <p:txBody>
          <a:bodyPr/>
          <a:lstStyle/>
          <a:p>
            <a:pPr marL="0" indent="0" algn="just">
              <a:lnSpc>
                <a:spcPct val="200000"/>
              </a:lnSpc>
              <a:buNone/>
            </a:pPr>
            <a:r>
              <a:rPr lang="en-US" dirty="0">
                <a:latin typeface="Cambria" panose="02040503050406030204" pitchFamily="18" charset="0"/>
                <a:ea typeface="Cambria" panose="02040503050406030204" pitchFamily="18" charset="0"/>
              </a:rPr>
              <a:t>		The purpose of this system is to reduce the work load and paper work of 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and shop head. By u</a:t>
            </a:r>
            <a:r>
              <a:rPr lang="en-US" altLang="ko-KR" dirty="0">
                <a:latin typeface="Cambria" panose="02040503050406030204" pitchFamily="18" charset="0"/>
                <a:ea typeface="Cambria" panose="02040503050406030204" pitchFamily="18" charset="0"/>
              </a:rPr>
              <a:t>sing this system the shop </a:t>
            </a:r>
            <a:r>
              <a:rPr lang="en-US" altLang="ko-KR" dirty="0" err="1">
                <a:latin typeface="Cambria" panose="02040503050406030204" pitchFamily="18" charset="0"/>
                <a:ea typeface="Cambria" panose="02040503050406030204" pitchFamily="18" charset="0"/>
              </a:rPr>
              <a:t>incharge</a:t>
            </a:r>
            <a:r>
              <a:rPr lang="en-US" altLang="ko-KR" dirty="0">
                <a:latin typeface="Cambria" panose="02040503050406030204" pitchFamily="18" charset="0"/>
                <a:ea typeface="Cambria" panose="02040503050406030204" pitchFamily="18" charset="0"/>
              </a:rPr>
              <a:t> and shop head can save the time, reduces cost and use this system any where.</a:t>
            </a:r>
            <a:endParaRPr lang="en-IN" dirty="0"/>
          </a:p>
        </p:txBody>
      </p:sp>
    </p:spTree>
    <p:extLst>
      <p:ext uri="{BB962C8B-B14F-4D97-AF65-F5344CB8AC3E}">
        <p14:creationId xmlns:p14="http://schemas.microsoft.com/office/powerpoint/2010/main" val="130748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Scope</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2767012"/>
          </a:xfrm>
        </p:spPr>
        <p:txBody>
          <a:bodyPr>
            <a:normAutofit/>
          </a:bodyPr>
          <a:lstStyle/>
          <a:p>
            <a:pPr marL="0" indent="0" algn="just">
              <a:lnSpc>
                <a:spcPct val="150000"/>
              </a:lnSpc>
              <a:buNone/>
            </a:pPr>
            <a:r>
              <a:rPr lang="en-US" altLang="ko-KR" dirty="0">
                <a:latin typeface="Cambria" panose="02040503050406030204" pitchFamily="18" charset="0"/>
                <a:ea typeface="Cambria" panose="02040503050406030204" pitchFamily="18" charset="0"/>
              </a:rPr>
              <a:t>		</a:t>
            </a:r>
            <a:r>
              <a:rPr lang="en-US" altLang="ko-KR" dirty="0">
                <a:latin typeface="Cambria" panose="02040503050406030204" pitchFamily="18" charset="0"/>
              </a:rPr>
              <a:t>The </a:t>
            </a:r>
            <a:r>
              <a:rPr lang="en-US" dirty="0">
                <a:latin typeface="Cambria" panose="02040503050406030204" pitchFamily="18" charset="0"/>
                <a:ea typeface="Cambria" panose="02040503050406030204" pitchFamily="18" charset="0"/>
              </a:rPr>
              <a:t>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a:t>
            </a:r>
            <a:r>
              <a:rPr lang="en-US" altLang="ko-KR" dirty="0">
                <a:latin typeface="Cambria" panose="02040503050406030204" pitchFamily="18" charset="0"/>
              </a:rPr>
              <a:t> has to do paper works for managing  request for sub contracting manually. The </a:t>
            </a:r>
            <a:r>
              <a:rPr lang="en-US" dirty="0">
                <a:latin typeface="Cambria" panose="02040503050406030204" pitchFamily="18" charset="0"/>
                <a:ea typeface="Cambria" panose="02040503050406030204" pitchFamily="18" charset="0"/>
              </a:rPr>
              <a:t>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a:t>
            </a:r>
            <a:r>
              <a:rPr lang="en-US" altLang="ko-KR" dirty="0">
                <a:latin typeface="Cambria" panose="02040503050406030204" pitchFamily="18" charset="0"/>
              </a:rPr>
              <a:t>no need to seat at single space, they can use this system any where by using of internet. By using this system, it increases to reducing the paper woks. The system will use any where with the use of internet service provider. The system will maintain the time and cost of the </a:t>
            </a:r>
            <a:r>
              <a:rPr lang="en-US" dirty="0">
                <a:latin typeface="Cambria" panose="02040503050406030204" pitchFamily="18" charset="0"/>
                <a:ea typeface="Cambria" panose="02040503050406030204" pitchFamily="18" charset="0"/>
              </a:rPr>
              <a:t>shop </a:t>
            </a:r>
            <a:r>
              <a:rPr lang="en-US" dirty="0" err="1">
                <a:latin typeface="Cambria" panose="02040503050406030204" pitchFamily="18" charset="0"/>
                <a:ea typeface="Cambria" panose="02040503050406030204" pitchFamily="18" charset="0"/>
              </a:rPr>
              <a:t>incharge</a:t>
            </a:r>
            <a:r>
              <a:rPr lang="en-US" altLang="ko-KR" dirty="0">
                <a:latin typeface="Cambria" panose="02040503050406030204" pitchFamily="18" charset="0"/>
              </a:rPr>
              <a:t>.</a:t>
            </a:r>
            <a:endParaRPr lang="ko-KR" altLang="en-US" dirty="0">
              <a:latin typeface="Cambria" panose="02040503050406030204" pitchFamily="18" charset="0"/>
            </a:endParaRPr>
          </a:p>
        </p:txBody>
      </p:sp>
    </p:spTree>
    <p:extLst>
      <p:ext uri="{BB962C8B-B14F-4D97-AF65-F5344CB8AC3E}">
        <p14:creationId xmlns:p14="http://schemas.microsoft.com/office/powerpoint/2010/main" val="343945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Technology used</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6"/>
            <a:ext cx="7790805" cy="3570423"/>
          </a:xfrm>
        </p:spPr>
        <p:txBody>
          <a:bodyPr>
            <a:normAutofit/>
          </a:bodyPr>
          <a:lstStyle/>
          <a:p>
            <a:pPr algn="just">
              <a:lnSpc>
                <a:spcPct val="150000"/>
              </a:lnSpc>
            </a:pPr>
            <a:r>
              <a:rPr lang="en-US" altLang="ko-KR" sz="1500" dirty="0">
                <a:latin typeface="Cambria" panose="02040503050406030204" pitchFamily="18" charset="0"/>
              </a:rPr>
              <a:t>Backend :-</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cs typeface="Arial" pitchFamily="34" charset="0"/>
              </a:rPr>
              <a:t>Microsof</a:t>
            </a:r>
            <a:r>
              <a:rPr lang="en-US" altLang="ko-KR" sz="1500" dirty="0">
                <a:latin typeface="Cambria" panose="02040503050406030204" pitchFamily="18" charset="0"/>
              </a:rPr>
              <a:t>t SQL server 2012</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rPr>
              <a:t>Asp.net with MVC</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cs typeface="Arial" pitchFamily="34" charset="0"/>
              </a:rPr>
              <a:t>.NET framework 4.6</a:t>
            </a:r>
          </a:p>
          <a:p>
            <a:pPr marL="1028700" lvl="1" algn="just">
              <a:lnSpc>
                <a:spcPct val="150000"/>
              </a:lnSpc>
              <a:buFont typeface="Arial" panose="020B0604020202020204" pitchFamily="34" charset="0"/>
              <a:buChar char="•"/>
            </a:pPr>
            <a:r>
              <a:rPr lang="en-US" altLang="ko-KR" sz="1500" dirty="0" err="1">
                <a:latin typeface="Cambria" panose="02040503050406030204" pitchFamily="18" charset="0"/>
                <a:cs typeface="Arial" pitchFamily="34" charset="0"/>
              </a:rPr>
              <a:t>Umlet</a:t>
            </a:r>
            <a:endParaRPr lang="en-US" altLang="ko-KR" sz="1500" dirty="0">
              <a:latin typeface="Cambria" panose="02040503050406030204" pitchFamily="18" charset="0"/>
            </a:endParaRPr>
          </a:p>
          <a:p>
            <a:pPr algn="just">
              <a:lnSpc>
                <a:spcPct val="150000"/>
              </a:lnSpc>
            </a:pPr>
            <a:r>
              <a:rPr lang="en-US" altLang="ko-KR" sz="1500" dirty="0">
                <a:latin typeface="Cambria" panose="02040503050406030204" pitchFamily="18" charset="0"/>
              </a:rPr>
              <a:t>Frontend :-</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rPr>
              <a:t>Html, </a:t>
            </a:r>
            <a:r>
              <a:rPr lang="en-US" altLang="ko-KR" sz="1500" dirty="0" err="1">
                <a:latin typeface="Cambria" panose="02040503050406030204" pitchFamily="18" charset="0"/>
              </a:rPr>
              <a:t>css</a:t>
            </a:r>
            <a:r>
              <a:rPr lang="en-US" altLang="ko-KR" sz="1500" dirty="0">
                <a:latin typeface="Cambria" panose="02040503050406030204" pitchFamily="18" charset="0"/>
              </a:rPr>
              <a:t>, java script, jQuery, Ajax</a:t>
            </a:r>
          </a:p>
        </p:txBody>
      </p:sp>
    </p:spTree>
    <p:extLst>
      <p:ext uri="{BB962C8B-B14F-4D97-AF65-F5344CB8AC3E}">
        <p14:creationId xmlns:p14="http://schemas.microsoft.com/office/powerpoint/2010/main" val="168746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Introduction</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6"/>
            <a:ext cx="7790805" cy="3252923"/>
          </a:xfrm>
        </p:spPr>
        <p:txBody>
          <a:bodyPr>
            <a:noAutofit/>
          </a:bodyPr>
          <a:lstStyle/>
          <a:p>
            <a:pPr marL="0" indent="0" algn="just">
              <a:lnSpc>
                <a:spcPct val="200000"/>
              </a:lnSpc>
              <a:buNone/>
            </a:pPr>
            <a:r>
              <a:rPr lang="en-US" sz="1700" dirty="0">
                <a:latin typeface="Cambria" panose="02040503050406030204" pitchFamily="18" charset="0"/>
                <a:ea typeface="Cambria" panose="02040503050406030204" pitchFamily="18" charset="0"/>
              </a:rPr>
              <a:t>		The Information security management system is the system to manage the request for sub contracting for Saddle and Fixture in the organization. The system is specially made for shop </a:t>
            </a:r>
            <a:r>
              <a:rPr lang="en-US" sz="1700" dirty="0" err="1">
                <a:latin typeface="Cambria" panose="02040503050406030204" pitchFamily="18" charset="0"/>
                <a:ea typeface="Cambria" panose="02040503050406030204" pitchFamily="18" charset="0"/>
              </a:rPr>
              <a:t>incharge</a:t>
            </a:r>
            <a:r>
              <a:rPr lang="en-US" sz="1700" dirty="0">
                <a:latin typeface="Cambria" panose="02040503050406030204" pitchFamily="18" charset="0"/>
                <a:ea typeface="Cambria" panose="02040503050406030204" pitchFamily="18" charset="0"/>
              </a:rPr>
              <a:t> . It is developed the maintain requests  and help shop </a:t>
            </a:r>
            <a:r>
              <a:rPr lang="en-US" sz="1700" dirty="0" err="1">
                <a:latin typeface="Cambria" panose="02040503050406030204" pitchFamily="18" charset="0"/>
                <a:ea typeface="Cambria" panose="02040503050406030204" pitchFamily="18" charset="0"/>
              </a:rPr>
              <a:t>incharge</a:t>
            </a:r>
            <a:r>
              <a:rPr lang="en-US" sz="1700" dirty="0">
                <a:latin typeface="Cambria" panose="02040503050406030204" pitchFamily="18" charset="0"/>
                <a:ea typeface="Cambria" panose="02040503050406030204" pitchFamily="18" charset="0"/>
              </a:rPr>
              <a:t> of the organization to reduce paper work and can get reports of the events</a:t>
            </a:r>
          </a:p>
        </p:txBody>
      </p:sp>
    </p:spTree>
    <p:extLst>
      <p:ext uri="{BB962C8B-B14F-4D97-AF65-F5344CB8AC3E}">
        <p14:creationId xmlns:p14="http://schemas.microsoft.com/office/powerpoint/2010/main" val="412465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System Users</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2767012"/>
          </a:xfrm>
        </p:spPr>
        <p:txBody>
          <a:bodyPr>
            <a:normAutofit/>
          </a:bodyPr>
          <a:lstStyle/>
          <a:p>
            <a:pPr algn="just">
              <a:lnSpc>
                <a:spcPct val="200000"/>
              </a:lnSpc>
            </a:pPr>
            <a:r>
              <a:rPr lang="en-US" dirty="0">
                <a:latin typeface="Cambria" panose="02040503050406030204" pitchFamily="18" charset="0"/>
                <a:ea typeface="Cambria" panose="02040503050406030204" pitchFamily="18" charset="0"/>
              </a:rPr>
              <a:t>Shop </a:t>
            </a:r>
            <a:r>
              <a:rPr lang="en-US" dirty="0" err="1">
                <a:latin typeface="Cambria" panose="02040503050406030204" pitchFamily="18" charset="0"/>
                <a:ea typeface="Cambria" panose="02040503050406030204" pitchFamily="18" charset="0"/>
              </a:rPr>
              <a:t>Incharge</a:t>
            </a:r>
            <a:endParaRPr lang="en-US" dirty="0">
              <a:latin typeface="Cambria" panose="02040503050406030204" pitchFamily="18" charset="0"/>
              <a:ea typeface="Cambria" panose="02040503050406030204" pitchFamily="18" charset="0"/>
            </a:endParaRPr>
          </a:p>
          <a:p>
            <a:pPr algn="just">
              <a:lnSpc>
                <a:spcPct val="200000"/>
              </a:lnSpc>
            </a:pPr>
            <a:r>
              <a:rPr lang="en-US" dirty="0">
                <a:latin typeface="Cambria" panose="02040503050406030204" pitchFamily="18" charset="0"/>
                <a:ea typeface="Cambria" panose="02040503050406030204" pitchFamily="18" charset="0"/>
              </a:rPr>
              <a:t>Shop head(Planning head)</a:t>
            </a:r>
          </a:p>
        </p:txBody>
      </p:sp>
    </p:spTree>
    <p:extLst>
      <p:ext uri="{BB962C8B-B14F-4D97-AF65-F5344CB8AC3E}">
        <p14:creationId xmlns:p14="http://schemas.microsoft.com/office/powerpoint/2010/main" val="127508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id="{E30DAE21-F865-4647-AB70-1BED376EBEAD}"/>
              </a:ext>
            </a:extLst>
          </p:cNvPr>
          <p:cNvSpPr>
            <a:spLocks noGrp="1"/>
          </p:cNvSpPr>
          <p:nvPr>
            <p:ph idx="1"/>
          </p:nvPr>
        </p:nvSpPr>
        <p:spPr>
          <a:xfrm>
            <a:off x="677334" y="2538277"/>
            <a:ext cx="7790805" cy="3967026"/>
          </a:xfrm>
        </p:spPr>
        <p:txBody>
          <a:bodyPr>
            <a:normAutofit fontScale="92500" lnSpcReduction="20000"/>
          </a:bodyPr>
          <a:lstStyle/>
          <a:p>
            <a:pPr algn="just">
              <a:lnSpc>
                <a:spcPct val="150000"/>
              </a:lnSpc>
            </a:pPr>
            <a:r>
              <a:rPr lang="en-US" dirty="0">
                <a:latin typeface="Cambria" panose="02040503050406030204" pitchFamily="18" charset="0"/>
                <a:ea typeface="Cambria" panose="02040503050406030204" pitchFamily="18" charset="0"/>
              </a:rPr>
              <a:t>Shop </a:t>
            </a:r>
            <a:r>
              <a:rPr lang="en-US" dirty="0" err="1">
                <a:latin typeface="Cambria" panose="02040503050406030204" pitchFamily="18" charset="0"/>
                <a:ea typeface="Cambria" panose="02040503050406030204" pitchFamily="18" charset="0"/>
              </a:rPr>
              <a:t>Incharge</a:t>
            </a:r>
            <a:endParaRPr lang="en-US" dirty="0">
              <a:latin typeface="Cambria" panose="02040503050406030204" pitchFamily="18" charset="0"/>
              <a:ea typeface="Cambria" panose="02040503050406030204" pitchFamily="18" charset="0"/>
            </a:endParaRPr>
          </a:p>
          <a:p>
            <a:pPr lvl="1" algn="just">
              <a:lnSpc>
                <a:spcPct val="200000"/>
              </a:lnSpc>
            </a:pPr>
            <a:r>
              <a:rPr lang="en-US" dirty="0">
                <a:latin typeface="Cambria" panose="02040503050406030204" pitchFamily="18" charset="0"/>
                <a:ea typeface="Cambria" panose="02040503050406030204" pitchFamily="18" charset="0"/>
              </a:rPr>
              <a:t>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can generate the new request. New request contain system generated SCR_NO.</a:t>
            </a:r>
          </a:p>
          <a:p>
            <a:pPr lvl="1" algn="just">
              <a:lnSpc>
                <a:spcPct val="200000"/>
              </a:lnSpc>
            </a:pPr>
            <a:r>
              <a:rPr lang="en-US" dirty="0">
                <a:latin typeface="Cambria" panose="02040503050406030204" pitchFamily="18" charset="0"/>
                <a:ea typeface="Cambria" panose="02040503050406030204" pitchFamily="18" charset="0"/>
              </a:rPr>
              <a:t>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can upload the multiple documents.</a:t>
            </a:r>
          </a:p>
          <a:p>
            <a:pPr lvl="1" algn="just">
              <a:lnSpc>
                <a:spcPct val="200000"/>
              </a:lnSpc>
            </a:pPr>
            <a:r>
              <a:rPr lang="en-US" dirty="0">
                <a:latin typeface="Cambria" panose="02040503050406030204" pitchFamily="18" charset="0"/>
                <a:ea typeface="Cambria" panose="02040503050406030204" pitchFamily="18" charset="0"/>
              </a:rPr>
              <a:t>The new request should be generate the by 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a:t>
            </a:r>
          </a:p>
          <a:p>
            <a:pPr lvl="1" algn="just">
              <a:lnSpc>
                <a:spcPct val="200000"/>
              </a:lnSpc>
            </a:pPr>
            <a:r>
              <a:rPr lang="en-US" dirty="0">
                <a:latin typeface="Cambria" panose="02040503050406030204" pitchFamily="18" charset="0"/>
                <a:ea typeface="Cambria" panose="02040503050406030204" pitchFamily="18" charset="0"/>
              </a:rPr>
              <a:t>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can update the request before approved.</a:t>
            </a:r>
          </a:p>
          <a:p>
            <a:pPr lvl="1" algn="just">
              <a:lnSpc>
                <a:spcPct val="200000"/>
              </a:lnSpc>
            </a:pPr>
            <a:r>
              <a:rPr lang="en-US" dirty="0">
                <a:latin typeface="Cambria" panose="02040503050406030204" pitchFamily="18" charset="0"/>
                <a:ea typeface="Cambria" panose="02040503050406030204" pitchFamily="18" charset="0"/>
              </a:rPr>
              <a:t>The Shop </a:t>
            </a:r>
            <a:r>
              <a:rPr lang="en-US" dirty="0" err="1">
                <a:latin typeface="Cambria" panose="02040503050406030204" pitchFamily="18" charset="0"/>
                <a:ea typeface="Cambria" panose="02040503050406030204" pitchFamily="18" charset="0"/>
              </a:rPr>
              <a:t>Incharge</a:t>
            </a:r>
            <a:r>
              <a:rPr lang="en-US" dirty="0">
                <a:latin typeface="Cambria" panose="02040503050406030204" pitchFamily="18" charset="0"/>
                <a:ea typeface="Cambria" panose="02040503050406030204" pitchFamily="18" charset="0"/>
              </a:rPr>
              <a:t> can delete the request before approved. File should be delete on </a:t>
            </a:r>
            <a:r>
              <a:rPr lang="en-US" dirty="0" err="1">
                <a:latin typeface="Cambria" panose="02040503050406030204" pitchFamily="18" charset="0"/>
                <a:ea typeface="Cambria" panose="02040503050406030204" pitchFamily="18" charset="0"/>
              </a:rPr>
              <a:t>sharepoint</a:t>
            </a:r>
            <a:endParaRPr lang="en-US" dirty="0">
              <a:latin typeface="Cambria" panose="02040503050406030204" pitchFamily="18" charset="0"/>
              <a:ea typeface="Cambria" panose="02040503050406030204" pitchFamily="18" charset="0"/>
            </a:endParaRPr>
          </a:p>
          <a:p>
            <a:pPr lvl="1" algn="just">
              <a:lnSpc>
                <a:spcPct val="200000"/>
              </a:lnSpc>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87438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601</Words>
  <Application>Microsoft Office PowerPoint</Application>
  <PresentationFormat>Widescreen</PresentationFormat>
  <Paragraphs>193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Cambria</vt:lpstr>
      <vt:lpstr>Trebuchet MS</vt:lpstr>
      <vt:lpstr>Wingdings 3</vt:lpstr>
      <vt:lpstr>Facet</vt:lpstr>
      <vt:lpstr>RPV Fixture Fabrication Portal</vt:lpstr>
      <vt:lpstr>Project Definition</vt:lpstr>
      <vt:lpstr>System Requirement Specification</vt:lpstr>
      <vt:lpstr>Purpose</vt:lpstr>
      <vt:lpstr>Scope</vt:lpstr>
      <vt:lpstr>Technology used</vt:lpstr>
      <vt:lpstr>Introduction</vt:lpstr>
      <vt:lpstr>System Users</vt:lpstr>
      <vt:lpstr>Functional Requirement</vt:lpstr>
      <vt:lpstr>Functional Requirement</vt:lpstr>
      <vt:lpstr>Functional Requirement</vt:lpstr>
      <vt:lpstr>Functional Requirement</vt:lpstr>
      <vt:lpstr>Non-functional Requirement</vt:lpstr>
      <vt:lpstr>Usecase Diagram</vt:lpstr>
      <vt:lpstr>Activity Diagram</vt:lpstr>
      <vt:lpstr>Activity Diagram</vt:lpstr>
      <vt:lpstr>Activity Diagram</vt:lpstr>
      <vt:lpstr>Activity Diagram</vt:lpstr>
      <vt:lpstr>Data Dictionary</vt:lpstr>
      <vt:lpstr>Data Dictionary</vt:lpstr>
      <vt:lpstr>Data Dictionary</vt:lpstr>
      <vt:lpstr>Data Dictionary</vt:lpstr>
      <vt:lpstr>Data Dictionary</vt:lpstr>
      <vt:lpstr>User Interface Design</vt:lpstr>
      <vt:lpstr>User Interface Design</vt:lpstr>
      <vt:lpstr>User Interface Design</vt:lpstr>
      <vt:lpstr>User Interface Design</vt:lpstr>
      <vt:lpstr>User Interface Design</vt:lpstr>
      <vt:lpstr>User Interface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Portal</dc:title>
  <dc:creator>Jay Gandhi</dc:creator>
  <cp:lastModifiedBy>Jayraj Desai</cp:lastModifiedBy>
  <cp:revision>15</cp:revision>
  <dcterms:created xsi:type="dcterms:W3CDTF">2019-11-04T16:57:54Z</dcterms:created>
  <dcterms:modified xsi:type="dcterms:W3CDTF">2019-11-06T05:38:50Z</dcterms:modified>
</cp:coreProperties>
</file>