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1" r:id="rId3"/>
    <p:sldId id="287" r:id="rId4"/>
    <p:sldId id="288" r:id="rId5"/>
    <p:sldId id="292" r:id="rId6"/>
    <p:sldId id="293" r:id="rId7"/>
    <p:sldId id="294" r:id="rId8"/>
    <p:sldId id="289" r:id="rId9"/>
    <p:sldId id="290" r:id="rId10"/>
    <p:sldId id="291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5" r:id="rId23"/>
    <p:sldId id="306" r:id="rId24"/>
    <p:sldId id="307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8" r:id="rId33"/>
    <p:sldId id="319" r:id="rId34"/>
    <p:sldId id="324" r:id="rId35"/>
    <p:sldId id="325" r:id="rId36"/>
    <p:sldId id="279" r:id="rId37"/>
  </p:sldIdLst>
  <p:sldSz cx="9144000" cy="6858000" type="screen4x3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07" autoAdjust="0"/>
  </p:normalViewPr>
  <p:slideViewPr>
    <p:cSldViewPr snapToGrid="0">
      <p:cViewPr varScale="1">
        <p:scale>
          <a:sx n="123" d="100"/>
          <a:sy n="123" d="100"/>
        </p:scale>
        <p:origin x="1098" y="10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414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F6B9E4-1736-4EFE-AEC1-E09BB32D1A32}" type="datetime1">
              <a:rPr lang="id-ID" smtClean="0"/>
              <a:t>18/03/2020</a:t>
            </a:fld>
            <a:endParaRPr lang="id-ID" dirty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3BA2DC-E23E-48C9-BA6F-6F141B51ABCE}" type="datetime1">
              <a:rPr lang="id-ID" smtClean="0"/>
              <a:t>18/03/2020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dirty="0"/>
          </a:p>
        </p:txBody>
      </p:sp>
      <p:sp>
        <p:nvSpPr>
          <p:cNvPr id="5" name="Placeholder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dirty="0"/>
              <a:t>Edit gaya teks Master</a:t>
            </a:r>
          </a:p>
          <a:p>
            <a:pPr lvl="1" rtl="0"/>
            <a:r>
              <a:rPr lang="id-ID" dirty="0"/>
              <a:t>Tingkat kedua</a:t>
            </a:r>
          </a:p>
          <a:p>
            <a:pPr lvl="2" rtl="0"/>
            <a:r>
              <a:rPr lang="id-ID" dirty="0"/>
              <a:t>Tingkat ketiga</a:t>
            </a:r>
          </a:p>
          <a:p>
            <a:pPr lvl="3" rtl="0"/>
            <a:r>
              <a:rPr lang="id-ID" dirty="0"/>
              <a:t>Tingkat keempat</a:t>
            </a:r>
          </a:p>
          <a:p>
            <a:pPr lvl="4" rtl="0"/>
            <a:r>
              <a:rPr lang="id-ID" dirty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649DAF-093F-4482-AA38-346E9A2DEE94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Jud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ampungan Gamba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036" y="86714"/>
            <a:ext cx="9013929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d-ID" dirty="0"/>
              <a:t>Sisipkan atau Seret dan Letakkan Gambar di Sini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513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rtlCol="0" anchor="b"/>
          <a:lstStyle>
            <a:lvl1pPr algn="l">
              <a:defRPr sz="3150" spc="-113">
                <a:solidFill>
                  <a:schemeClr val="bg1"/>
                </a:solidFill>
              </a:defRPr>
            </a:lvl1pPr>
          </a:lstStyle>
          <a:p>
            <a:pPr rtl="0"/>
            <a:r>
              <a:rPr lang="id-ID" dirty="0"/>
              <a:t>Klik untuk mengedit Master gaya judul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5130000" cy="936000"/>
          </a:xfrm>
          <a:solidFill>
            <a:schemeClr val="tx1">
              <a:alpha val="90000"/>
            </a:schemeClr>
          </a:solidFill>
        </p:spPr>
        <p:txBody>
          <a:bodyPr lIns="432000" tIns="144000" rtlCol="0"/>
          <a:lstStyle>
            <a:lvl1pPr marL="0" indent="0" algn="l">
              <a:buNone/>
              <a:defRPr sz="1575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id-ID"/>
              <a:t>Klik untuk mengedit gaya subjudul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152000"/>
            <a:ext cx="4104000" cy="360000"/>
          </a:xfrm>
        </p:spPr>
        <p:txBody>
          <a:bodyPr rtlCol="0" anchor="t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1584000"/>
            <a:ext cx="4104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0" name="Tampungan Kaki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11" name="Placeholder Nomor Slide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8" name="Tampungan Teks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584326"/>
            <a:ext cx="4104085" cy="46069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5000" y="1152526"/>
            <a:ext cx="4104000" cy="358775"/>
          </a:xfrm>
        </p:spPr>
        <p:txBody>
          <a:bodyPr rtlCol="0"/>
          <a:lstStyle>
            <a:lvl1pPr marL="0" indent="0">
              <a:buNone/>
              <a:defRPr sz="1800" b="1"/>
            </a:lvl1pPr>
          </a:lstStyle>
          <a:p>
            <a:pPr lvl="0" rtl="0"/>
            <a:r>
              <a:rPr lang="id-ID"/>
              <a:t>Klik untuk edit gaya teks Master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 Kot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98" y="2463937"/>
            <a:ext cx="2794502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0489" y="2463801"/>
            <a:ext cx="2794852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1" name="Tampungan Teks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2989" y="2463801"/>
            <a:ext cx="2222714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9" name="Tampungan Teks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3850" y="1080001"/>
            <a:ext cx="8504635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id-ID" dirty="0"/>
              <a:t>Sub </a:t>
            </a:r>
            <a:r>
              <a:rPr lang="id-ID" dirty="0" err="1"/>
              <a:t>Header</a:t>
            </a:r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8177" y="1647240"/>
            <a:ext cx="2231684" cy="648000"/>
          </a:xfrm>
          <a:ln>
            <a:solidFill>
              <a:schemeClr val="accent1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  <a:lvl2pPr marL="200025" indent="0" algn="ctr">
              <a:buNone/>
              <a:defRPr/>
            </a:lvl2pPr>
            <a:lvl3pPr marL="407194" indent="0" algn="ctr">
              <a:buNone/>
              <a:defRPr/>
            </a:lvl3pPr>
            <a:lvl4pPr marL="607219" indent="0" algn="ctr">
              <a:buNone/>
              <a:defRPr/>
            </a:lvl4pPr>
            <a:lvl5pPr marL="807244" indent="0" algn="ctr">
              <a:buNone/>
              <a:defRPr/>
            </a:lvl5pPr>
          </a:lstStyle>
          <a:p>
            <a:pPr lvl="0" rtl="0"/>
            <a:r>
              <a:rPr lang="id-ID" dirty="0"/>
              <a:t>Judul Bagian 1</a:t>
            </a:r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6252" y="1647040"/>
            <a:ext cx="2231684" cy="648000"/>
          </a:xfrm>
          <a:ln>
            <a:solidFill>
              <a:schemeClr val="accent2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id-ID" dirty="0"/>
              <a:t>Judul Bagian 2</a:t>
            </a:r>
          </a:p>
        </p:txBody>
      </p:sp>
      <p:sp>
        <p:nvSpPr>
          <p:cNvPr id="14" name="Tampungan Teks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62989" y="1647240"/>
            <a:ext cx="2231684" cy="648000"/>
          </a:xfrm>
          <a:ln>
            <a:solidFill>
              <a:schemeClr val="accent3"/>
            </a:solidFill>
          </a:ln>
        </p:spPr>
        <p:txBody>
          <a:bodyPr tIns="108000" rtlCol="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 rtl="0"/>
            <a:r>
              <a:rPr lang="id-ID" dirty="0"/>
              <a:t>Judul Bagian 3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ris wak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3" name="Tampungan Teks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3850" y="1080001"/>
            <a:ext cx="8504635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id-ID" dirty="0"/>
              <a:t>Sub </a:t>
            </a:r>
            <a:r>
              <a:rPr lang="id-ID" dirty="0" err="1"/>
              <a:t>Header</a:t>
            </a:r>
            <a:endParaRPr lang="id-ID" dirty="0"/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323850" y="3866682"/>
            <a:ext cx="850463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ampungan Teks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9681" y="3973125"/>
            <a:ext cx="311706" cy="201776"/>
          </a:xfrm>
        </p:spPr>
        <p:txBody>
          <a:bodyPr rtlCol="0" anchor="ctr"/>
          <a:lstStyle>
            <a:lvl1pPr marL="0" indent="0" algn="ctr">
              <a:buNone/>
              <a:defRPr sz="1050" spc="-38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Tahun</a:t>
            </a:r>
          </a:p>
        </p:txBody>
      </p:sp>
      <p:sp>
        <p:nvSpPr>
          <p:cNvPr id="17" name="Tampungan Teks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850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21" name="Tampungan Teks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77862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22" name="Tampungan Teks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1875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25" name="Tampungan Teks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85888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26" name="Tampungan Teks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57831" y="3973125"/>
            <a:ext cx="311706" cy="201776"/>
          </a:xfrm>
        </p:spPr>
        <p:txBody>
          <a:bodyPr rtlCol="0" anchor="ctr"/>
          <a:lstStyle>
            <a:lvl1pPr marL="0" indent="0" algn="ctr">
              <a:buNone/>
              <a:defRPr sz="1050" spc="-38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Tahun</a:t>
            </a:r>
          </a:p>
        </p:txBody>
      </p:sp>
      <p:sp>
        <p:nvSpPr>
          <p:cNvPr id="28" name="Tampungan Teks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39901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0" name="Tampungan Teks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93913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1" name="Tampungan Teks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447926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2" name="Tampungan Teks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09964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3" name="Tampungan Teks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01939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4" name="Tampungan Teks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155952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5" name="Tampungan Teks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3977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6" name="Tampungan Teks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17990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7" name="Tampungan Teks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8" name="Tampungan Teks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26009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39" name="Tampungan Teks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280022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0" name="Tampungan Teks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634035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1" name="Tampungan Teks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88048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2" name="Tampungan Teks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42060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3" name="Tampungan Teks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73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4" name="Tampungan Teks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58111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5" name="Tampungan Teks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050086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6" name="Tampungan Teks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404099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7" name="Tampungan Teks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12124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8" name="Tampungan Teks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466137" y="3597398"/>
            <a:ext cx="283369" cy="201776"/>
          </a:xfrm>
        </p:spPr>
        <p:txBody>
          <a:bodyPr rtlCol="0"/>
          <a:lstStyle>
            <a:lvl1pPr marL="0" indent="0"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BB</a:t>
            </a:r>
          </a:p>
        </p:txBody>
      </p:sp>
      <p:sp>
        <p:nvSpPr>
          <p:cNvPr id="49" name="Tampungan Teks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020742" y="2190751"/>
            <a:ext cx="1345406" cy="561975"/>
          </a:xfrm>
          <a:noFill/>
          <a:ln>
            <a:noFill/>
          </a:ln>
        </p:spPr>
        <p:txBody>
          <a:bodyPr tIns="36000" rtlCol="0" anchor="t"/>
          <a:lstStyle>
            <a:lvl1pPr marL="0" indent="0" algn="ctr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Judul Item</a:t>
            </a:r>
          </a:p>
        </p:txBody>
      </p:sp>
      <p:sp>
        <p:nvSpPr>
          <p:cNvPr id="50" name="Tampungan Teks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046796" y="2531196"/>
            <a:ext cx="1293296" cy="18580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d-ID" dirty="0"/>
              <a:t>Bulan, Tahun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gota Ti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77959" y="3995705"/>
            <a:ext cx="1473128" cy="216000"/>
          </a:xfrm>
        </p:spPr>
        <p:txBody>
          <a:bodyPr rtlCol="0"/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3" name="Tampungan Teks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916" y="3995705"/>
            <a:ext cx="1473128" cy="216000"/>
          </a:xfrm>
        </p:spPr>
        <p:txBody>
          <a:bodyPr rtlCol="0"/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5" name="Tampungan Teks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5872" y="3991240"/>
            <a:ext cx="1473128" cy="216000"/>
          </a:xfrm>
        </p:spPr>
        <p:txBody>
          <a:bodyPr rtlCol="0"/>
          <a:lstStyle>
            <a:lvl1pPr marL="0" indent="0" algn="l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7959" y="3424428"/>
            <a:ext cx="1473128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</a:t>
            </a:r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916" y="3424428"/>
            <a:ext cx="1473128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</a:t>
            </a:r>
          </a:p>
        </p:txBody>
      </p:sp>
      <p:sp>
        <p:nvSpPr>
          <p:cNvPr id="16" name="Tampungan Teks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872" y="3424428"/>
            <a:ext cx="1473128" cy="504000"/>
          </a:xfrm>
        </p:spPr>
        <p:txBody>
          <a:bodyPr rtlCol="0"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</a:t>
            </a:r>
          </a:p>
        </p:txBody>
      </p:sp>
      <p:sp>
        <p:nvSpPr>
          <p:cNvPr id="24" name="Tampungan Gamba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23850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12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5" name="Tampungan Gamba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12806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12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6" name="Tampungan Gamba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01762" y="2808242"/>
            <a:ext cx="1129475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112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9" name="Tampungan Teks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3850" y="1080001"/>
            <a:ext cx="8504635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id-ID" dirty="0"/>
              <a:t>Sub </a:t>
            </a:r>
            <a:r>
              <a:rPr lang="id-ID" dirty="0" err="1"/>
              <a:t>Header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77959" y="4311393"/>
            <a:ext cx="1473129" cy="1130300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id-ID" dirty="0"/>
              <a:t>Bio Singkat</a:t>
            </a:r>
          </a:p>
        </p:txBody>
      </p:sp>
      <p:sp>
        <p:nvSpPr>
          <p:cNvPr id="11" name="Tampungan Teks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66916" y="4311393"/>
            <a:ext cx="1472803" cy="11303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d-ID" dirty="0"/>
              <a:t>Bio Singkat</a:t>
            </a:r>
          </a:p>
        </p:txBody>
      </p:sp>
      <p:sp>
        <p:nvSpPr>
          <p:cNvPr id="17" name="Tampungan Teks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355872" y="4311393"/>
            <a:ext cx="1485900" cy="113823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id-ID" dirty="0"/>
              <a:t>Bio Singkat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gota Ti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55085" y="4505325"/>
            <a:ext cx="1350000" cy="900000"/>
          </a:xfrm>
        </p:spPr>
        <p:txBody>
          <a:bodyPr rtlCol="0"/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3" name="Tampungan Teks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6320" y="4505325"/>
            <a:ext cx="1350000" cy="900000"/>
          </a:xfrm>
        </p:spPr>
        <p:txBody>
          <a:bodyPr rtlCol="0"/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5" name="Tampungan Teks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7554" y="4505325"/>
            <a:ext cx="1350000" cy="900000"/>
          </a:xfrm>
        </p:spPr>
        <p:txBody>
          <a:bodyPr rtlCol="0"/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17" name="Tampungan Teks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789" y="4505325"/>
            <a:ext cx="1350000" cy="900000"/>
          </a:xfrm>
        </p:spPr>
        <p:txBody>
          <a:bodyPr rtlCol="0"/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850" y="3926334"/>
            <a:ext cx="135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5085" y="3926335"/>
            <a:ext cx="135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12" name="Tampungan Teks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86320" y="3926335"/>
            <a:ext cx="135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16" name="Tampungan Teks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17554" y="3926335"/>
            <a:ext cx="135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19" name="Tampungan Teks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8789" y="3926335"/>
            <a:ext cx="135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21" name="Tampungan Teks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850" y="4505325"/>
            <a:ext cx="1350000" cy="900000"/>
          </a:xfrm>
        </p:spPr>
        <p:txBody>
          <a:bodyPr rtlCol="0"/>
          <a:lstStyle>
            <a:lvl1pPr marL="0" indent="0" algn="ctr">
              <a:buNone/>
              <a:defRPr sz="1200"/>
            </a:lvl1pPr>
          </a:lstStyle>
          <a:p>
            <a:pPr lvl="0" rtl="0"/>
            <a:r>
              <a:rPr lang="id-ID" dirty="0"/>
              <a:t>Judul</a:t>
            </a:r>
          </a:p>
        </p:txBody>
      </p:sp>
      <p:sp>
        <p:nvSpPr>
          <p:cNvPr id="23" name="Tampungan Gamba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7816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4" name="Tampungan Gamba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69051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5" name="Tampungan Gamba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00286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6" name="Tampungan Gamba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31521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7" name="Tampungan Gamba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62755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20" name="Tampungan Gamba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93989" y="2160705"/>
            <a:ext cx="922069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/>
          <a:lstStyle>
            <a:lvl1pPr marL="0" indent="0" algn="ctr">
              <a:buNone/>
              <a:defRPr sz="975" spc="-68" baseline="0"/>
            </a:lvl1pPr>
          </a:lstStyle>
          <a:p>
            <a:pPr rtl="0"/>
            <a:r>
              <a:rPr lang="id-ID"/>
              <a:t>Klik ikon untuk menambahkan gambar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80022" y="3925889"/>
            <a:ext cx="1350000" cy="504825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  <a:lvl2pPr marL="200025" indent="0" algn="ctr">
              <a:buNone/>
              <a:defRPr/>
            </a:lvl2pPr>
            <a:lvl3pPr marL="407194" indent="0" algn="ctr">
              <a:buNone/>
              <a:defRPr/>
            </a:lvl3pPr>
            <a:lvl4pPr marL="607219" indent="0" algn="ctr">
              <a:buNone/>
              <a:defRPr/>
            </a:lvl4pPr>
            <a:lvl5pPr marL="807244" indent="0" algn="ctr">
              <a:buNone/>
              <a:defRPr/>
            </a:lvl5pPr>
          </a:lstStyle>
          <a:p>
            <a:pPr lvl="0" rtl="0"/>
            <a:r>
              <a:rPr lang="id-ID" dirty="0"/>
              <a:t>Nama Lengkap</a:t>
            </a:r>
          </a:p>
        </p:txBody>
      </p:sp>
      <p:sp>
        <p:nvSpPr>
          <p:cNvPr id="11" name="Tampungan Teks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80022" y="4505326"/>
            <a:ext cx="1350000" cy="900113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d-ID" dirty="0"/>
              <a:t>Judul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ya Judul dan Sub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6023251" y="44791"/>
            <a:ext cx="648657" cy="583165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7" name="Bentuk bebas: Bentuk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6212493" y="-65425"/>
            <a:ext cx="3571215" cy="280282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14" name="Bentuk bebas: Bentuk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6645807" y="1909964"/>
            <a:ext cx="1980696" cy="1549883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9" name="Bentuk bebas: Bentuk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7049735" y="4003664"/>
            <a:ext cx="346713" cy="154593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8" name="Bentuk bebas: Bentuk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7146462" y="3713860"/>
            <a:ext cx="533002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0" name="Bentuk bebas: Bentuk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6433305" y="1273403"/>
            <a:ext cx="1246227" cy="118514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4" name="Bentuk bebas: Bentuk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8500696" y="2897245"/>
            <a:ext cx="243160" cy="304915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3" name="Bentuk bebas: Bentuk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8072689" y="2691180"/>
            <a:ext cx="692798" cy="3829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3" name="Tampungan Teks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3850" y="1080001"/>
            <a:ext cx="8504635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 rtl="0"/>
            <a:r>
              <a:rPr lang="id-ID" dirty="0"/>
              <a:t>Sub </a:t>
            </a:r>
            <a:r>
              <a:rPr lang="id-ID" dirty="0" err="1"/>
              <a:t>Header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uk bebas: Bentuk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7376604" y="-61426"/>
            <a:ext cx="1957093" cy="1049858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4" name="Bentuk bebas: Bentuk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7256349" y="295800"/>
            <a:ext cx="748251" cy="585502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24" name="Bentuk bebas: Bentuk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7360250" y="859415"/>
            <a:ext cx="243160" cy="304915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2" name="Bentuk bebas: Bentuk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8773368" y="143009"/>
            <a:ext cx="332291" cy="18591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5" name="Bentuk bebas: Bentuk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7734927" y="1084300"/>
            <a:ext cx="486493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6" name="Bentuk bebas: Bentuk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7296620" y="1096127"/>
            <a:ext cx="692798" cy="3829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7561349" y="798094"/>
            <a:ext cx="27852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ya Judul Tanpa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rima Kasi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ampungan Gamba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036" y="86714"/>
            <a:ext cx="9013929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d-ID" dirty="0"/>
              <a:t>Sisipkan atau Seret dan Letakkan Gambar di Sini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0955" y="2237328"/>
            <a:ext cx="5402090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4950" spc="-127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d-ID" dirty="0"/>
              <a:t>Terima Kasih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956" y="3684672"/>
            <a:ext cx="3961877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135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id-ID"/>
              <a:t>Klik untuk mengedit gaya subjudul Master</a:t>
            </a:r>
            <a:endParaRPr lang="id-ID" dirty="0"/>
          </a:p>
        </p:txBody>
      </p:sp>
      <p:cxnSp>
        <p:nvCxnSpPr>
          <p:cNvPr id="5" name="Konektor Lurus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5832835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0250" y="4142258"/>
            <a:ext cx="3381375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00025" indent="0" algn="r">
              <a:buNone/>
              <a:defRPr>
                <a:solidFill>
                  <a:schemeClr val="bg1"/>
                </a:solidFill>
              </a:defRPr>
            </a:lvl2pPr>
            <a:lvl3pPr marL="407194" indent="0" algn="r">
              <a:buNone/>
              <a:defRPr>
                <a:solidFill>
                  <a:schemeClr val="bg1"/>
                </a:solidFill>
              </a:defRPr>
            </a:lvl3pPr>
            <a:lvl4pPr marL="607219" indent="0" algn="r">
              <a:buNone/>
              <a:defRPr>
                <a:solidFill>
                  <a:schemeClr val="bg1"/>
                </a:solidFill>
              </a:defRPr>
            </a:lvl4pPr>
            <a:lvl5pPr marL="807244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d-ID" dirty="0"/>
              <a:t>Nomor Kontak</a:t>
            </a:r>
          </a:p>
        </p:txBody>
      </p:sp>
      <p:sp>
        <p:nvSpPr>
          <p:cNvPr id="9" name="Tampungan Teks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0250" y="4448040"/>
            <a:ext cx="3381375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00025" indent="0" algn="r">
              <a:buNone/>
              <a:defRPr>
                <a:solidFill>
                  <a:schemeClr val="bg1"/>
                </a:solidFill>
              </a:defRPr>
            </a:lvl2pPr>
            <a:lvl3pPr marL="407194" indent="0" algn="r">
              <a:buNone/>
              <a:defRPr>
                <a:solidFill>
                  <a:schemeClr val="bg1"/>
                </a:solidFill>
              </a:defRPr>
            </a:lvl3pPr>
            <a:lvl4pPr marL="607219" indent="0" algn="r">
              <a:buNone/>
              <a:defRPr>
                <a:solidFill>
                  <a:schemeClr val="bg1"/>
                </a:solidFill>
              </a:defRPr>
            </a:lvl4pPr>
            <a:lvl5pPr marL="807244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d-ID" dirty="0"/>
              <a:t>Gagang Email atau Media Sosial</a:t>
            </a:r>
          </a:p>
        </p:txBody>
      </p:sp>
      <p:sp>
        <p:nvSpPr>
          <p:cNvPr id="8" name="Tampungan Gamba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48756" y="2587752"/>
            <a:ext cx="1008126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d-ID" dirty="0"/>
              <a:t>Logo</a:t>
            </a:r>
          </a:p>
        </p:txBody>
      </p:sp>
      <p:sp>
        <p:nvSpPr>
          <p:cNvPr id="10" name="Tampungan Teks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00250" y="4753821"/>
            <a:ext cx="3381375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200025" indent="0" algn="r">
              <a:buNone/>
              <a:defRPr>
                <a:solidFill>
                  <a:schemeClr val="bg1"/>
                </a:solidFill>
              </a:defRPr>
            </a:lvl2pPr>
            <a:lvl3pPr marL="407194" indent="0" algn="r">
              <a:buNone/>
              <a:defRPr>
                <a:solidFill>
                  <a:schemeClr val="bg1"/>
                </a:solidFill>
              </a:defRPr>
            </a:lvl3pPr>
            <a:lvl4pPr marL="607219" indent="0" algn="r">
              <a:buNone/>
              <a:defRPr>
                <a:solidFill>
                  <a:schemeClr val="bg1"/>
                </a:solidFill>
              </a:defRPr>
            </a:lvl4pPr>
            <a:lvl5pPr marL="807244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d-ID" dirty="0"/>
              <a:t>Alamat Situs Web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Jud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9144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9144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96482" y="3396481"/>
            <a:ext cx="6858001" cy="6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5682482" y="3396482"/>
            <a:ext cx="6858000" cy="65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2" name="Tampungan Gamba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036" y="86714"/>
            <a:ext cx="4506964" cy="6684572"/>
          </a:xfr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d-ID" dirty="0"/>
              <a:t>Sisipkan atau Seret dan Letakkan Gambar di Sini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86714"/>
            <a:ext cx="4506965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rtlCol="0" anchor="b"/>
          <a:lstStyle>
            <a:lvl1pPr algn="r">
              <a:defRPr sz="3150" spc="-113">
                <a:solidFill>
                  <a:schemeClr val="bg1"/>
                </a:solidFill>
              </a:defRPr>
            </a:lvl1pPr>
          </a:lstStyle>
          <a:p>
            <a:pPr rtl="0"/>
            <a:r>
              <a:rPr lang="id-ID" dirty="0"/>
              <a:t>Klik untuk mengedit </a:t>
            </a:r>
            <a:br>
              <a:rPr lang="id-ID" dirty="0"/>
            </a:br>
            <a:r>
              <a:rPr lang="id-ID" dirty="0"/>
              <a:t>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152672"/>
            <a:ext cx="4506965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4396468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mbar dan Teks Bes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00" y="3517901"/>
            <a:ext cx="4509000" cy="1409700"/>
          </a:xfrm>
          <a:solidFill>
            <a:schemeClr val="tx1"/>
          </a:solidFill>
        </p:spPr>
        <p:txBody>
          <a:bodyPr lIns="288000" rIns="432000" bIns="144000" rtlCol="0" anchor="b"/>
          <a:lstStyle>
            <a:lvl1pPr algn="r">
              <a:defRPr sz="3150" spc="-113">
                <a:solidFill>
                  <a:schemeClr val="bg1"/>
                </a:solidFill>
              </a:defRPr>
            </a:lvl1pPr>
          </a:lstStyle>
          <a:p>
            <a:pPr rtl="0"/>
            <a:r>
              <a:rPr lang="id-ID" dirty="0"/>
              <a:t>Klik untuk mengedit </a:t>
            </a:r>
            <a:br>
              <a:rPr lang="id-ID" dirty="0"/>
            </a:br>
            <a:r>
              <a:rPr lang="id-ID" dirty="0"/>
              <a:t>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" y="4927601"/>
            <a:ext cx="4509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 rtlCol="0"/>
          <a:lstStyle>
            <a:lvl1pPr marL="0" indent="0" algn="r">
              <a:buNone/>
              <a:defRPr sz="1575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4396468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rtl="0"/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Tampungan Gamba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00" y="86715"/>
            <a:ext cx="4506964" cy="3431187"/>
          </a:xfrm>
          <a:solidFill>
            <a:srgbClr val="333333"/>
          </a:solidFill>
        </p:spPr>
        <p:txBody>
          <a:bodyPr lIns="0" tIns="0" rtlCol="0" anchor="ctr"/>
          <a:lstStyle>
            <a:lvl1pPr marL="0" indent="0" algn="ctr">
              <a:buNone/>
              <a:defRPr sz="825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d-ID" dirty="0"/>
              <a:t>Sisipkan atau Seret dan Letakkan Gambar di Sini</a:t>
            </a:r>
          </a:p>
        </p:txBody>
      </p:sp>
      <p:sp>
        <p:nvSpPr>
          <p:cNvPr id="16" name="Tampungan Konten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848225" y="1152000"/>
            <a:ext cx="3980775" cy="4680000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2000"/>
            <a:ext cx="8505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24" name="Bentuk bebas: Bentuk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7662319" y="538864"/>
            <a:ext cx="35052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5" name="Bentuk bebas: Bentuk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8008606" y="849218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6" name="Bentuk bebas: Bentuk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8038026" y="620572"/>
            <a:ext cx="188017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7" name="Bentuk bebas: Bentuk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8298695" y="781602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8" name="Bentuk bebas: Bentuk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8337271" y="402044"/>
            <a:ext cx="216995" cy="11994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8659089" y="1030690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8790062" y="267544"/>
            <a:ext cx="216995" cy="11994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1" name="Bentuk bebas: Bentuk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8586082" y="631128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2" name="Bentuk bebas: Bentuk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8751660" y="824433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3" name="Bentuk bebas: Bentuk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7570877" y="901549"/>
            <a:ext cx="434774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4" name="Bentuk bebas: Bentuk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8153828" y="1202556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5" name="Bentuk bebas: Bentuk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8634453" y="1484836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6" name="Bentuk bebas: Bentuk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7718747" y="1614015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7" name="Bentuk bebas: Bentuk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8689580" y="2015429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0" y="1152000"/>
            <a:ext cx="4104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24916" y="1152526"/>
            <a:ext cx="4104085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2000"/>
            <a:ext cx="270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6162" y="1152001"/>
            <a:ext cx="2700338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1" name="Tampungan Teks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8662" y="1152001"/>
            <a:ext cx="2700338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152000"/>
            <a:ext cx="1620000" cy="503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4809" y="1152526"/>
            <a:ext cx="1620441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3" name="Tampungan Teks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66059" y="1152526"/>
            <a:ext cx="1620441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5" name="Tampungan Teks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7309" y="1148060"/>
            <a:ext cx="1620441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7" name="Tampungan Teks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8559" y="1152526"/>
            <a:ext cx="1620441" cy="5038725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 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entuk bebas: Bentuk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7662319" y="538864"/>
            <a:ext cx="35052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5" name="Bentuk bebas: Bentuk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8008606" y="849218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6" name="Bentuk bebas: Bentuk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8038026" y="620572"/>
            <a:ext cx="188017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7" name="Bentuk bebas: Bentuk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8298695" y="781602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8" name="Bentuk bebas: Bentuk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8337271" y="402044"/>
            <a:ext cx="216995" cy="11994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8659089" y="1030690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8790062" y="267544"/>
            <a:ext cx="216995" cy="11994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1" name="Bentuk bebas: Bentuk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8586082" y="631128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2" name="Bentuk bebas: Bentuk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8751660" y="824433"/>
            <a:ext cx="162746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3" name="Bentuk bebas: Bentuk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7570877" y="901549"/>
            <a:ext cx="434774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4" name="Bentuk bebas: Bentuk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8153828" y="1202556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5" name="Bentuk bebas: Bentuk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8634453" y="1484836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6" name="Bentuk bebas: Bentuk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7718747" y="1614015"/>
            <a:ext cx="237665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37" name="Bentuk bebas: Bentuk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8689580" y="2015429"/>
            <a:ext cx="121692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2537703" y="1013722"/>
            <a:ext cx="5812474" cy="5100743"/>
            <a:chOff x="510812" y="938373"/>
            <a:chExt cx="8073393" cy="5313612"/>
          </a:xfrm>
        </p:grpSpPr>
        <p:sp>
          <p:nvSpPr>
            <p:cNvPr id="44" name="Persegi Bersudut Tumpul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d-ID" sz="1350" dirty="0"/>
            </a:p>
          </p:txBody>
        </p:sp>
        <p:sp>
          <p:nvSpPr>
            <p:cNvPr id="45" name="Persegi Bersudut Tumpul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46" name="Persegi panjang: Sudut Lengkung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47" name="Persegi Bersudut Tumpul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48" name="Persegi Bersudut Tumpul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d-ID" sz="135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d-ID" sz="135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d-ID" sz="135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d-ID" sz="1350" dirty="0"/>
            </a:p>
          </p:txBody>
        </p:sp>
      </p:grp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001" y="1152001"/>
            <a:ext cx="2213702" cy="2196235"/>
          </a:xfrm>
        </p:spPr>
        <p:txBody>
          <a:bodyPr rtlCol="0" anchor="b"/>
          <a:lstStyle>
            <a:lvl1pPr marL="0" indent="0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00025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407194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607219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807244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 dirty="0"/>
              <a:t>Teks yang ditekankan dapat ditempatkan di sini</a:t>
            </a: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7" name="Tampungan Kaki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8" name="Placeholder Nomor Slid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Tampungan Gamba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69597" y="1376358"/>
            <a:ext cx="4750159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dirty="0"/>
              <a:t>Sisipkan atau Seret dan Letakkan Gambar di Sini</a:t>
            </a:r>
          </a:p>
        </p:txBody>
      </p:sp>
      <p:sp>
        <p:nvSpPr>
          <p:cNvPr id="9" name="Tampungan Teks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3509767"/>
            <a:ext cx="2213372" cy="2322709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i Angka Bes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entuk bebas: Bentuk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4029807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24000" y="432000"/>
            <a:ext cx="8505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680132" y="3429051"/>
            <a:ext cx="3391736" cy="2762949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6" name="Tampungan Teks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5081056" y="3429000"/>
            <a:ext cx="3391805" cy="2762250"/>
          </a:xfrm>
        </p:spPr>
        <p:txBody>
          <a:bodyPr rtlCol="0"/>
          <a:lstStyle/>
          <a:p>
            <a:pPr lvl="0" rtl="0"/>
            <a:r>
              <a:rPr lang="id-ID"/>
              <a:t>Klik untuk edit gaya teks Master</a:t>
            </a:r>
          </a:p>
          <a:p>
            <a:pPr lvl="1" rtl="0"/>
            <a:r>
              <a:rPr lang="id-ID"/>
              <a:t>Tingkat kedua</a:t>
            </a:r>
          </a:p>
          <a:p>
            <a:pPr lvl="2" rtl="0"/>
            <a:r>
              <a:rPr lang="id-ID"/>
              <a:t>Tingkat ketiga</a:t>
            </a:r>
          </a:p>
          <a:p>
            <a:pPr lvl="3" rtl="0"/>
            <a:r>
              <a:rPr lang="id-ID"/>
              <a:t>Tingkat keempat</a:t>
            </a:r>
          </a:p>
          <a:p>
            <a:pPr lvl="4" rtl="0"/>
            <a:r>
              <a:rPr lang="id-ID"/>
              <a:t>Tingkat kelima</a:t>
            </a:r>
            <a:endParaRPr lang="id-ID" dirty="0"/>
          </a:p>
        </p:txBody>
      </p:sp>
      <p:sp>
        <p:nvSpPr>
          <p:cNvPr id="19" name="Tampungan Teks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848" y="2278064"/>
            <a:ext cx="3392090" cy="885825"/>
          </a:xfrm>
        </p:spPr>
        <p:txBody>
          <a:bodyPr rtlCol="0" anchor="ctr"/>
          <a:lstStyle>
            <a:lvl1pPr marL="0" indent="0">
              <a:buNone/>
              <a:defRPr sz="6000" b="1">
                <a:latin typeface="+mj-lt"/>
              </a:defRPr>
            </a:lvl1pPr>
            <a:lvl2pPr marL="200025" indent="0">
              <a:buNone/>
              <a:defRPr sz="6000">
                <a:latin typeface="+mj-lt"/>
              </a:defRPr>
            </a:lvl2pPr>
            <a:lvl3pPr marL="407194" indent="0">
              <a:buNone/>
              <a:defRPr sz="6000">
                <a:latin typeface="+mj-lt"/>
              </a:defRPr>
            </a:lvl3pPr>
            <a:lvl4pPr marL="607219" indent="0">
              <a:buNone/>
              <a:defRPr sz="6000">
                <a:latin typeface="+mj-lt"/>
              </a:defRPr>
            </a:lvl4pPr>
            <a:lvl5pPr marL="807244" indent="0">
              <a:buNone/>
              <a:defRPr sz="6000">
                <a:latin typeface="+mj-lt"/>
              </a:defRPr>
            </a:lvl5pPr>
          </a:lstStyle>
          <a:p>
            <a:pPr lvl="0" rtl="0"/>
            <a:r>
              <a:rPr lang="id-ID" dirty="0"/>
              <a:t>1</a:t>
            </a:r>
          </a:p>
        </p:txBody>
      </p:sp>
      <p:sp>
        <p:nvSpPr>
          <p:cNvPr id="21" name="Tampungan Teks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72063" y="2278064"/>
            <a:ext cx="3392090" cy="885825"/>
          </a:xfrm>
        </p:spPr>
        <p:txBody>
          <a:bodyPr rtlCol="0" anchor="ctr"/>
          <a:lstStyle>
            <a:lvl1pPr marL="0" indent="0">
              <a:buNone/>
              <a:defRPr sz="6000" b="1" i="0">
                <a:latin typeface="+mj-lt"/>
              </a:defRPr>
            </a:lvl1pPr>
          </a:lstStyle>
          <a:p>
            <a:pPr lvl="0" rtl="0"/>
            <a:r>
              <a:rPr lang="id-ID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i delapa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8546230" y="6053794"/>
            <a:ext cx="476096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" name="Tampungan Judul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id-ID" dirty="0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152000"/>
            <a:ext cx="8505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id-ID" dirty="0"/>
              <a:t>Edit gaya teks Master</a:t>
            </a:r>
          </a:p>
          <a:p>
            <a:pPr lvl="1" rtl="0"/>
            <a:r>
              <a:rPr lang="id-ID" dirty="0"/>
              <a:t>Tingkat kedua</a:t>
            </a:r>
          </a:p>
          <a:p>
            <a:pPr lvl="2" rtl="0"/>
            <a:r>
              <a:rPr lang="id-ID" dirty="0"/>
              <a:t>Tingkat ketiga</a:t>
            </a:r>
          </a:p>
          <a:p>
            <a:pPr lvl="3" rtl="0"/>
            <a:r>
              <a:rPr lang="id-ID" dirty="0"/>
              <a:t>Tingkat keempat</a:t>
            </a:r>
          </a:p>
          <a:p>
            <a:pPr lvl="4" rtl="0"/>
            <a:r>
              <a:rPr lang="id-ID" dirty="0"/>
              <a:t>Tingkat kelima</a:t>
            </a:r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6188629"/>
            <a:ext cx="658870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d-ID" dirty="0"/>
              <a:t>Tambahkan </a:t>
            </a:r>
            <a:r>
              <a:rPr lang="id-ID" dirty="0" err="1"/>
              <a:t>footer</a:t>
            </a:r>
            <a:endParaRPr lang="id-ID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2277" y="6155190"/>
            <a:ext cx="324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900" b="1" i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8650404" y="6185903"/>
            <a:ext cx="55136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8919064" y="6561526"/>
            <a:ext cx="7532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6492980" y="6289629"/>
            <a:ext cx="1882918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rtl="0"/>
            <a:r>
              <a:rPr lang="id-ID" sz="800" dirty="0" err="1">
                <a:solidFill>
                  <a:schemeClr val="tx2"/>
                </a:solidFill>
                <a:latin typeface="Ubuntu Condensed" panose="020B0506030602030204" pitchFamily="34" charset="0"/>
              </a:rPr>
              <a:t>Prak</a:t>
            </a:r>
            <a:r>
              <a:rPr lang="id-ID" sz="800" dirty="0">
                <a:solidFill>
                  <a:schemeClr val="tx2"/>
                </a:solidFill>
                <a:latin typeface="Ubuntu Condensed" panose="020B0506030602030204" pitchFamily="34" charset="0"/>
              </a:rPr>
              <a:t>. </a:t>
            </a:r>
            <a:r>
              <a:rPr lang="id-ID" sz="800" dirty="0" err="1">
                <a:solidFill>
                  <a:schemeClr val="tx2"/>
                </a:solidFill>
                <a:latin typeface="Ubuntu Condensed" panose="020B0506030602030204" pitchFamily="34" charset="0"/>
              </a:rPr>
              <a:t>Tekn</a:t>
            </a:r>
            <a:r>
              <a:rPr lang="id-ID" sz="800" dirty="0">
                <a:solidFill>
                  <a:schemeClr val="tx2"/>
                </a:solidFill>
                <a:latin typeface="Ubuntu Condensed" panose="020B0506030602030204" pitchFamily="34" charset="0"/>
              </a:rPr>
              <a:t>. </a:t>
            </a:r>
            <a:r>
              <a:rPr lang="id-ID" sz="800" dirty="0" err="1">
                <a:solidFill>
                  <a:schemeClr val="tx2"/>
                </a:solidFill>
                <a:latin typeface="Ubuntu Condensed" panose="020B0506030602030204" pitchFamily="34" charset="0"/>
              </a:rPr>
              <a:t>Cloud</a:t>
            </a:r>
            <a:r>
              <a:rPr lang="id-ID" sz="800" dirty="0">
                <a:solidFill>
                  <a:schemeClr val="tx2"/>
                </a:solidFill>
                <a:latin typeface="Ubuntu Condensed" panose="020B0506030602030204" pitchFamily="34" charset="0"/>
              </a:rPr>
              <a:t> </a:t>
            </a:r>
            <a:r>
              <a:rPr lang="id-ID" sz="800" dirty="0" err="1">
                <a:solidFill>
                  <a:schemeClr val="tx2"/>
                </a:solidFill>
                <a:latin typeface="Ubuntu Condensed" panose="020B0506030602030204" pitchFamily="34" charset="0"/>
              </a:rPr>
              <a:t>Computing</a:t>
            </a:r>
            <a:endParaRPr lang="id-ID" sz="800" dirty="0">
              <a:solidFill>
                <a:schemeClr val="tx2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8507156" y="5990144"/>
            <a:ext cx="195384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>
              <a:solidFill>
                <a:schemeClr val="accent1"/>
              </a:solidFill>
            </a:endParaRPr>
          </a:p>
        </p:txBody>
      </p:sp>
      <p:sp>
        <p:nvSpPr>
          <p:cNvPr id="18" name="Persegi panjang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9144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19" name="Persegi panjang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9144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0" name="Persegi panjang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96482" y="3396481"/>
            <a:ext cx="6858001" cy="65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sp>
        <p:nvSpPr>
          <p:cNvPr id="21" name="Persegi panjang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5682482" y="3396482"/>
            <a:ext cx="6858000" cy="65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7194" indent="-20716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0721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7244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726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3tools.org/download" TargetMode="External"/><Relationship Id="rId2" Type="http://schemas.openxmlformats.org/officeDocument/2006/relationships/hyperlink" Target="http://link.upnyk.ac.id/s3cmd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n.io/docs/s3cmd-with-minio.html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ip.freenas/netdata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netdata.cloud/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U9MG9MH-xw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ampungan Gambar 9">
            <a:extLst>
              <a:ext uri="{FF2B5EF4-FFF2-40B4-BE49-F238E27FC236}">
                <a16:creationId xmlns:a16="http://schemas.microsoft.com/office/drawing/2014/main" id="{01C2C295-A7AF-4040-AB0C-ED38CE8500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2068" r="12068"/>
          <a:stretch>
            <a:fillRect/>
          </a:stretch>
        </p:blipFill>
        <p:spPr/>
      </p:pic>
      <p:sp>
        <p:nvSpPr>
          <p:cNvPr id="6" name="Judul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000" y="2181734"/>
            <a:ext cx="5130000" cy="1790700"/>
          </a:xfrm>
        </p:spPr>
        <p:txBody>
          <a:bodyPr rtlCol="0"/>
          <a:lstStyle/>
          <a:p>
            <a:pPr rtl="0"/>
            <a:r>
              <a:rPr lang="id-ID" sz="3600" dirty="0">
                <a:latin typeface="Ubuntu Condensed" panose="020B0506030602030204" pitchFamily="34" charset="0"/>
              </a:rPr>
              <a:t>KONFIGURASI LAYANAN CLOUD COMPUTING PADA FREENAS</a:t>
            </a:r>
          </a:p>
        </p:txBody>
      </p:sp>
      <p:sp>
        <p:nvSpPr>
          <p:cNvPr id="7" name="Subjudul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000" y="3970601"/>
            <a:ext cx="5130000" cy="720000"/>
          </a:xfrm>
        </p:spPr>
        <p:txBody>
          <a:bodyPr rtlCol="0"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Praktikum Teknologi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Computing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Pertemuan Keenam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©2020 Tim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Koord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Prak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Tekn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Cloud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id-ID" sz="1000" dirty="0" err="1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Computing</a:t>
            </a:r>
            <a:r>
              <a:rPr lang="id-ID" sz="1000" dirty="0">
                <a:solidFill>
                  <a:srgbClr val="FFC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JALUANDA PARAMA</a:t>
            </a:r>
            <a:endParaRPr lang="id-ID" sz="1050" dirty="0">
              <a:solidFill>
                <a:srgbClr val="FFC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7" name="Bentuk bebas: Bentuk 46" title="bentuk geometris">
            <a:extLst>
              <a:ext uri="{FF2B5EF4-FFF2-40B4-BE49-F238E27FC236}">
                <a16:creationId xmlns:a16="http://schemas.microsoft.com/office/drawing/2014/main" id="{B6D0B8EE-8E06-4051-87BF-62C153F3FBBB}"/>
              </a:ext>
            </a:extLst>
          </p:cNvPr>
          <p:cNvSpPr/>
          <p:nvPr/>
        </p:nvSpPr>
        <p:spPr>
          <a:xfrm rot="4308689">
            <a:off x="6524075" y="1353685"/>
            <a:ext cx="1485522" cy="1549883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sz="135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A19F28B-8FC4-4CD6-8915-416C0B47A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2567" y="454560"/>
            <a:ext cx="4361720" cy="1042181"/>
          </a:xfrm>
          <a:prstGeom prst="rect">
            <a:avLst/>
          </a:prstGeom>
        </p:spPr>
      </p:pic>
      <p:pic>
        <p:nvPicPr>
          <p:cNvPr id="16" name="Gambar 15">
            <a:extLst>
              <a:ext uri="{FF2B5EF4-FFF2-40B4-BE49-F238E27FC236}">
                <a16:creationId xmlns:a16="http://schemas.microsoft.com/office/drawing/2014/main" id="{398780CA-D840-4E2F-8679-312141B8A3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6"/>
          <a:stretch/>
        </p:blipFill>
        <p:spPr>
          <a:xfrm>
            <a:off x="6644287" y="1871916"/>
            <a:ext cx="840991" cy="8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7. Aktivasi layanan S3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Cari layanan dengan nama S3, pada bagian </a:t>
            </a:r>
            <a:r>
              <a:rPr lang="id-ID" sz="2000" dirty="0" err="1"/>
              <a:t>switch</a:t>
            </a:r>
            <a:r>
              <a:rPr lang="id-ID" sz="2000" dirty="0"/>
              <a:t> geser, klik/geser hingga statusnya </a:t>
            </a:r>
            <a:r>
              <a:rPr lang="id-ID" sz="2000" b="1" dirty="0" err="1"/>
              <a:t>Running</a:t>
            </a:r>
            <a:r>
              <a:rPr lang="id-ID" sz="2000" dirty="0"/>
              <a:t> (berwarna kuning)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10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0233FCF7-3755-43B8-A23D-81B7724767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179" t="1276" r="12691" b="-353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8. Akses layanan S3 dengan </a:t>
            </a:r>
            <a:r>
              <a:rPr lang="id-ID" sz="3600" b="1" dirty="0" err="1"/>
              <a:t>MinIO</a:t>
            </a:r>
            <a:r>
              <a:rPr lang="id-ID" sz="3600" b="1" dirty="0"/>
              <a:t> Web </a:t>
            </a:r>
            <a:r>
              <a:rPr lang="id-ID" sz="3600" b="1" dirty="0" err="1"/>
              <a:t>Based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322709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Buka browser, arahkan pada alamat </a:t>
            </a:r>
            <a:r>
              <a:rPr lang="id-ID" sz="1800" b="1" dirty="0"/>
              <a:t>http://IP.FREENAS:9000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11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0233FCF7-3755-43B8-A23D-81B7724767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179" t="1276" r="12691" b="-353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9. </a:t>
            </a:r>
            <a:r>
              <a:rPr lang="id-ID" sz="3600" b="1" dirty="0" err="1"/>
              <a:t>Login</a:t>
            </a:r>
            <a:r>
              <a:rPr lang="id-ID" sz="3600" b="1" dirty="0"/>
              <a:t> </a:t>
            </a:r>
            <a:r>
              <a:rPr lang="id-ID" sz="3600" b="1" dirty="0" err="1"/>
              <a:t>MinIO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322709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Gunakan Access </a:t>
            </a:r>
            <a:r>
              <a:rPr lang="id-ID" sz="2000" dirty="0" err="1"/>
              <a:t>Key</a:t>
            </a:r>
            <a:r>
              <a:rPr lang="id-ID" sz="2000" dirty="0"/>
              <a:t> </a:t>
            </a:r>
            <a:r>
              <a:rPr lang="id-ID" sz="2000" b="1" dirty="0"/>
              <a:t>S3nickname </a:t>
            </a:r>
            <a:r>
              <a:rPr lang="id-ID" sz="2000" dirty="0"/>
              <a:t>dan Secret </a:t>
            </a:r>
            <a:r>
              <a:rPr lang="id-ID" sz="2000" dirty="0" err="1"/>
              <a:t>Key</a:t>
            </a:r>
            <a:r>
              <a:rPr lang="id-ID" sz="2000" dirty="0"/>
              <a:t> </a:t>
            </a:r>
            <a:r>
              <a:rPr lang="id-ID" sz="2000" b="1" dirty="0"/>
              <a:t>NIM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12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0CCDEC13-C06C-499D-92B2-2AA530F0350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816" r="1381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1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10. Tampilan </a:t>
            </a:r>
            <a:r>
              <a:rPr lang="id-ID" sz="3600" b="1" dirty="0" err="1"/>
              <a:t>dashboard</a:t>
            </a:r>
            <a:r>
              <a:rPr lang="id-ID" sz="3600" b="1" dirty="0"/>
              <a:t> </a:t>
            </a:r>
            <a:r>
              <a:rPr lang="id-ID" sz="3600" b="1" dirty="0" err="1"/>
              <a:t>MinIO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322709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Pada bagian kanan bawah klik tombol </a:t>
            </a:r>
            <a:r>
              <a:rPr lang="id-ID" sz="2000" b="1" dirty="0" err="1"/>
              <a:t>Add</a:t>
            </a:r>
            <a:r>
              <a:rPr lang="id-ID" sz="2000" b="1" dirty="0"/>
              <a:t> </a:t>
            </a:r>
            <a:r>
              <a:rPr lang="id-ID" sz="2000" dirty="0"/>
              <a:t>kemudian pilih </a:t>
            </a:r>
            <a:r>
              <a:rPr lang="id-ID" sz="2000" b="1" dirty="0" err="1"/>
              <a:t>Create</a:t>
            </a:r>
            <a:r>
              <a:rPr lang="id-ID" sz="2000" b="1" dirty="0"/>
              <a:t> </a:t>
            </a:r>
            <a:r>
              <a:rPr lang="id-ID" sz="2000" b="1" dirty="0" err="1"/>
              <a:t>bucket</a:t>
            </a:r>
            <a:r>
              <a:rPr lang="id-ID" sz="2000" dirty="0"/>
              <a:t>, beri nama </a:t>
            </a:r>
            <a:r>
              <a:rPr lang="id-ID" sz="2000" b="1" dirty="0" err="1"/>
              <a:t>bucket</a:t>
            </a:r>
            <a:r>
              <a:rPr lang="id-ID" sz="2000" b="1" dirty="0"/>
              <a:t>-personal</a:t>
            </a:r>
            <a:r>
              <a:rPr lang="id-ID" sz="2000" dirty="0"/>
              <a:t>. Buat kembali dan beri nama </a:t>
            </a:r>
            <a:r>
              <a:rPr lang="id-ID" sz="2000" b="1" dirty="0" err="1"/>
              <a:t>bucket</a:t>
            </a:r>
            <a:r>
              <a:rPr lang="id-ID" sz="2000" b="1" dirty="0"/>
              <a:t>-publik</a:t>
            </a:r>
            <a:r>
              <a:rPr lang="id-ID" sz="2000" dirty="0"/>
              <a:t>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13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31551ED6-24DE-44D9-9493-612DA92489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31525" t="-37" r="-3892" b="3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2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11. Hasil pembuatan </a:t>
            </a:r>
            <a:r>
              <a:rPr lang="id-ID" sz="3600" b="1" dirty="0" err="1"/>
              <a:t>bucket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322709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Di bagian kiri adalah </a:t>
            </a:r>
            <a:r>
              <a:rPr lang="id-ID" sz="2000" dirty="0" err="1"/>
              <a:t>bucket</a:t>
            </a:r>
            <a:r>
              <a:rPr lang="id-ID" sz="2000" dirty="0"/>
              <a:t> yang telah dibuat sebelumnya.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14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196D3E39-3FAB-4B04-969C-DD588205F10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32" t="-450" r="28549" b="1761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12. Mencoba s3cmd untuk </a:t>
            </a:r>
            <a:r>
              <a:rPr lang="id-ID" sz="3600" b="1" dirty="0" err="1"/>
              <a:t>upload</a:t>
            </a:r>
            <a:r>
              <a:rPr lang="id-ID" sz="3600" b="1" dirty="0"/>
              <a:t> data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851424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Buka situs </a:t>
            </a:r>
            <a:r>
              <a:rPr lang="id-ID" sz="2000" dirty="0">
                <a:hlinkClick r:id="rId2"/>
              </a:rPr>
              <a:t>http://link.upnyk.ac.id/s3cmd</a:t>
            </a:r>
            <a:r>
              <a:rPr lang="id-ID" sz="2000" dirty="0"/>
              <a:t> atau </a:t>
            </a:r>
            <a:r>
              <a:rPr lang="id-ID" sz="2000" dirty="0">
                <a:hlinkClick r:id="rId3"/>
              </a:rPr>
              <a:t>https://s3tools.org/download</a:t>
            </a:r>
            <a:r>
              <a:rPr lang="id-ID" sz="2000" dirty="0"/>
              <a:t> kemudian unduh paket aplikasi s3cmd dalam bentuk </a:t>
            </a:r>
            <a:r>
              <a:rPr lang="id-ID" sz="2000" dirty="0" err="1"/>
              <a:t>zip</a:t>
            </a:r>
            <a:r>
              <a:rPr lang="id-ID" sz="2000" dirty="0"/>
              <a:t>. Ekstrak ke folder </a:t>
            </a:r>
            <a:r>
              <a:rPr lang="id-ID" sz="2000" b="1" dirty="0"/>
              <a:t>VM-NIM</a:t>
            </a:r>
            <a:r>
              <a:rPr lang="id-ID" sz="2000" b="1" i="1" dirty="0"/>
              <a:t>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15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C9DF1406-0508-42C9-B881-BDAC6ED82F8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l="14069" r="1406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100380"/>
            <a:ext cx="2213702" cy="2514833"/>
          </a:xfrm>
        </p:spPr>
        <p:txBody>
          <a:bodyPr rtlCol="0"/>
          <a:lstStyle/>
          <a:p>
            <a:pPr rtl="0"/>
            <a:r>
              <a:rPr lang="id-ID" sz="3600" b="1" dirty="0"/>
              <a:t>13. </a:t>
            </a:r>
            <a:r>
              <a:rPr lang="id-ID" sz="3600" b="1" dirty="0" err="1"/>
              <a:t>Install</a:t>
            </a:r>
            <a:r>
              <a:rPr lang="id-ID" sz="3600" b="1" dirty="0"/>
              <a:t> s3cmd dengan </a:t>
            </a:r>
            <a:r>
              <a:rPr lang="id-ID" sz="3600" b="1" dirty="0" err="1"/>
              <a:t>Python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851593"/>
            <a:ext cx="2213372" cy="2851424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Buka </a:t>
            </a:r>
            <a:r>
              <a:rPr lang="id-ID" sz="2000" b="1" dirty="0" err="1"/>
              <a:t>Command</a:t>
            </a:r>
            <a:r>
              <a:rPr lang="id-ID" sz="2000" b="1" dirty="0"/>
              <a:t> </a:t>
            </a:r>
            <a:r>
              <a:rPr lang="id-ID" sz="2000" b="1" dirty="0" err="1"/>
              <a:t>Prompt</a:t>
            </a:r>
            <a:r>
              <a:rPr lang="id-ID" sz="2000" dirty="0"/>
              <a:t> dengan mode </a:t>
            </a:r>
            <a:r>
              <a:rPr lang="id-ID" sz="2000" dirty="0" err="1"/>
              <a:t>Elevated</a:t>
            </a:r>
            <a:r>
              <a:rPr lang="id-ID" sz="2000" dirty="0"/>
              <a:t> </a:t>
            </a:r>
            <a:r>
              <a:rPr lang="id-ID" sz="2000" dirty="0" err="1"/>
              <a:t>Privileges</a:t>
            </a:r>
            <a:r>
              <a:rPr lang="id-ID" sz="2000" dirty="0"/>
              <a:t> (</a:t>
            </a:r>
            <a:r>
              <a:rPr lang="id-ID" sz="2000" b="1" dirty="0"/>
              <a:t>Run as Administrator</a:t>
            </a:r>
            <a:r>
              <a:rPr lang="id-ID" sz="2000" dirty="0"/>
              <a:t>)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16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F5973603-756D-4665-B598-D156AEE2A8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609" r="560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7"/>
            <a:ext cx="2213702" cy="2025077"/>
          </a:xfrm>
        </p:spPr>
        <p:txBody>
          <a:bodyPr rtlCol="0"/>
          <a:lstStyle/>
          <a:p>
            <a:pPr rtl="0"/>
            <a:r>
              <a:rPr lang="id-ID" sz="3600" b="1" dirty="0"/>
              <a:t>14. </a:t>
            </a:r>
            <a:r>
              <a:rPr lang="id-ID" sz="3600" b="1" dirty="0" err="1"/>
              <a:t>Working</a:t>
            </a:r>
            <a:r>
              <a:rPr lang="id-ID" sz="3600" b="1" dirty="0"/>
              <a:t> </a:t>
            </a:r>
            <a:r>
              <a:rPr lang="id-ID" sz="3600" b="1" dirty="0" err="1"/>
              <a:t>directory</a:t>
            </a:r>
            <a:r>
              <a:rPr lang="id-ID" sz="3600" b="1" dirty="0"/>
              <a:t> ke folder S3 hasil unduh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63751"/>
            <a:ext cx="2213372" cy="3400520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Arahkan </a:t>
            </a:r>
            <a:r>
              <a:rPr lang="id-ID" sz="2000" dirty="0" err="1"/>
              <a:t>working</a:t>
            </a:r>
            <a:r>
              <a:rPr lang="id-ID" sz="2000" dirty="0"/>
              <a:t> </a:t>
            </a:r>
            <a:r>
              <a:rPr lang="id-ID" sz="2000" dirty="0" err="1"/>
              <a:t>directory</a:t>
            </a:r>
            <a:r>
              <a:rPr lang="id-ID" sz="2000" dirty="0"/>
              <a:t> CMD ke isi folder yang telah diunduh sebelumnya. Gunakan </a:t>
            </a:r>
            <a:r>
              <a:rPr lang="id-ID" sz="2000" b="1" dirty="0"/>
              <a:t>D: </a:t>
            </a:r>
            <a:r>
              <a:rPr lang="id-ID" sz="2000" dirty="0"/>
              <a:t>kemudian </a:t>
            </a:r>
            <a:r>
              <a:rPr lang="id-ID" sz="2000" b="1" dirty="0"/>
              <a:t>cd VM-NIM </a:t>
            </a:r>
            <a:r>
              <a:rPr lang="id-ID" sz="2000" dirty="0"/>
              <a:t>kemudian </a:t>
            </a:r>
            <a:r>
              <a:rPr lang="id-ID" sz="2000" b="1" dirty="0"/>
              <a:t>cd s3cmd-2.0.2</a:t>
            </a:r>
            <a:endParaRPr lang="id-ID" sz="2000" dirty="0"/>
          </a:p>
          <a:p>
            <a:pPr marL="0" indent="0">
              <a:buNone/>
            </a:pPr>
            <a:r>
              <a:rPr lang="id-ID" sz="2000" dirty="0"/>
              <a:t>Kemudian ketikan perintah </a:t>
            </a:r>
            <a:r>
              <a:rPr lang="id-ID" sz="2000" b="1" dirty="0" err="1"/>
              <a:t>python</a:t>
            </a:r>
            <a:r>
              <a:rPr lang="id-ID" sz="2000" b="1" dirty="0"/>
              <a:t> setup.py </a:t>
            </a:r>
            <a:r>
              <a:rPr lang="id-ID" sz="2000" b="1" dirty="0" err="1"/>
              <a:t>install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17</a:t>
            </a:fld>
            <a:endParaRPr lang="id-ID" dirty="0"/>
          </a:p>
        </p:txBody>
      </p:sp>
      <p:pic>
        <p:nvPicPr>
          <p:cNvPr id="9" name="Tampungan Gambar 8">
            <a:extLst>
              <a:ext uri="{FF2B5EF4-FFF2-40B4-BE49-F238E27FC236}">
                <a16:creationId xmlns:a16="http://schemas.microsoft.com/office/drawing/2014/main" id="{4D3B9B73-893F-4C20-8A03-C8690AD75BB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45" t="21" r="20809" b="2211"/>
          <a:stretch/>
        </p:blipFill>
        <p:spPr>
          <a:xfrm>
            <a:off x="3069597" y="1376358"/>
            <a:ext cx="4750159" cy="4379625"/>
          </a:xfrm>
        </p:spPr>
      </p:pic>
    </p:spTree>
    <p:extLst>
      <p:ext uri="{BB962C8B-B14F-4D97-AF65-F5344CB8AC3E}">
        <p14:creationId xmlns:p14="http://schemas.microsoft.com/office/powerpoint/2010/main" val="387707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7"/>
            <a:ext cx="2213702" cy="2025077"/>
          </a:xfrm>
        </p:spPr>
        <p:txBody>
          <a:bodyPr rtlCol="0"/>
          <a:lstStyle/>
          <a:p>
            <a:pPr rtl="0"/>
            <a:r>
              <a:rPr lang="id-ID" sz="3600" b="1" dirty="0"/>
              <a:t>15. Proses instalasi s3 oleh </a:t>
            </a:r>
            <a:r>
              <a:rPr lang="id-ID" sz="3600" b="1" dirty="0" err="1"/>
              <a:t>Python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3263751"/>
            <a:ext cx="2213372" cy="3400520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Tunggu hingga proses instalasi selesai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18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A50A2E9D-0790-431B-94D0-703C8BDFE82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13" t="-177" r="17451" b="177"/>
          <a:stretch/>
        </p:blipFill>
        <p:spPr>
          <a:xfrm>
            <a:off x="3069597" y="1376358"/>
            <a:ext cx="4750159" cy="4379625"/>
          </a:xfrm>
        </p:spPr>
      </p:pic>
    </p:spTree>
    <p:extLst>
      <p:ext uri="{BB962C8B-B14F-4D97-AF65-F5344CB8AC3E}">
        <p14:creationId xmlns:p14="http://schemas.microsoft.com/office/powerpoint/2010/main" val="30999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8"/>
            <a:ext cx="2213702" cy="1459388"/>
          </a:xfrm>
        </p:spPr>
        <p:txBody>
          <a:bodyPr rtlCol="0"/>
          <a:lstStyle/>
          <a:p>
            <a:pPr rtl="0"/>
            <a:r>
              <a:rPr lang="id-ID" sz="3600" b="1" dirty="0"/>
              <a:t>16. Konfigurasi s3cmd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670" y="2698063"/>
            <a:ext cx="2213372" cy="3966207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 err="1"/>
              <a:t>Ketikkan</a:t>
            </a:r>
            <a:r>
              <a:rPr lang="id-ID" sz="2000" dirty="0"/>
              <a:t> perintah </a:t>
            </a:r>
            <a:r>
              <a:rPr lang="id-ID" sz="3100" b="1" dirty="0" err="1"/>
              <a:t>python</a:t>
            </a:r>
            <a:r>
              <a:rPr lang="id-ID" sz="3100" b="1" dirty="0"/>
              <a:t> s3cmd --</a:t>
            </a:r>
            <a:r>
              <a:rPr lang="id-ID" sz="3100" b="1" dirty="0" err="1"/>
              <a:t>configure</a:t>
            </a:r>
            <a:endParaRPr lang="id-ID" sz="31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19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D3C24643-979F-41FD-A922-0DBDABD0A24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50" t="-479" r="17497" b="215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/>
              <a:t>2</a:t>
            </a:fld>
            <a:endParaRPr lang="id-ID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9" y="4722462"/>
            <a:ext cx="8882777" cy="647701"/>
          </a:xfrm>
        </p:spPr>
        <p:txBody>
          <a:bodyPr rtlCol="0"/>
          <a:lstStyle/>
          <a:p>
            <a:pPr algn="ctr" rtl="0"/>
            <a:r>
              <a:rPr lang="id-ID" sz="3200" dirty="0">
                <a:latin typeface="Ubuntu Condensed" panose="020B0506030602030204" pitchFamily="34" charset="0"/>
              </a:rPr>
              <a:t>OVERVIEW MATERI KEENAM</a:t>
            </a:r>
          </a:p>
        </p:txBody>
      </p:sp>
      <p:pic>
        <p:nvPicPr>
          <p:cNvPr id="38" name="Tampungan Gambar 37">
            <a:extLst>
              <a:ext uri="{FF2B5EF4-FFF2-40B4-BE49-F238E27FC236}">
                <a16:creationId xmlns:a16="http://schemas.microsoft.com/office/drawing/2014/main" id="{8162E93F-E83A-40C3-B1FD-7106E42EC88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-74" t="-149" r="69" b="149"/>
          <a:stretch/>
        </p:blipFill>
        <p:spPr>
          <a:xfrm>
            <a:off x="63500" y="87313"/>
            <a:ext cx="8882777" cy="4635500"/>
          </a:xfrm>
        </p:spPr>
      </p:pic>
      <p:sp>
        <p:nvSpPr>
          <p:cNvPr id="3" name="Subjudu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" y="5370163"/>
            <a:ext cx="8882776" cy="1403181"/>
          </a:xfrm>
        </p:spPr>
        <p:txBody>
          <a:bodyPr rtlCol="0"/>
          <a:lstStyle/>
          <a:p>
            <a:pPr algn="ctr" rtl="0"/>
            <a:r>
              <a:rPr lang="id-ID" sz="2000" dirty="0"/>
              <a:t>Selain digunakan sebagai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Sharing</a:t>
            </a:r>
            <a:r>
              <a:rPr lang="id-ID" sz="2000" dirty="0"/>
              <a:t>, terdapat banyak fitur tambahan yang disediakan oleh </a:t>
            </a:r>
            <a:r>
              <a:rPr lang="id-ID" sz="2000" dirty="0" err="1"/>
              <a:t>FreeNAS</a:t>
            </a:r>
            <a:r>
              <a:rPr lang="id-ID" sz="2000" dirty="0"/>
              <a:t> dalam bentuk </a:t>
            </a:r>
            <a:r>
              <a:rPr lang="id-ID" sz="2000" dirty="0">
                <a:solidFill>
                  <a:srgbClr val="FFC000"/>
                </a:solidFill>
              </a:rPr>
              <a:t>Services</a:t>
            </a:r>
            <a:r>
              <a:rPr lang="id-ID" sz="2000" dirty="0"/>
              <a:t> maupun </a:t>
            </a:r>
            <a:r>
              <a:rPr lang="id-ID" sz="2000" dirty="0" err="1">
                <a:solidFill>
                  <a:srgbClr val="FFC000"/>
                </a:solidFill>
              </a:rPr>
              <a:t>Jails</a:t>
            </a:r>
            <a:r>
              <a:rPr lang="id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8"/>
            <a:ext cx="2213702" cy="792960"/>
          </a:xfrm>
        </p:spPr>
        <p:txBody>
          <a:bodyPr rtlCol="0"/>
          <a:lstStyle/>
          <a:p>
            <a:pPr rtl="0"/>
            <a:r>
              <a:rPr lang="id-ID" sz="2800" b="1" dirty="0"/>
              <a:t>17. Parameter konfigurasi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670" y="1844298"/>
            <a:ext cx="2213372" cy="5013702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Isikan Access </a:t>
            </a:r>
            <a:r>
              <a:rPr lang="id-ID" sz="2000" dirty="0" err="1"/>
              <a:t>Key</a:t>
            </a:r>
            <a:r>
              <a:rPr lang="id-ID" sz="2000" dirty="0"/>
              <a:t> </a:t>
            </a:r>
            <a:r>
              <a:rPr lang="id-ID" sz="2000" b="1" dirty="0"/>
              <a:t>S3nickname </a:t>
            </a:r>
            <a:r>
              <a:rPr lang="id-ID" sz="2000" dirty="0"/>
              <a:t>dan Secret </a:t>
            </a:r>
            <a:r>
              <a:rPr lang="id-ID" sz="2000" dirty="0" err="1"/>
              <a:t>Key</a:t>
            </a:r>
            <a:r>
              <a:rPr lang="id-ID" sz="2000" dirty="0"/>
              <a:t> </a:t>
            </a:r>
            <a:r>
              <a:rPr lang="id-ID" sz="2000" b="1" dirty="0"/>
              <a:t>NIM</a:t>
            </a:r>
            <a:r>
              <a:rPr lang="id-ID" sz="2000" dirty="0"/>
              <a:t>. Untuk pilihan region </a:t>
            </a:r>
            <a:r>
              <a:rPr lang="id-ID" sz="2000" b="1" dirty="0"/>
              <a:t>kosongkan</a:t>
            </a:r>
            <a:r>
              <a:rPr lang="id-ID" sz="2000" dirty="0"/>
              <a:t> dan untuk </a:t>
            </a:r>
            <a:r>
              <a:rPr lang="id-ID" sz="2000" dirty="0" err="1"/>
              <a:t>Endpoint</a:t>
            </a:r>
            <a:r>
              <a:rPr lang="id-ID" sz="2000" dirty="0"/>
              <a:t> isikan </a:t>
            </a:r>
            <a:r>
              <a:rPr lang="id-ID" sz="2000" b="1" dirty="0"/>
              <a:t>IP.FREENAS:9000</a:t>
            </a:r>
            <a:r>
              <a:rPr lang="id-ID" sz="2000" dirty="0"/>
              <a:t> Isian </a:t>
            </a:r>
            <a:r>
              <a:rPr lang="id-ID" sz="2000" dirty="0" err="1"/>
              <a:t>bucket</a:t>
            </a:r>
            <a:r>
              <a:rPr lang="id-ID" sz="2000" dirty="0"/>
              <a:t>, </a:t>
            </a:r>
            <a:r>
              <a:rPr lang="id-ID" sz="2000" dirty="0" err="1"/>
              <a:t>encryption</a:t>
            </a:r>
            <a:r>
              <a:rPr lang="id-ID" sz="2000" dirty="0"/>
              <a:t>, dan GPG </a:t>
            </a:r>
            <a:r>
              <a:rPr lang="id-ID" sz="2000" b="1" dirty="0"/>
              <a:t>kosongkan</a:t>
            </a:r>
            <a:r>
              <a:rPr lang="id-ID" sz="2000" dirty="0"/>
              <a:t>. Bagian </a:t>
            </a:r>
            <a:r>
              <a:rPr lang="id-ID" sz="2000" dirty="0" err="1"/>
              <a:t>https</a:t>
            </a:r>
            <a:r>
              <a:rPr lang="id-ID" sz="2000" dirty="0"/>
              <a:t> isi </a:t>
            </a:r>
            <a:r>
              <a:rPr lang="id-ID" sz="2000" b="1" dirty="0"/>
              <a:t>No</a:t>
            </a:r>
            <a:r>
              <a:rPr lang="id-ID" sz="2000" dirty="0"/>
              <a:t>. Bagian </a:t>
            </a:r>
            <a:r>
              <a:rPr lang="id-ID" sz="2000" dirty="0" err="1"/>
              <a:t>proxy</a:t>
            </a:r>
            <a:r>
              <a:rPr lang="id-ID" sz="2000" dirty="0"/>
              <a:t> </a:t>
            </a:r>
            <a:r>
              <a:rPr lang="id-ID" sz="2000" b="1" dirty="0"/>
              <a:t>kosongkan</a:t>
            </a:r>
            <a:r>
              <a:rPr lang="id-ID" sz="2000" dirty="0"/>
              <a:t>. </a:t>
            </a:r>
            <a:r>
              <a:rPr lang="id-ID" sz="2000" dirty="0" err="1"/>
              <a:t>Test</a:t>
            </a:r>
            <a:r>
              <a:rPr lang="id-ID" sz="2000" dirty="0"/>
              <a:t> </a:t>
            </a:r>
            <a:r>
              <a:rPr lang="id-ID" sz="2000" dirty="0" err="1"/>
              <a:t>settings</a:t>
            </a:r>
            <a:r>
              <a:rPr lang="id-ID" sz="2000" dirty="0"/>
              <a:t>, isikan </a:t>
            </a:r>
            <a:r>
              <a:rPr lang="id-ID" sz="2000" b="1" dirty="0"/>
              <a:t>Y</a:t>
            </a:r>
            <a:r>
              <a:rPr lang="id-ID" sz="2000" dirty="0"/>
              <a:t>. Bila berhasil akan statusnya </a:t>
            </a:r>
            <a:r>
              <a:rPr lang="id-ID" sz="2000" b="1" dirty="0" err="1"/>
              <a:t>Success</a:t>
            </a:r>
            <a:r>
              <a:rPr lang="id-ID" sz="2000" dirty="0"/>
              <a:t>. Kemudian </a:t>
            </a:r>
            <a:r>
              <a:rPr lang="id-ID" sz="2000" dirty="0" err="1"/>
              <a:t>save</a:t>
            </a:r>
            <a:r>
              <a:rPr lang="id-ID" sz="2000" dirty="0"/>
              <a:t> </a:t>
            </a:r>
            <a:r>
              <a:rPr lang="id-ID" sz="2000" dirty="0" err="1"/>
              <a:t>settings</a:t>
            </a:r>
            <a:r>
              <a:rPr lang="id-ID" sz="2000" dirty="0"/>
              <a:t> dengan isian </a:t>
            </a:r>
            <a:r>
              <a:rPr lang="id-ID" sz="2000" b="1" dirty="0"/>
              <a:t>Y.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20</a:t>
            </a:fld>
            <a:endParaRPr lang="id-ID" dirty="0"/>
          </a:p>
        </p:txBody>
      </p:sp>
      <p:pic>
        <p:nvPicPr>
          <p:cNvPr id="15" name="Tampungan Gambar 14">
            <a:extLst>
              <a:ext uri="{FF2B5EF4-FFF2-40B4-BE49-F238E27FC236}">
                <a16:creationId xmlns:a16="http://schemas.microsoft.com/office/drawing/2014/main" id="{55F0F5B4-52B7-4CE5-A484-88C810B1C44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13" t="-531" r="17451" b="531"/>
          <a:stretch/>
        </p:blipFill>
        <p:spPr>
          <a:xfrm>
            <a:off x="3069597" y="1376358"/>
            <a:ext cx="4750159" cy="4379625"/>
          </a:xfrm>
        </p:spPr>
      </p:pic>
      <p:sp>
        <p:nvSpPr>
          <p:cNvPr id="17" name="Persegi Panjang 16">
            <a:extLst>
              <a:ext uri="{FF2B5EF4-FFF2-40B4-BE49-F238E27FC236}">
                <a16:creationId xmlns:a16="http://schemas.microsoft.com/office/drawing/2014/main" id="{81DC1FCD-9A8C-4661-87C0-3731C7F10402}"/>
              </a:ext>
            </a:extLst>
          </p:cNvPr>
          <p:cNvSpPr/>
          <p:nvPr/>
        </p:nvSpPr>
        <p:spPr>
          <a:xfrm>
            <a:off x="4006674" y="2495228"/>
            <a:ext cx="658317" cy="130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1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8"/>
            <a:ext cx="2213702" cy="1459388"/>
          </a:xfrm>
        </p:spPr>
        <p:txBody>
          <a:bodyPr rtlCol="0"/>
          <a:lstStyle/>
          <a:p>
            <a:pPr rtl="0"/>
            <a:r>
              <a:rPr lang="id-ID" sz="3200" b="1" dirty="0"/>
              <a:t>18. Mencoba perintah s3cmd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670" y="2698063"/>
            <a:ext cx="2213372" cy="3966207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Pada jendela CMD, ketikan </a:t>
            </a:r>
            <a:r>
              <a:rPr lang="id-ID" sz="2400" b="1" dirty="0" err="1"/>
              <a:t>python</a:t>
            </a:r>
            <a:r>
              <a:rPr lang="id-ID" sz="2400" b="1" dirty="0"/>
              <a:t> s3cmd </a:t>
            </a:r>
            <a:r>
              <a:rPr lang="id-ID" sz="2400" b="1" dirty="0" err="1"/>
              <a:t>ls</a:t>
            </a:r>
            <a:r>
              <a:rPr lang="id-ID" sz="2000" b="1" dirty="0"/>
              <a:t> </a:t>
            </a:r>
            <a:r>
              <a:rPr lang="id-ID" sz="2000" dirty="0"/>
              <a:t>untuk </a:t>
            </a:r>
            <a:r>
              <a:rPr lang="id-ID" sz="2000" dirty="0" err="1"/>
              <a:t>me-listing</a:t>
            </a:r>
            <a:r>
              <a:rPr lang="id-ID" sz="2000" dirty="0"/>
              <a:t> isi dari </a:t>
            </a:r>
            <a:r>
              <a:rPr lang="id-ID" sz="2000" dirty="0" err="1"/>
              <a:t>bucket</a:t>
            </a:r>
            <a:r>
              <a:rPr lang="id-ID" sz="2000" dirty="0"/>
              <a:t> pada s3 </a:t>
            </a:r>
            <a:r>
              <a:rPr lang="id-ID" sz="2000" dirty="0" err="1"/>
              <a:t>FreeNAS</a:t>
            </a:r>
            <a:r>
              <a:rPr lang="id-ID" sz="2000" dirty="0"/>
              <a:t>.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21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9CA632B2-5768-41FF-A8B5-5AAA5FD7524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413" t="-177" r="17451" b="17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1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8"/>
            <a:ext cx="2213702" cy="1459388"/>
          </a:xfrm>
        </p:spPr>
        <p:txBody>
          <a:bodyPr rtlCol="0"/>
          <a:lstStyle/>
          <a:p>
            <a:pPr rtl="0"/>
            <a:r>
              <a:rPr lang="id-ID" sz="3600" b="1" dirty="0"/>
              <a:t>19. Buat </a:t>
            </a:r>
            <a:r>
              <a:rPr lang="id-ID" sz="3600" b="1" dirty="0" err="1"/>
              <a:t>file</a:t>
            </a:r>
            <a:r>
              <a:rPr lang="id-ID" sz="3600" b="1" dirty="0"/>
              <a:t> </a:t>
            </a:r>
            <a:r>
              <a:rPr lang="id-ID" sz="3600" b="1" dirty="0" err="1"/>
              <a:t>dummy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670" y="2698063"/>
            <a:ext cx="2213372" cy="3966207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Buat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b="1" dirty="0" err="1"/>
              <a:t>Text</a:t>
            </a:r>
            <a:r>
              <a:rPr lang="id-ID" sz="2000" b="1" dirty="0"/>
              <a:t> </a:t>
            </a:r>
            <a:r>
              <a:rPr lang="id-ID" sz="2000" b="1" dirty="0" err="1"/>
              <a:t>File</a:t>
            </a:r>
            <a:r>
              <a:rPr lang="id-ID" sz="2000" b="1" dirty="0"/>
              <a:t> </a:t>
            </a:r>
            <a:r>
              <a:rPr lang="id-ID" sz="2000" dirty="0"/>
              <a:t>di dalam folder s3cmd (folder saat ini)</a:t>
            </a:r>
            <a:r>
              <a:rPr lang="id-ID" sz="2000" b="1" dirty="0"/>
              <a:t> </a:t>
            </a:r>
            <a:r>
              <a:rPr lang="id-ID" sz="2000" dirty="0"/>
              <a:t>dengan nama </a:t>
            </a:r>
            <a:r>
              <a:rPr lang="id-ID" sz="2000" b="1" dirty="0"/>
              <a:t>mencoba.txt </a:t>
            </a:r>
            <a:r>
              <a:rPr lang="id-ID" sz="2000" dirty="0"/>
              <a:t>dan kemudian isikan teks bebas lalu Save.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22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8033FDAC-D21B-4BC6-A36F-6ACD61FD7FF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56" r="165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6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51338"/>
            <a:ext cx="2213702" cy="1459388"/>
          </a:xfrm>
        </p:spPr>
        <p:txBody>
          <a:bodyPr rtlCol="0"/>
          <a:lstStyle/>
          <a:p>
            <a:pPr rtl="0"/>
            <a:r>
              <a:rPr lang="id-ID" sz="3200" b="1" dirty="0"/>
              <a:t>20. Dokumentasi s3cmd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670" y="2698063"/>
            <a:ext cx="2213372" cy="3966207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Buka dokumentasi s3cmd pada alamat </a:t>
            </a:r>
            <a:r>
              <a:rPr lang="id-ID" sz="2000" dirty="0">
                <a:hlinkClick r:id="rId2"/>
              </a:rPr>
              <a:t>https://docs.min.io/docs/s3cmd-with-minio.html</a:t>
            </a:r>
            <a:r>
              <a:rPr lang="id-ID" sz="2000" dirty="0"/>
              <a:t> kemudian cobalah </a:t>
            </a:r>
            <a:r>
              <a:rPr lang="id-ID" sz="2000" dirty="0" err="1"/>
              <a:t>sintaks</a:t>
            </a:r>
            <a:r>
              <a:rPr lang="id-ID" sz="2000" dirty="0"/>
              <a:t> </a:t>
            </a:r>
            <a:r>
              <a:rPr lang="id-ID" sz="2000" b="1" dirty="0" err="1"/>
              <a:t>Upload</a:t>
            </a:r>
            <a:r>
              <a:rPr lang="id-ID" sz="2000" dirty="0"/>
              <a:t> dan </a:t>
            </a:r>
            <a:r>
              <a:rPr lang="id-ID" sz="2000" b="1" dirty="0" err="1"/>
              <a:t>Download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23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CF5EC1DB-B2AD-492C-900C-A5C352C8761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445" t="-177" r="21703" b="17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0" y="1043589"/>
            <a:ext cx="2213702" cy="1761604"/>
          </a:xfrm>
        </p:spPr>
        <p:txBody>
          <a:bodyPr rtlCol="0"/>
          <a:lstStyle/>
          <a:p>
            <a:pPr rtl="0"/>
            <a:r>
              <a:rPr lang="id-ID" sz="3200" b="1" dirty="0"/>
              <a:t>21. Perintah </a:t>
            </a:r>
            <a:r>
              <a:rPr lang="id-ID" sz="3200" b="1" dirty="0" err="1"/>
              <a:t>Upload</a:t>
            </a:r>
            <a:r>
              <a:rPr lang="id-ID" sz="3200" b="1" dirty="0"/>
              <a:t> </a:t>
            </a:r>
            <a:r>
              <a:rPr lang="id-ID" sz="3200" b="1" dirty="0" err="1"/>
              <a:t>File</a:t>
            </a:r>
            <a:r>
              <a:rPr lang="id-ID" sz="3200" b="1" dirty="0"/>
              <a:t> pada </a:t>
            </a:r>
            <a:r>
              <a:rPr lang="id-ID" sz="3200" b="1" dirty="0" err="1"/>
              <a:t>Bucket</a:t>
            </a:r>
            <a:endParaRPr lang="id-ID" sz="32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000" y="2984782"/>
            <a:ext cx="2213372" cy="3572359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 err="1"/>
              <a:t>python</a:t>
            </a:r>
            <a:r>
              <a:rPr lang="id-ID" sz="2000" dirty="0"/>
              <a:t> s3cmd </a:t>
            </a:r>
            <a:r>
              <a:rPr lang="id-ID" sz="2000" dirty="0" err="1"/>
              <a:t>put</a:t>
            </a:r>
            <a:r>
              <a:rPr lang="id-ID" sz="2000" dirty="0"/>
              <a:t> mencoba.txt s3://bucket-personal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24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53EE6BB7-8404-4676-A8C5-CBD5A7B0635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340" t="-177" r="15915" b="17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0" y="4722462"/>
            <a:ext cx="4509000" cy="647701"/>
          </a:xfrm>
        </p:spPr>
        <p:txBody>
          <a:bodyPr rtlCol="0"/>
          <a:lstStyle/>
          <a:p>
            <a:pPr rtl="0"/>
            <a:r>
              <a:rPr lang="id-ID" sz="2100" dirty="0">
                <a:latin typeface="Ubuntu Condensed" panose="020B0506030602030204" pitchFamily="34" charset="0"/>
              </a:rPr>
              <a:t>MONITORING DENGAN NETDATA SERVICE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" y="5370163"/>
            <a:ext cx="4509000" cy="1403181"/>
          </a:xfrm>
        </p:spPr>
        <p:txBody>
          <a:bodyPr rtlCol="0"/>
          <a:lstStyle/>
          <a:p>
            <a:pPr rtl="0"/>
            <a:r>
              <a:rPr lang="id-ID" dirty="0"/>
              <a:t>Pada bagian ini, akan dijelaskan tahapan untuk menjalankan layanan </a:t>
            </a:r>
            <a:r>
              <a:rPr lang="id-ID" dirty="0" err="1"/>
              <a:t>netdata</a:t>
            </a:r>
            <a:r>
              <a:rPr lang="id-ID" dirty="0"/>
              <a:t> pada </a:t>
            </a:r>
            <a:r>
              <a:rPr lang="id-ID" dirty="0" err="1"/>
              <a:t>FreeNAS</a:t>
            </a:r>
            <a:r>
              <a:rPr lang="id-ID" dirty="0"/>
              <a:t> sehingga dapat digunakan sebagai </a:t>
            </a:r>
            <a:r>
              <a:rPr lang="id-ID" dirty="0" err="1"/>
              <a:t>monitoring</a:t>
            </a:r>
            <a:r>
              <a:rPr lang="id-ID" dirty="0"/>
              <a:t>.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35896" y="382311"/>
            <a:ext cx="4271992" cy="5649690"/>
          </a:xfrm>
        </p:spPr>
        <p:txBody>
          <a:bodyPr rtlCol="0" anchor="b"/>
          <a:lstStyle/>
          <a:p>
            <a:pPr marL="0" indent="0">
              <a:buNone/>
            </a:pPr>
            <a:r>
              <a:rPr lang="id-ID" sz="4400" dirty="0"/>
              <a:t>BACKGROUND</a:t>
            </a:r>
            <a:endParaRPr lang="id-ID" sz="3200" dirty="0"/>
          </a:p>
          <a:p>
            <a:pPr marL="0" indent="0">
              <a:buNone/>
            </a:pPr>
            <a:r>
              <a:rPr lang="id-ID" sz="2000" dirty="0" err="1"/>
              <a:t>Netdata</a:t>
            </a:r>
            <a:r>
              <a:rPr lang="id-ID" sz="2000" dirty="0"/>
              <a:t> merupakan sistem layanan </a:t>
            </a:r>
            <a:r>
              <a:rPr lang="id-ID" sz="2000" dirty="0" err="1"/>
              <a:t>monitoring</a:t>
            </a:r>
            <a:r>
              <a:rPr lang="id-ID" sz="2000" dirty="0"/>
              <a:t> performa sistem secara real-</a:t>
            </a:r>
            <a:r>
              <a:rPr lang="id-ID" sz="2000" dirty="0" err="1"/>
              <a:t>time</a:t>
            </a:r>
            <a:r>
              <a:rPr lang="id-ID" sz="2000" dirty="0"/>
              <a:t>. Tampilan yang disediakan dalam bentuk web-</a:t>
            </a:r>
            <a:r>
              <a:rPr lang="id-ID" sz="2000" dirty="0" err="1"/>
              <a:t>based</a:t>
            </a:r>
            <a:r>
              <a:rPr lang="id-ID" sz="2000" dirty="0"/>
              <a:t> </a:t>
            </a:r>
            <a:r>
              <a:rPr lang="id-ID" sz="2000" dirty="0" err="1"/>
              <a:t>dashboard</a:t>
            </a:r>
            <a:r>
              <a:rPr lang="id-ID" sz="2000" dirty="0"/>
              <a:t>.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id-ID" sz="2000" dirty="0"/>
              <a:t>Tidak hanya berhenti di tampilan </a:t>
            </a:r>
            <a:r>
              <a:rPr lang="id-ID" sz="2000" dirty="0" err="1"/>
              <a:t>dashboard</a:t>
            </a:r>
            <a:r>
              <a:rPr lang="id-ID" sz="2000" dirty="0"/>
              <a:t> saja, </a:t>
            </a:r>
            <a:r>
              <a:rPr lang="id-ID" sz="2000" dirty="0" err="1"/>
              <a:t>netdata</a:t>
            </a:r>
            <a:r>
              <a:rPr lang="id-ID" sz="2000" dirty="0"/>
              <a:t> dapat diintegrasikan pada server sentral yang mengumpulkan berbagai data dari </a:t>
            </a:r>
            <a:r>
              <a:rPr lang="id-ID" sz="2000" dirty="0" err="1"/>
              <a:t>netdata</a:t>
            </a:r>
            <a:r>
              <a:rPr lang="id-ID" sz="2000" dirty="0"/>
              <a:t> untuk divisualisasikan secara komprehensif.</a:t>
            </a:r>
          </a:p>
        </p:txBody>
      </p:sp>
      <p:grpSp>
        <p:nvGrpSpPr>
          <p:cNvPr id="46" name="Grup 45" title="sekelompok segitiga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7400441" y="87312"/>
            <a:ext cx="1680059" cy="1663995"/>
            <a:chOff x="9862160" y="831132"/>
            <a:chExt cx="1850209" cy="1915995"/>
          </a:xfrm>
        </p:grpSpPr>
        <p:sp>
          <p:nvSpPr>
            <p:cNvPr id="16" name="Bentuk bebas: Bentuk 15" title="segitiga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7" name="Bentuk bebas: Bentuk 16" title="segitiga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8" name="Bentuk bebas: Bentuk 17" title="segitiga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9" name="Bentuk bebas: Bentuk 18" title="segitiga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0" name="Bentuk bebas: Bentuk 19" title="segitiga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1" name="Bentuk bebas: Bentuk 20" title="segitiga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2" name="Bentuk bebas: Bentuk 21" title="segitiga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3" name="Bentuk bebas: Bentuk 22" title="segitiga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4" name="Bentuk bebas: Bentuk 23" title="segitiga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5" name="Bentuk bebas: Bentuk 24" title="segitiga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6" name="Bentuk bebas: Bentuk 25" title="segitiga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7" name="Bentuk bebas: Bentuk 26" title="segitiga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8" name="Bentuk bebas: Bentuk 27" title="segitiga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9" name="Bentuk bebas: Bentuk 28" title="segitiga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</p:grp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25</a:t>
            </a:fld>
            <a:endParaRPr lang="id-ID" dirty="0"/>
          </a:p>
        </p:txBody>
      </p:sp>
      <p:pic>
        <p:nvPicPr>
          <p:cNvPr id="10" name="Tampungan Gambar 9">
            <a:extLst>
              <a:ext uri="{FF2B5EF4-FFF2-40B4-BE49-F238E27FC236}">
                <a16:creationId xmlns:a16="http://schemas.microsoft.com/office/drawing/2014/main" id="{5E317B92-AE2D-4605-8539-C7A34BF5695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6" t="8" r="45122" b="-8"/>
          <a:stretch/>
        </p:blipFill>
        <p:spPr>
          <a:xfrm>
            <a:off x="63500" y="87313"/>
            <a:ext cx="4506913" cy="4635500"/>
          </a:xfrm>
        </p:spPr>
      </p:pic>
    </p:spTree>
    <p:extLst>
      <p:ext uri="{BB962C8B-B14F-4D97-AF65-F5344CB8AC3E}">
        <p14:creationId xmlns:p14="http://schemas.microsoft.com/office/powerpoint/2010/main" val="383933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NETDATA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1. </a:t>
            </a:r>
            <a:r>
              <a:rPr lang="id-ID" sz="4000" b="1" dirty="0" err="1"/>
              <a:t>Login</a:t>
            </a:r>
            <a:r>
              <a:rPr lang="id-ID" sz="4000" b="1" dirty="0"/>
              <a:t> </a:t>
            </a:r>
            <a:r>
              <a:rPr lang="id-ID" sz="4000" b="1" dirty="0" err="1"/>
              <a:t>Dashboard</a:t>
            </a:r>
            <a:r>
              <a:rPr lang="id-ID" sz="4000" b="1" dirty="0"/>
              <a:t> </a:t>
            </a:r>
            <a:r>
              <a:rPr lang="id-ID" sz="4000" b="1" dirty="0" err="1"/>
              <a:t>FreeNAS</a:t>
            </a:r>
            <a:endParaRPr lang="id-ID" sz="40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Gunakan kombinasi </a:t>
            </a:r>
            <a:r>
              <a:rPr lang="id-ID" sz="2000" dirty="0" err="1"/>
              <a:t>username</a:t>
            </a:r>
            <a:r>
              <a:rPr lang="id-ID" sz="2000" dirty="0"/>
              <a:t>: </a:t>
            </a:r>
            <a:r>
              <a:rPr lang="id-ID" sz="2000" b="1" dirty="0" err="1"/>
              <a:t>root</a:t>
            </a:r>
            <a:r>
              <a:rPr lang="id-ID" sz="2000" dirty="0"/>
              <a:t> dan </a:t>
            </a:r>
            <a:r>
              <a:rPr lang="id-ID" sz="2000" dirty="0" err="1"/>
              <a:t>password</a:t>
            </a:r>
            <a:r>
              <a:rPr lang="id-ID" sz="2000" dirty="0"/>
              <a:t> yang telah dibuat di pertemuan sebelumnya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26</a:t>
            </a:fld>
            <a:endParaRPr lang="id-ID" dirty="0"/>
          </a:p>
        </p:txBody>
      </p:sp>
      <p:pic>
        <p:nvPicPr>
          <p:cNvPr id="11" name="Tampungan Gambar 10">
            <a:extLst>
              <a:ext uri="{FF2B5EF4-FFF2-40B4-BE49-F238E27FC236}">
                <a16:creationId xmlns:a16="http://schemas.microsoft.com/office/drawing/2014/main" id="{3F873E86-7EBE-46AA-9390-047E0FD377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01" t="-178" r="47403" b="1720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9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NETDATA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2. Masuk menu Services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Cari </a:t>
            </a:r>
            <a:r>
              <a:rPr lang="id-ID" sz="2000" dirty="0" err="1"/>
              <a:t>service</a:t>
            </a:r>
            <a:r>
              <a:rPr lang="id-ID" sz="2000" dirty="0"/>
              <a:t> dengan nama </a:t>
            </a:r>
            <a:r>
              <a:rPr lang="id-ID" sz="2000" dirty="0" err="1"/>
              <a:t>netdata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27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A7576457-B359-4DC4-BC24-852082117D8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763" r="1376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2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NETDATA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3600" b="1" dirty="0"/>
              <a:t>3. Nyalakan </a:t>
            </a:r>
            <a:r>
              <a:rPr lang="id-ID" sz="3600" b="1" dirty="0" err="1"/>
              <a:t>services</a:t>
            </a:r>
            <a:r>
              <a:rPr lang="id-ID" sz="3600" b="1" dirty="0"/>
              <a:t> </a:t>
            </a:r>
            <a:r>
              <a:rPr lang="id-ID" sz="3600" b="1" dirty="0" err="1"/>
              <a:t>netdata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3509767"/>
            <a:ext cx="2213372" cy="3231996"/>
          </a:xfrm>
        </p:spPr>
        <p:txBody>
          <a:bodyPr rtlCol="0"/>
          <a:lstStyle/>
          <a:p>
            <a:pPr marL="0" indent="0">
              <a:buNone/>
            </a:pPr>
            <a:r>
              <a:rPr lang="id-ID" sz="2000" dirty="0"/>
              <a:t>Geser </a:t>
            </a:r>
            <a:r>
              <a:rPr lang="id-ID" sz="2000" dirty="0" err="1"/>
              <a:t>slider</a:t>
            </a:r>
            <a:r>
              <a:rPr lang="id-ID" sz="2000" dirty="0"/>
              <a:t> atau klik hingga statusnya </a:t>
            </a:r>
            <a:r>
              <a:rPr lang="id-ID" sz="2000" b="1" dirty="0" err="1"/>
              <a:t>Running</a:t>
            </a:r>
            <a:r>
              <a:rPr lang="id-ID" sz="2000" dirty="0"/>
              <a:t>, jangan lupa beri </a:t>
            </a:r>
            <a:r>
              <a:rPr lang="id-ID" sz="2000" dirty="0" err="1"/>
              <a:t>checklist</a:t>
            </a:r>
            <a:r>
              <a:rPr lang="id-ID" sz="2000" dirty="0"/>
              <a:t> pada bagian </a:t>
            </a:r>
            <a:r>
              <a:rPr lang="id-ID" sz="2000" b="1" dirty="0"/>
              <a:t>Start </a:t>
            </a:r>
            <a:r>
              <a:rPr lang="id-ID" sz="2000" b="1" dirty="0" err="1"/>
              <a:t>Automatically</a:t>
            </a:r>
            <a:r>
              <a:rPr lang="id-ID" sz="2000" b="1" dirty="0"/>
              <a:t> </a:t>
            </a:r>
            <a:r>
              <a:rPr lang="id-ID" sz="2000" dirty="0"/>
              <a:t>di sebelahnya.</a:t>
            </a:r>
          </a:p>
          <a:p>
            <a:pPr marL="0" indent="0">
              <a:buNone/>
            </a:pPr>
            <a:r>
              <a:rPr lang="id-ID" sz="2000" dirty="0"/>
              <a:t>Kemudian klik pada kotak </a:t>
            </a:r>
            <a:r>
              <a:rPr lang="id-ID" sz="2000" b="1" dirty="0" err="1"/>
              <a:t>Launch</a:t>
            </a:r>
            <a:r>
              <a:rPr lang="id-ID" sz="2000" b="1" dirty="0"/>
              <a:t> </a:t>
            </a:r>
            <a:r>
              <a:rPr lang="id-ID" sz="2000" dirty="0"/>
              <a:t>di kolom </a:t>
            </a:r>
            <a:r>
              <a:rPr lang="id-ID" sz="2000" dirty="0" err="1"/>
              <a:t>Actions</a:t>
            </a:r>
            <a:r>
              <a:rPr lang="id-ID" sz="2000" dirty="0"/>
              <a:t>.</a:t>
            </a:r>
          </a:p>
          <a:p>
            <a:pPr marL="0" indent="0">
              <a:buNone/>
            </a:pP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28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089BB87D-2E5B-4FF4-9B83-686E5B1647E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22041" t="1281" r="5868" b="-754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2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NETDATA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3600" b="1" dirty="0"/>
              <a:t>4. Tampilan </a:t>
            </a:r>
            <a:r>
              <a:rPr lang="id-ID" sz="3600" b="1" dirty="0" err="1"/>
              <a:t>netdata</a:t>
            </a:r>
            <a:endParaRPr lang="id-ID" sz="36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 err="1"/>
              <a:t>Netdata</a:t>
            </a:r>
            <a:r>
              <a:rPr lang="id-ID" sz="2000" dirty="0"/>
              <a:t> juga dapat diakses melalui </a:t>
            </a:r>
            <a:r>
              <a:rPr lang="id-ID" sz="2000" dirty="0">
                <a:hlinkClick r:id="rId2"/>
              </a:rPr>
              <a:t>http://IP.FREENAS/netdata</a:t>
            </a:r>
            <a:r>
              <a:rPr lang="id-ID" sz="2000" dirty="0"/>
              <a:t> 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29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A3B81792-F071-4A19-B6DD-C6E5D783469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83" t="-177" r="27442" b="17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0" y="4722462"/>
            <a:ext cx="4509000" cy="647701"/>
          </a:xfrm>
        </p:spPr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S3 BUCKET SERVICE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" y="5370163"/>
            <a:ext cx="4509000" cy="1403181"/>
          </a:xfrm>
        </p:spPr>
        <p:txBody>
          <a:bodyPr rtlCol="0"/>
          <a:lstStyle/>
          <a:p>
            <a:pPr rtl="0"/>
            <a:r>
              <a:rPr lang="id-ID" dirty="0"/>
              <a:t>Pada bagian ini, akan dijelaskan tahapan untuk menjalankan layanan S3 pada </a:t>
            </a:r>
            <a:r>
              <a:rPr lang="id-ID" dirty="0" err="1"/>
              <a:t>FreeNAS</a:t>
            </a:r>
            <a:r>
              <a:rPr lang="id-ID" dirty="0"/>
              <a:t> dan mencoba layanan tersebut melalui </a:t>
            </a:r>
            <a:r>
              <a:rPr lang="id-ID" dirty="0" err="1"/>
              <a:t>MinIO</a:t>
            </a:r>
            <a:r>
              <a:rPr lang="id-ID" dirty="0"/>
              <a:t> Browser, S3cmd, atau S3 Browser.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35896" y="382311"/>
            <a:ext cx="4271992" cy="5649690"/>
          </a:xfrm>
        </p:spPr>
        <p:txBody>
          <a:bodyPr rtlCol="0" anchor="b"/>
          <a:lstStyle/>
          <a:p>
            <a:pPr marL="0" indent="0">
              <a:buNone/>
            </a:pPr>
            <a:r>
              <a:rPr lang="id-ID" sz="4400" dirty="0"/>
              <a:t>BACKGROUND</a:t>
            </a:r>
            <a:endParaRPr lang="id-ID" sz="3200" dirty="0"/>
          </a:p>
          <a:p>
            <a:pPr marL="0" indent="0">
              <a:buNone/>
            </a:pPr>
            <a:r>
              <a:rPr lang="id-ID" sz="2000" dirty="0"/>
              <a:t>S3 merupakan protokol penyimpanan berbasiskan objek yang telah digunakan oleh banyak vendor </a:t>
            </a:r>
            <a:r>
              <a:rPr lang="id-ID" sz="2000" dirty="0" err="1"/>
              <a:t>cloud</a:t>
            </a:r>
            <a:r>
              <a:rPr lang="id-ID" sz="2000" dirty="0"/>
              <a:t> </a:t>
            </a:r>
            <a:r>
              <a:rPr lang="id-ID" sz="2000" dirty="0" err="1"/>
              <a:t>computing</a:t>
            </a:r>
            <a:r>
              <a:rPr lang="id-ID" sz="2000" dirty="0"/>
              <a:t>, contohnya </a:t>
            </a:r>
            <a:r>
              <a:rPr lang="id-ID" sz="2000" dirty="0" err="1"/>
              <a:t>Amazon</a:t>
            </a:r>
            <a:r>
              <a:rPr lang="id-ID" sz="2000" dirty="0"/>
              <a:t> Web Service.</a:t>
            </a:r>
          </a:p>
          <a:p>
            <a:pPr marL="0" indent="0">
              <a:buNone/>
            </a:pPr>
            <a:r>
              <a:rPr lang="id-ID" sz="2000" dirty="0"/>
              <a:t>Dikarenakan S3 merupakan standarisasi utama penyimpanan berbasiskan objek, dengan menggunakan S3 pada </a:t>
            </a:r>
            <a:r>
              <a:rPr lang="id-ID" sz="2000" dirty="0" err="1"/>
              <a:t>FreeNAS</a:t>
            </a:r>
            <a:r>
              <a:rPr lang="id-ID" sz="2000" dirty="0"/>
              <a:t> dapat dijadikan sebagai </a:t>
            </a:r>
            <a:r>
              <a:rPr lang="id-ID" sz="2000" dirty="0">
                <a:solidFill>
                  <a:schemeClr val="accent5">
                    <a:lumMod val="75000"/>
                  </a:schemeClr>
                </a:solidFill>
              </a:rPr>
              <a:t>alternatif</a:t>
            </a:r>
            <a:r>
              <a:rPr lang="id-ID" sz="2000" dirty="0"/>
              <a:t> yang murah dan mudah dikonfigurasi maupun digunakan.</a:t>
            </a:r>
          </a:p>
        </p:txBody>
      </p:sp>
      <p:grpSp>
        <p:nvGrpSpPr>
          <p:cNvPr id="46" name="Grup 45" title="sekelompok segitiga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7400441" y="87312"/>
            <a:ext cx="1680059" cy="1663995"/>
            <a:chOff x="9862160" y="831132"/>
            <a:chExt cx="1850209" cy="1915995"/>
          </a:xfrm>
        </p:grpSpPr>
        <p:sp>
          <p:nvSpPr>
            <p:cNvPr id="16" name="Bentuk bebas: Bentuk 15" title="segitiga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7" name="Bentuk bebas: Bentuk 16" title="segitiga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8" name="Bentuk bebas: Bentuk 17" title="segitiga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9" name="Bentuk bebas: Bentuk 18" title="segitiga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0" name="Bentuk bebas: Bentuk 19" title="segitiga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1" name="Bentuk bebas: Bentuk 20" title="segitiga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2" name="Bentuk bebas: Bentuk 21" title="segitiga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3" name="Bentuk bebas: Bentuk 22" title="segitiga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4" name="Bentuk bebas: Bentuk 23" title="segitiga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5" name="Bentuk bebas: Bentuk 24" title="segitiga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6" name="Bentuk bebas: Bentuk 25" title="segitiga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7" name="Bentuk bebas: Bentuk 26" title="segitiga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8" name="Bentuk bebas: Bentuk 27" title="segitiga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9" name="Bentuk bebas: Bentuk 28" title="segitiga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</p:grp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</a:t>
            </a:fld>
            <a:endParaRPr lang="id-ID" dirty="0"/>
          </a:p>
        </p:txBody>
      </p:sp>
      <p:pic>
        <p:nvPicPr>
          <p:cNvPr id="9" name="Tampungan Gambar 8">
            <a:extLst>
              <a:ext uri="{FF2B5EF4-FFF2-40B4-BE49-F238E27FC236}">
                <a16:creationId xmlns:a16="http://schemas.microsoft.com/office/drawing/2014/main" id="{10AF9F11-899D-4854-BDB0-D2B79D5F904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2655" r="22655"/>
          <a:stretch>
            <a:fillRect/>
          </a:stretch>
        </p:blipFill>
        <p:spPr>
          <a:xfrm>
            <a:off x="63500" y="87313"/>
            <a:ext cx="4506913" cy="4635500"/>
          </a:xfrm>
        </p:spPr>
      </p:pic>
    </p:spTree>
    <p:extLst>
      <p:ext uri="{BB962C8B-B14F-4D97-AF65-F5344CB8AC3E}">
        <p14:creationId xmlns:p14="http://schemas.microsoft.com/office/powerpoint/2010/main" val="128680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NETDATA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3400" b="1" dirty="0"/>
              <a:t>5. Dokumen-</a:t>
            </a:r>
            <a:r>
              <a:rPr lang="id-ID" sz="3400" b="1" dirty="0" err="1"/>
              <a:t>tasi</a:t>
            </a:r>
            <a:r>
              <a:rPr lang="id-ID" sz="3400" b="1" dirty="0"/>
              <a:t> </a:t>
            </a:r>
            <a:r>
              <a:rPr lang="id-ID" sz="3400" b="1" dirty="0" err="1"/>
              <a:t>netdata</a:t>
            </a:r>
            <a:endParaRPr lang="id-ID" sz="34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Buka laman </a:t>
            </a:r>
            <a:r>
              <a:rPr lang="id-ID" sz="2000" dirty="0">
                <a:hlinkClick r:id="rId2"/>
              </a:rPr>
              <a:t>https://netdata.cloud</a:t>
            </a:r>
            <a:r>
              <a:rPr lang="id-ID" sz="2000" dirty="0"/>
              <a:t>  untuk mendapatkan informasi mengenai penggunaan </a:t>
            </a:r>
            <a:r>
              <a:rPr lang="id-ID" sz="2000" dirty="0" err="1"/>
              <a:t>netdata</a:t>
            </a:r>
            <a:r>
              <a:rPr lang="id-ID" sz="2000" dirty="0"/>
              <a:t> dan integrasinya.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30</a:t>
            </a:fld>
            <a:endParaRPr lang="id-ID" dirty="0"/>
          </a:p>
        </p:txBody>
      </p:sp>
      <p:pic>
        <p:nvPicPr>
          <p:cNvPr id="21" name="Tampungan Gambar 20">
            <a:extLst>
              <a:ext uri="{FF2B5EF4-FFF2-40B4-BE49-F238E27FC236}">
                <a16:creationId xmlns:a16="http://schemas.microsoft.com/office/drawing/2014/main" id="{77B9B606-8886-4231-A239-9C30D3EFCFD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5622" r="1562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3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00" y="4722462"/>
            <a:ext cx="4509000" cy="647701"/>
          </a:xfrm>
        </p:spPr>
        <p:txBody>
          <a:bodyPr rtlCol="0"/>
          <a:lstStyle/>
          <a:p>
            <a:pPr rtl="0"/>
            <a:r>
              <a:rPr lang="id-ID" sz="2100" dirty="0">
                <a:latin typeface="Ubuntu Condensed" panose="020B0506030602030204" pitchFamily="34" charset="0"/>
              </a:rPr>
              <a:t>MENCOBA JAILS DENGAN TRANSMISSION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" y="5370163"/>
            <a:ext cx="4509000" cy="1403181"/>
          </a:xfrm>
        </p:spPr>
        <p:txBody>
          <a:bodyPr rtlCol="0"/>
          <a:lstStyle/>
          <a:p>
            <a:pPr rtl="0"/>
            <a:r>
              <a:rPr lang="id-ID" dirty="0"/>
              <a:t>Pada bagian ini, akan dijelaskan tahapan instalasi dan konfigurasi salah satu aplikasi pada </a:t>
            </a:r>
            <a:r>
              <a:rPr lang="id-ID" dirty="0" err="1"/>
              <a:t>Jails</a:t>
            </a:r>
            <a:r>
              <a:rPr lang="id-ID" dirty="0"/>
              <a:t> </a:t>
            </a:r>
            <a:r>
              <a:rPr lang="id-ID" dirty="0" err="1"/>
              <a:t>FreeNAS</a:t>
            </a:r>
            <a:r>
              <a:rPr lang="id-ID" dirty="0"/>
              <a:t> yaitu </a:t>
            </a:r>
            <a:r>
              <a:rPr lang="id-ID" dirty="0" err="1"/>
              <a:t>Transmission</a:t>
            </a:r>
            <a:endParaRPr lang="id-ID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735896" y="382311"/>
            <a:ext cx="4271992" cy="5649690"/>
          </a:xfrm>
        </p:spPr>
        <p:txBody>
          <a:bodyPr rtlCol="0" anchor="b"/>
          <a:lstStyle/>
          <a:p>
            <a:pPr marL="0" indent="0">
              <a:buNone/>
            </a:pPr>
            <a:r>
              <a:rPr lang="id-ID" sz="4400" dirty="0"/>
              <a:t>BACKGROUND</a:t>
            </a:r>
            <a:endParaRPr lang="id-ID" sz="3200" dirty="0"/>
          </a:p>
          <a:p>
            <a:pPr marL="0" indent="0">
              <a:buNone/>
            </a:pPr>
            <a:r>
              <a:rPr lang="id-ID" sz="2000" dirty="0"/>
              <a:t>Selain digunakan sebagai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sharing</a:t>
            </a:r>
            <a:r>
              <a:rPr lang="id-ID" sz="2000" dirty="0"/>
              <a:t>, </a:t>
            </a:r>
            <a:r>
              <a:rPr lang="id-ID" sz="2000" dirty="0" err="1"/>
              <a:t>FreeNAS</a:t>
            </a:r>
            <a:r>
              <a:rPr lang="id-ID" sz="2000" dirty="0"/>
              <a:t> juga dapat digunakan sebagai mesin </a:t>
            </a:r>
            <a:r>
              <a:rPr lang="id-ID" sz="2000" dirty="0" err="1"/>
              <a:t>downloader</a:t>
            </a:r>
            <a:r>
              <a:rPr lang="id-ID" sz="2000" dirty="0"/>
              <a:t> </a:t>
            </a:r>
            <a:r>
              <a:rPr lang="id-ID" sz="2000" dirty="0" err="1"/>
              <a:t>torrent</a:t>
            </a:r>
            <a:r>
              <a:rPr lang="id-ID" sz="2000" dirty="0"/>
              <a:t> dengan menggunakan aplikasi </a:t>
            </a:r>
            <a:r>
              <a:rPr lang="id-ID" sz="2000" dirty="0" err="1"/>
              <a:t>Transmission</a:t>
            </a:r>
            <a:r>
              <a:rPr lang="id-ID" sz="2000" dirty="0"/>
              <a:t>.</a:t>
            </a:r>
          </a:p>
          <a:p>
            <a:pPr marL="0" indent="0">
              <a:buNone/>
            </a:pPr>
            <a:endParaRPr lang="id-ID" sz="2000" dirty="0"/>
          </a:p>
          <a:p>
            <a:pPr marL="0" indent="0">
              <a:buNone/>
            </a:pPr>
            <a:r>
              <a:rPr lang="id-ID" sz="2000" dirty="0"/>
              <a:t>Dengan konsep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storage</a:t>
            </a:r>
            <a:r>
              <a:rPr lang="id-ID" sz="2000" dirty="0"/>
              <a:t> dan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sharing</a:t>
            </a:r>
            <a:r>
              <a:rPr lang="id-ID" sz="2000" dirty="0"/>
              <a:t>, ditambah dengan berbagai </a:t>
            </a:r>
            <a:r>
              <a:rPr lang="id-ID" sz="2000" dirty="0" err="1"/>
              <a:t>service</a:t>
            </a:r>
            <a:r>
              <a:rPr lang="id-ID" sz="2000" dirty="0"/>
              <a:t> yang disediakan, kombinasi layanan yang ingin ditawarkan pada </a:t>
            </a:r>
            <a:r>
              <a:rPr lang="id-ID" sz="2000" dirty="0" err="1"/>
              <a:t>FreeNAS</a:t>
            </a:r>
            <a:r>
              <a:rPr lang="id-ID" sz="2000" dirty="0"/>
              <a:t> menjadi lebih banyak.</a:t>
            </a:r>
          </a:p>
        </p:txBody>
      </p:sp>
      <p:grpSp>
        <p:nvGrpSpPr>
          <p:cNvPr id="46" name="Grup 45" title="sekelompok segitiga">
            <a:extLst>
              <a:ext uri="{FF2B5EF4-FFF2-40B4-BE49-F238E27FC236}">
                <a16:creationId xmlns:a16="http://schemas.microsoft.com/office/drawing/2014/main" id="{62DF6AE8-6133-4C1E-91DD-755705ACF0F1}"/>
              </a:ext>
            </a:extLst>
          </p:cNvPr>
          <p:cNvGrpSpPr/>
          <p:nvPr/>
        </p:nvGrpSpPr>
        <p:grpSpPr>
          <a:xfrm>
            <a:off x="7400441" y="87312"/>
            <a:ext cx="1680059" cy="1663995"/>
            <a:chOff x="9862160" y="831132"/>
            <a:chExt cx="1850209" cy="1915995"/>
          </a:xfrm>
        </p:grpSpPr>
        <p:sp>
          <p:nvSpPr>
            <p:cNvPr id="16" name="Bentuk bebas: Bentuk 15" title="segitiga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7" name="Bentuk bebas: Bentuk 16" title="segitiga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8" name="Bentuk bebas: Bentuk 17" title="segitiga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19" name="Bentuk bebas: Bentuk 18" title="segitiga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0" name="Bentuk bebas: Bentuk 19" title="segitiga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1" name="Bentuk bebas: Bentuk 20" title="segitiga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2" name="Bentuk bebas: Bentuk 21" title="segitiga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3" name="Bentuk bebas: Bentuk 22" title="segitiga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4" name="Bentuk bebas: Bentuk 23" title="segitiga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5" name="Bentuk bebas: Bentuk 24" title="segitiga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6" name="Bentuk bebas: Bentuk 25" title="segitiga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7" name="Bentuk bebas: Bentuk 26" title="segitiga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8" name="Bentuk bebas: Bentuk 27" title="segitiga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  <p:sp>
          <p:nvSpPr>
            <p:cNvPr id="29" name="Bentuk bebas: Bentuk 28" title="segitiga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sz="1350" dirty="0"/>
            </a:p>
          </p:txBody>
        </p:sp>
      </p:grp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31</a:t>
            </a:fld>
            <a:endParaRPr lang="id-ID" dirty="0"/>
          </a:p>
        </p:txBody>
      </p:sp>
      <p:pic>
        <p:nvPicPr>
          <p:cNvPr id="9" name="Tampungan Gambar 8">
            <a:extLst>
              <a:ext uri="{FF2B5EF4-FFF2-40B4-BE49-F238E27FC236}">
                <a16:creationId xmlns:a16="http://schemas.microsoft.com/office/drawing/2014/main" id="{CAF9CBCF-069E-4755-BB25-BE07955A2E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8773" r="18773"/>
          <a:stretch>
            <a:fillRect/>
          </a:stretch>
        </p:blipFill>
        <p:spPr>
          <a:xfrm>
            <a:off x="63500" y="87313"/>
            <a:ext cx="4506913" cy="4635500"/>
          </a:xfrm>
        </p:spPr>
      </p:pic>
    </p:spTree>
    <p:extLst>
      <p:ext uri="{BB962C8B-B14F-4D97-AF65-F5344CB8AC3E}">
        <p14:creationId xmlns:p14="http://schemas.microsoft.com/office/powerpoint/2010/main" val="3169101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TRANSMISSION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1. </a:t>
            </a:r>
            <a:r>
              <a:rPr lang="id-ID" sz="4000" b="1" dirty="0" err="1"/>
              <a:t>Login</a:t>
            </a:r>
            <a:r>
              <a:rPr lang="id-ID" sz="4000" b="1" dirty="0"/>
              <a:t> </a:t>
            </a:r>
            <a:r>
              <a:rPr lang="id-ID" sz="4000" b="1" dirty="0" err="1"/>
              <a:t>Dashboard</a:t>
            </a:r>
            <a:r>
              <a:rPr lang="id-ID" sz="4000" b="1" dirty="0"/>
              <a:t> </a:t>
            </a:r>
            <a:r>
              <a:rPr lang="id-ID" sz="4000" b="1" dirty="0" err="1"/>
              <a:t>FreeNAS</a:t>
            </a:r>
            <a:endParaRPr lang="id-ID" sz="40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Gunakan kombinasi </a:t>
            </a:r>
            <a:r>
              <a:rPr lang="id-ID" sz="2000" dirty="0" err="1"/>
              <a:t>username</a:t>
            </a:r>
            <a:r>
              <a:rPr lang="id-ID" sz="2000" dirty="0"/>
              <a:t>: </a:t>
            </a:r>
            <a:r>
              <a:rPr lang="id-ID" sz="2000" b="1" dirty="0" err="1"/>
              <a:t>root</a:t>
            </a:r>
            <a:r>
              <a:rPr lang="id-ID" sz="2000" dirty="0"/>
              <a:t> dan </a:t>
            </a:r>
            <a:r>
              <a:rPr lang="id-ID" sz="2000" dirty="0" err="1"/>
              <a:t>password</a:t>
            </a:r>
            <a:r>
              <a:rPr lang="id-ID" sz="2000" dirty="0"/>
              <a:t> yang telah dibuat di pertemuan sebelumnya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32</a:t>
            </a:fld>
            <a:endParaRPr lang="id-ID" dirty="0"/>
          </a:p>
        </p:txBody>
      </p:sp>
      <p:pic>
        <p:nvPicPr>
          <p:cNvPr id="11" name="Tampungan Gambar 10">
            <a:extLst>
              <a:ext uri="{FF2B5EF4-FFF2-40B4-BE49-F238E27FC236}">
                <a16:creationId xmlns:a16="http://schemas.microsoft.com/office/drawing/2014/main" id="{3F873E86-7EBE-46AA-9390-047E0FD377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01" t="-178" r="47403" b="1720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TRANSMISSION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2. Buat </a:t>
            </a:r>
            <a:r>
              <a:rPr lang="id-ID" sz="4000" b="1" dirty="0" err="1"/>
              <a:t>dataset</a:t>
            </a:r>
            <a:r>
              <a:rPr lang="id-ID" sz="4000" b="1" dirty="0"/>
              <a:t> baru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Pada </a:t>
            </a:r>
            <a:r>
              <a:rPr lang="id-ID" sz="2000" dirty="0" err="1"/>
              <a:t>pools</a:t>
            </a:r>
            <a:r>
              <a:rPr lang="id-ID" sz="2000" dirty="0"/>
              <a:t> </a:t>
            </a:r>
            <a:r>
              <a:rPr lang="id-ID" sz="2000" b="1" dirty="0"/>
              <a:t>data-komputasi </a:t>
            </a:r>
            <a:r>
              <a:rPr lang="id-ID" sz="2000" dirty="0"/>
              <a:t>buat </a:t>
            </a:r>
            <a:r>
              <a:rPr lang="id-ID" sz="2000" dirty="0" err="1"/>
              <a:t>dataset</a:t>
            </a:r>
            <a:r>
              <a:rPr lang="id-ID" sz="2000" dirty="0"/>
              <a:t> dengan nama </a:t>
            </a:r>
            <a:r>
              <a:rPr lang="id-ID" sz="2000" b="1" dirty="0" err="1"/>
              <a:t>transmission</a:t>
            </a:r>
            <a:r>
              <a:rPr lang="id-ID" sz="2000" dirty="0"/>
              <a:t>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33</a:t>
            </a:fld>
            <a:endParaRPr lang="id-ID" dirty="0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CC6649D-4530-44FF-AF56-4610B92AD8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0063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TRANSMISSION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3. </a:t>
            </a:r>
            <a:r>
              <a:rPr lang="id-ID" sz="4000" b="1" dirty="0" err="1"/>
              <a:t>to</a:t>
            </a:r>
            <a:r>
              <a:rPr lang="id-ID" sz="4000" b="1" dirty="0"/>
              <a:t> </a:t>
            </a:r>
            <a:r>
              <a:rPr lang="id-ID" sz="4000" b="1" dirty="0" err="1"/>
              <a:t>be</a:t>
            </a:r>
            <a:r>
              <a:rPr lang="id-ID" sz="4000" b="1" dirty="0"/>
              <a:t> </a:t>
            </a:r>
            <a:r>
              <a:rPr lang="id-ID" sz="4000" b="1" dirty="0" err="1"/>
              <a:t>continued</a:t>
            </a:r>
            <a:endParaRPr lang="id-ID" sz="40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Bersambung pada </a:t>
            </a:r>
            <a:r>
              <a:rPr lang="id-ID" sz="2000" dirty="0">
                <a:hlinkClick r:id="rId2"/>
              </a:rPr>
              <a:t>https://www.youtube.com/watch?v=5U9MG9MH-xw</a:t>
            </a:r>
            <a:r>
              <a:rPr lang="id-ID" sz="2000" dirty="0"/>
              <a:t> 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34</a:t>
            </a:fld>
            <a:endParaRPr lang="id-ID" dirty="0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BCC6649D-4530-44FF-AF56-4610B92AD8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95324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Konten 1">
            <a:extLst>
              <a:ext uri="{FF2B5EF4-FFF2-40B4-BE49-F238E27FC236}">
                <a16:creationId xmlns:a16="http://schemas.microsoft.com/office/drawing/2014/main" id="{0CE4BCAD-3250-4D19-B4F7-B42F2DEB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Kumpulkan dokumentasi yang telah Anda buat pada tempat yang telah disediakan</a:t>
            </a:r>
            <a:endParaRPr lang="en-ID" dirty="0"/>
          </a:p>
        </p:txBody>
      </p:sp>
      <p:sp>
        <p:nvSpPr>
          <p:cNvPr id="3" name="Judul 2">
            <a:extLst>
              <a:ext uri="{FF2B5EF4-FFF2-40B4-BE49-F238E27FC236}">
                <a16:creationId xmlns:a16="http://schemas.microsoft.com/office/drawing/2014/main" id="{D37E8E80-1377-4490-B2C2-FAFAF5D5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Ubuntu Condensed" panose="020B0506030602030204" pitchFamily="34" charset="0"/>
              </a:rPr>
              <a:t>PENGUMPULAN DOKUMENTASI KEENAM</a:t>
            </a:r>
            <a:endParaRPr lang="en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194B63-268C-48F3-8D9D-E3259557F0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id-ID" smtClean="0"/>
              <a:pPr rtl="0"/>
              <a:t>35</a:t>
            </a:fld>
            <a:endParaRPr lang="id-ID" dirty="0"/>
          </a:p>
        </p:txBody>
      </p:sp>
      <p:pic>
        <p:nvPicPr>
          <p:cNvPr id="7" name="Tampungan Gambar 6">
            <a:extLst>
              <a:ext uri="{FF2B5EF4-FFF2-40B4-BE49-F238E27FC236}">
                <a16:creationId xmlns:a16="http://schemas.microsoft.com/office/drawing/2014/main" id="{25D252ED-B1E1-461C-AE36-EE9B86706C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-75" t="-177" r="23046" b="177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  <p:sp>
        <p:nvSpPr>
          <p:cNvPr id="6" name="Tampungan Teks 5">
            <a:extLst>
              <a:ext uri="{FF2B5EF4-FFF2-40B4-BE49-F238E27FC236}">
                <a16:creationId xmlns:a16="http://schemas.microsoft.com/office/drawing/2014/main" id="{AEB6C892-16E8-48F2-8742-3B037B891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Buka Network </a:t>
            </a:r>
            <a:r>
              <a:rPr lang="id-ID" dirty="0" err="1"/>
              <a:t>Drive</a:t>
            </a:r>
            <a:r>
              <a:rPr lang="id-ID" dirty="0"/>
              <a:t> dengan nama </a:t>
            </a:r>
            <a:r>
              <a:rPr lang="id-ID" b="1" dirty="0"/>
              <a:t>!!LOCAL-SHARE!! </a:t>
            </a:r>
            <a:r>
              <a:rPr lang="id-ID" dirty="0"/>
              <a:t>dan simpan pada folder dengan nama </a:t>
            </a:r>
            <a:r>
              <a:rPr lang="id-ID" b="1" dirty="0"/>
              <a:t>Dokumentasi 6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882875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Tampungan Gambar 18" descr="Sebuah gambar pemandangan alam&#10;&#10;Deskripsi yang dibuat dengan sangat percaya diri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" r="11"/>
          <a:stretch>
            <a:fillRect/>
          </a:stretch>
        </p:blipFill>
        <p:spPr/>
      </p:pic>
      <p:sp>
        <p:nvSpPr>
          <p:cNvPr id="3" name="Judul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55" y="2438846"/>
            <a:ext cx="5402090" cy="1248270"/>
          </a:xfrm>
        </p:spPr>
        <p:txBody>
          <a:bodyPr rtlCol="0"/>
          <a:lstStyle/>
          <a:p>
            <a:pPr rtl="0"/>
            <a:r>
              <a:rPr lang="id-ID" dirty="0">
                <a:latin typeface="Ubuntu Condensed" panose="020B0506030602030204" pitchFamily="34" charset="0"/>
              </a:rPr>
              <a:t>Terima Kasih</a:t>
            </a:r>
          </a:p>
        </p:txBody>
      </p:sp>
      <p:cxnSp>
        <p:nvCxnSpPr>
          <p:cNvPr id="5" name="Konektor Lurus 4" descr="Garis pemisah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32835" y="2666345"/>
            <a:ext cx="0" cy="82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judul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956" y="3684672"/>
            <a:ext cx="3961877" cy="678101"/>
          </a:xfrm>
        </p:spPr>
        <p:txBody>
          <a:bodyPr rtlCol="0"/>
          <a:lstStyle/>
          <a:p>
            <a:pPr rtl="0"/>
            <a:r>
              <a:rPr lang="id-ID" sz="1400" dirty="0">
                <a:latin typeface="Segoe UI" panose="020B0502040204020203" pitchFamily="34" charset="0"/>
                <a:cs typeface="Segoe UI" panose="020B0502040204020203" pitchFamily="34" charset="0"/>
              </a:rPr>
              <a:t>Sampai jumpa di pertemuan ketujuh (sesudah UTS</a:t>
            </a:r>
            <a:r>
              <a:rPr lang="id-ID" sz="1575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id-ID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Gambar 21">
            <a:extLst>
              <a:ext uri="{FF2B5EF4-FFF2-40B4-BE49-F238E27FC236}">
                <a16:creationId xmlns:a16="http://schemas.microsoft.com/office/drawing/2014/main" id="{0E79F05A-4768-4138-8033-A8A011174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1"/>
          <a:stretch/>
        </p:blipFill>
        <p:spPr>
          <a:xfrm>
            <a:off x="6044309" y="2539605"/>
            <a:ext cx="1017263" cy="10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1. </a:t>
            </a:r>
            <a:r>
              <a:rPr lang="id-ID" sz="4000" b="1" dirty="0" err="1"/>
              <a:t>Login</a:t>
            </a:r>
            <a:r>
              <a:rPr lang="id-ID" sz="4000" b="1" dirty="0"/>
              <a:t> </a:t>
            </a:r>
            <a:r>
              <a:rPr lang="id-ID" sz="4000" b="1" dirty="0" err="1"/>
              <a:t>Dashboard</a:t>
            </a:r>
            <a:r>
              <a:rPr lang="id-ID" sz="4000" b="1" dirty="0"/>
              <a:t> </a:t>
            </a:r>
            <a:r>
              <a:rPr lang="id-ID" sz="4000" b="1" dirty="0" err="1"/>
              <a:t>FreeNAS</a:t>
            </a:r>
            <a:endParaRPr lang="id-ID" sz="40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Gunakan kombinasi </a:t>
            </a:r>
            <a:r>
              <a:rPr lang="id-ID" sz="2000" dirty="0" err="1"/>
              <a:t>username</a:t>
            </a:r>
            <a:r>
              <a:rPr lang="id-ID" sz="2000" dirty="0"/>
              <a:t>: </a:t>
            </a:r>
            <a:r>
              <a:rPr lang="id-ID" sz="2000" b="1" dirty="0" err="1"/>
              <a:t>root</a:t>
            </a:r>
            <a:r>
              <a:rPr lang="id-ID" sz="2000" dirty="0"/>
              <a:t> dan </a:t>
            </a:r>
            <a:r>
              <a:rPr lang="id-ID" sz="2000" dirty="0" err="1"/>
              <a:t>password</a:t>
            </a:r>
            <a:r>
              <a:rPr lang="id-ID" sz="2000" dirty="0"/>
              <a:t> yang telah dibuat di pertemuan sebelumnya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4</a:t>
            </a:fld>
            <a:endParaRPr lang="id-ID" dirty="0"/>
          </a:p>
        </p:txBody>
      </p:sp>
      <p:pic>
        <p:nvPicPr>
          <p:cNvPr id="11" name="Tampungan Gambar 10">
            <a:extLst>
              <a:ext uri="{FF2B5EF4-FFF2-40B4-BE49-F238E27FC236}">
                <a16:creationId xmlns:a16="http://schemas.microsoft.com/office/drawing/2014/main" id="{3F873E86-7EBE-46AA-9390-047E0FD377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01" t="-178" r="47403" b="1720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8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2. Masuk menu </a:t>
            </a:r>
            <a:r>
              <a:rPr lang="id-ID" sz="4000" b="1" dirty="0" err="1"/>
              <a:t>Storage</a:t>
            </a:r>
            <a:r>
              <a:rPr lang="id-ID" sz="4000" b="1" dirty="0"/>
              <a:t> Pool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Pada </a:t>
            </a:r>
            <a:r>
              <a:rPr lang="id-ID" sz="2000" dirty="0" err="1"/>
              <a:t>pool</a:t>
            </a:r>
            <a:r>
              <a:rPr lang="id-ID" sz="2000" dirty="0"/>
              <a:t> </a:t>
            </a:r>
            <a:r>
              <a:rPr lang="id-ID" sz="2000" b="1" dirty="0"/>
              <a:t>data-</a:t>
            </a:r>
            <a:r>
              <a:rPr lang="id-ID" sz="2000" b="1" dirty="0" err="1"/>
              <a:t>cloud</a:t>
            </a:r>
            <a:r>
              <a:rPr lang="id-ID" sz="2000" b="1" dirty="0"/>
              <a:t> </a:t>
            </a:r>
            <a:r>
              <a:rPr lang="id-ID" sz="2000" dirty="0"/>
              <a:t>buka menu </a:t>
            </a:r>
            <a:r>
              <a:rPr lang="id-ID" sz="2000" dirty="0" err="1"/>
              <a:t>options</a:t>
            </a:r>
            <a:r>
              <a:rPr lang="id-ID" sz="2000" dirty="0"/>
              <a:t>, kemudian pilih </a:t>
            </a:r>
            <a:r>
              <a:rPr lang="id-ID" sz="2000" b="1" dirty="0" err="1"/>
              <a:t>Add</a:t>
            </a:r>
            <a:r>
              <a:rPr lang="id-ID" sz="2000" b="1" dirty="0"/>
              <a:t> </a:t>
            </a:r>
            <a:r>
              <a:rPr lang="id-ID" sz="2000" b="1" dirty="0" err="1"/>
              <a:t>Dataset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5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57F2A066-72DC-48AC-AE77-FC86BE0385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30032" t="324" r="4375" b="1711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8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3. Buat </a:t>
            </a:r>
            <a:r>
              <a:rPr lang="id-ID" sz="4000" b="1" dirty="0" err="1"/>
              <a:t>dataset</a:t>
            </a:r>
            <a:r>
              <a:rPr lang="id-ID" sz="4000" b="1" dirty="0"/>
              <a:t> baru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Gunakan nama </a:t>
            </a:r>
            <a:r>
              <a:rPr lang="id-ID" sz="2000" dirty="0" err="1"/>
              <a:t>dataset</a:t>
            </a:r>
            <a:r>
              <a:rPr lang="id-ID" sz="2000" dirty="0"/>
              <a:t> </a:t>
            </a:r>
            <a:r>
              <a:rPr lang="id-ID" sz="2000" b="1" dirty="0"/>
              <a:t>s3-datastorage </a:t>
            </a:r>
            <a:r>
              <a:rPr lang="id-ID" sz="2000" dirty="0"/>
              <a:t>kemudian </a:t>
            </a:r>
            <a:r>
              <a:rPr lang="id-ID" sz="2000" b="1" dirty="0"/>
              <a:t>Save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6</a:t>
            </a:fld>
            <a:endParaRPr lang="id-ID" dirty="0"/>
          </a:p>
        </p:txBody>
      </p:sp>
      <p:pic>
        <p:nvPicPr>
          <p:cNvPr id="6" name="Tampungan Gambar 5">
            <a:extLst>
              <a:ext uri="{FF2B5EF4-FFF2-40B4-BE49-F238E27FC236}">
                <a16:creationId xmlns:a16="http://schemas.microsoft.com/office/drawing/2014/main" id="{1FC59035-0317-4CC4-BF2E-A1B90AA9F1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816" r="1381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Persegi Panjang 8">
            <a:extLst>
              <a:ext uri="{FF2B5EF4-FFF2-40B4-BE49-F238E27FC236}">
                <a16:creationId xmlns:a16="http://schemas.microsoft.com/office/drawing/2014/main" id="{FF4FDDEC-3F08-47DE-AB66-72EBBC0088C2}"/>
              </a:ext>
            </a:extLst>
          </p:cNvPr>
          <p:cNvSpPr/>
          <p:nvPr/>
        </p:nvSpPr>
        <p:spPr>
          <a:xfrm>
            <a:off x="4517756" y="1960536"/>
            <a:ext cx="1883044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  <a:latin typeface="Ubuntu Condensed" panose="020B0506030602030204" pitchFamily="34" charset="0"/>
              </a:rPr>
              <a:t>s3-datastorage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3800" b="1" dirty="0"/>
              <a:t>4. Hasil pembuatan </a:t>
            </a:r>
            <a:r>
              <a:rPr lang="id-ID" sz="3800" b="1" dirty="0" err="1"/>
              <a:t>dataset</a:t>
            </a:r>
            <a:endParaRPr lang="id-ID" sz="3800" b="1" dirty="0"/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Dapat dilihat dengan cara membuka panah pada </a:t>
            </a:r>
            <a:r>
              <a:rPr lang="id-ID" sz="2000" b="1" dirty="0"/>
              <a:t>data-</a:t>
            </a:r>
            <a:r>
              <a:rPr lang="id-ID" sz="2000" b="1" dirty="0" err="1"/>
              <a:t>cloud</a:t>
            </a:r>
            <a:r>
              <a:rPr lang="id-ID" sz="2000" b="1" dirty="0"/>
              <a:t> </a:t>
            </a:r>
            <a:r>
              <a:rPr lang="id-ID" sz="2000" dirty="0"/>
              <a:t>sehingga terlihat </a:t>
            </a:r>
            <a:r>
              <a:rPr lang="id-ID" sz="2000" dirty="0" err="1"/>
              <a:t>dataset-nya</a:t>
            </a:r>
            <a:r>
              <a:rPr lang="id-ID" sz="2000" dirty="0"/>
              <a:t>.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7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6A526E3C-4C6A-4C11-A9DD-9047193431E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816" r="1381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d-ID" sz="4000" b="1" dirty="0"/>
              <a:t>5. Masuk ke menu Services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id-ID" sz="2000" dirty="0"/>
              <a:t>Kemudian cari </a:t>
            </a:r>
            <a:r>
              <a:rPr lang="id-ID" sz="2000" dirty="0" err="1"/>
              <a:t>service</a:t>
            </a:r>
            <a:r>
              <a:rPr lang="id-ID" sz="2000" dirty="0"/>
              <a:t> dengan nama S3, klik pada gambar ikon pensil (</a:t>
            </a:r>
            <a:r>
              <a:rPr lang="id-ID" sz="2000" b="1" dirty="0" err="1"/>
              <a:t>Configure</a:t>
            </a:r>
            <a:r>
              <a:rPr lang="id-ID" sz="2000" dirty="0"/>
              <a:t>)</a:t>
            </a:r>
            <a:endParaRPr lang="id-ID" sz="12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8</a:t>
            </a:fld>
            <a:endParaRPr lang="id-ID" dirty="0"/>
          </a:p>
        </p:txBody>
      </p:sp>
      <p:pic>
        <p:nvPicPr>
          <p:cNvPr id="12" name="Tampungan Gambar 11">
            <a:extLst>
              <a:ext uri="{FF2B5EF4-FFF2-40B4-BE49-F238E27FC236}">
                <a16:creationId xmlns:a16="http://schemas.microsoft.com/office/drawing/2014/main" id="{745FB749-7DB8-4F0C-BE7F-B7D2B5DF55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606" t="1288" r="12663" b="-1288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60AD6BAE-876A-4C19-BEE1-7878DD95D3FA}"/>
              </a:ext>
            </a:extLst>
          </p:cNvPr>
          <p:cNvSpPr/>
          <p:nvPr/>
        </p:nvSpPr>
        <p:spPr>
          <a:xfrm>
            <a:off x="3518117" y="2928581"/>
            <a:ext cx="805911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  <a:latin typeface="Ubuntu Condensed" panose="020B0506030602030204" pitchFamily="34" charset="0"/>
              </a:rPr>
              <a:t>S3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5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Judul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sz="2800" dirty="0">
                <a:latin typeface="Ubuntu Condensed" panose="020B0506030602030204" pitchFamily="34" charset="0"/>
              </a:rPr>
              <a:t>KONFIGURASI S3 BUCKET SERVICE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940000"/>
            <a:ext cx="2213702" cy="1462376"/>
          </a:xfrm>
        </p:spPr>
        <p:txBody>
          <a:bodyPr rtlCol="0"/>
          <a:lstStyle/>
          <a:p>
            <a:pPr rtl="0"/>
            <a:r>
              <a:rPr lang="id-ID" sz="3200" b="1" dirty="0"/>
              <a:t>6. Konfigurasi S3 Service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E1B34DAC-653D-4287-8375-0858E3DB0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2478376"/>
            <a:ext cx="2213372" cy="4379625"/>
          </a:xfrm>
        </p:spPr>
        <p:txBody>
          <a:bodyPr rtlCol="0"/>
          <a:lstStyle/>
          <a:p>
            <a:r>
              <a:rPr lang="id-ID" sz="2000" dirty="0"/>
              <a:t>Pada bagian IP </a:t>
            </a:r>
            <a:r>
              <a:rPr lang="id-ID" sz="2000" dirty="0" err="1"/>
              <a:t>Address</a:t>
            </a:r>
            <a:r>
              <a:rPr lang="id-ID" sz="2000" dirty="0"/>
              <a:t>, pilih IP </a:t>
            </a:r>
            <a:r>
              <a:rPr lang="id-ID" sz="2000" dirty="0" err="1"/>
              <a:t>Address</a:t>
            </a:r>
            <a:r>
              <a:rPr lang="id-ID" sz="2000" dirty="0"/>
              <a:t> </a:t>
            </a:r>
            <a:r>
              <a:rPr lang="id-ID" sz="2000" dirty="0" err="1"/>
              <a:t>FreeNAS</a:t>
            </a:r>
            <a:r>
              <a:rPr lang="id-ID" sz="2000" dirty="0"/>
              <a:t> saat ini</a:t>
            </a:r>
          </a:p>
          <a:p>
            <a:r>
              <a:rPr lang="id-ID" sz="2000" dirty="0"/>
              <a:t>Pada bagian Access </a:t>
            </a:r>
            <a:r>
              <a:rPr lang="id-ID" sz="2000" dirty="0" err="1"/>
              <a:t>Key</a:t>
            </a:r>
            <a:r>
              <a:rPr lang="id-ID" sz="2000" dirty="0"/>
              <a:t>, isikan: </a:t>
            </a:r>
            <a:r>
              <a:rPr lang="id-ID" sz="2000" b="1" dirty="0"/>
              <a:t>S3nickname</a:t>
            </a:r>
          </a:p>
          <a:p>
            <a:r>
              <a:rPr lang="id-ID" sz="2000" dirty="0"/>
              <a:t>Pada bagian Secret </a:t>
            </a:r>
            <a:r>
              <a:rPr lang="id-ID" sz="2000" dirty="0" err="1"/>
              <a:t>Key</a:t>
            </a:r>
            <a:r>
              <a:rPr lang="id-ID" sz="2000" dirty="0"/>
              <a:t> isikan </a:t>
            </a:r>
            <a:r>
              <a:rPr lang="id-ID" sz="2000" b="1" dirty="0"/>
              <a:t>NIM</a:t>
            </a:r>
          </a:p>
          <a:p>
            <a:r>
              <a:rPr lang="id-ID" sz="2000" dirty="0"/>
              <a:t>Pilih </a:t>
            </a:r>
            <a:r>
              <a:rPr lang="id-ID" sz="2000" dirty="0" err="1"/>
              <a:t>disk</a:t>
            </a:r>
            <a:r>
              <a:rPr lang="id-ID" sz="2000" dirty="0"/>
              <a:t> yang </a:t>
            </a:r>
            <a:r>
              <a:rPr lang="id-ID" sz="2000" b="1" dirty="0"/>
              <a:t>sebelumnya</a:t>
            </a:r>
            <a:r>
              <a:rPr lang="id-ID" sz="2000" dirty="0"/>
              <a:t> telah dibuat</a:t>
            </a:r>
          </a:p>
          <a:p>
            <a:r>
              <a:rPr lang="id-ID" sz="2000" dirty="0" err="1"/>
              <a:t>Checklist</a:t>
            </a:r>
            <a:r>
              <a:rPr lang="id-ID" sz="2000" dirty="0"/>
              <a:t> </a:t>
            </a:r>
            <a:r>
              <a:rPr lang="id-ID" sz="2000" b="1" dirty="0" err="1"/>
              <a:t>Enable</a:t>
            </a:r>
            <a:r>
              <a:rPr lang="id-ID" sz="2000" b="1" dirty="0"/>
              <a:t> Browser</a:t>
            </a:r>
            <a:endParaRPr lang="id-ID" sz="1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id-ID" smtClean="0"/>
              <a:pPr rtl="0"/>
              <a:t>9</a:t>
            </a:fld>
            <a:endParaRPr lang="id-ID" dirty="0"/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74A8A5A0-704C-46B9-B8FF-B73E47D283D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112" t="2475" r="36835" b="-39"/>
          <a:stretch/>
        </p:blipFill>
        <p:spPr>
          <a:xfrm>
            <a:off x="3069597" y="1376358"/>
            <a:ext cx="4750159" cy="4379625"/>
          </a:xfrm>
          <a:prstGeom prst="rect">
            <a:avLst/>
          </a:prstGeom>
        </p:spPr>
      </p:pic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884F46B1-114E-409D-8D33-AFBD63FD4743}"/>
              </a:ext>
            </a:extLst>
          </p:cNvPr>
          <p:cNvSpPr/>
          <p:nvPr/>
        </p:nvSpPr>
        <p:spPr>
          <a:xfrm>
            <a:off x="3882326" y="1301858"/>
            <a:ext cx="1883044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  <a:latin typeface="Ubuntu Condensed" panose="020B0506030602030204" pitchFamily="34" charset="0"/>
              </a:rPr>
              <a:t>IP FREENAS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62BDB0FF-6696-4D52-8C52-86F6821ED61A}"/>
              </a:ext>
            </a:extLst>
          </p:cNvPr>
          <p:cNvSpPr/>
          <p:nvPr/>
        </p:nvSpPr>
        <p:spPr>
          <a:xfrm>
            <a:off x="3696706" y="2083358"/>
            <a:ext cx="1883044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  <a:latin typeface="Ubuntu Condensed" panose="020B0506030602030204" pitchFamily="34" charset="0"/>
              </a:rPr>
              <a:t>S3nickname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B98DBF90-41E9-4141-B143-CDAAC2C4F300}"/>
              </a:ext>
            </a:extLst>
          </p:cNvPr>
          <p:cNvSpPr/>
          <p:nvPr/>
        </p:nvSpPr>
        <p:spPr>
          <a:xfrm>
            <a:off x="3882326" y="2742036"/>
            <a:ext cx="1883044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solidFill>
                  <a:schemeClr val="tx1"/>
                </a:solidFill>
                <a:latin typeface="Ubuntu Condensed" panose="020B0506030602030204" pitchFamily="34" charset="0"/>
              </a:rPr>
              <a:t>NIM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5" name="Persegi Panjang 14">
            <a:extLst>
              <a:ext uri="{FF2B5EF4-FFF2-40B4-BE49-F238E27FC236}">
                <a16:creationId xmlns:a16="http://schemas.microsoft.com/office/drawing/2014/main" id="{625064F3-1AAB-4520-A33D-30D4685ADF77}"/>
              </a:ext>
            </a:extLst>
          </p:cNvPr>
          <p:cNvSpPr/>
          <p:nvPr/>
        </p:nvSpPr>
        <p:spPr>
          <a:xfrm>
            <a:off x="5013701" y="3486286"/>
            <a:ext cx="2611465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solidFill>
                  <a:schemeClr val="tx1"/>
                </a:solidFill>
                <a:latin typeface="Ubuntu Condensed" panose="020B0506030602030204" pitchFamily="34" charset="0"/>
              </a:rPr>
              <a:t>/</a:t>
            </a:r>
            <a:r>
              <a:rPr lang="id-ID" sz="2000" dirty="0" err="1">
                <a:solidFill>
                  <a:schemeClr val="tx1"/>
                </a:solidFill>
                <a:latin typeface="Ubuntu Condensed" panose="020B0506030602030204" pitchFamily="34" charset="0"/>
              </a:rPr>
              <a:t>mnt</a:t>
            </a:r>
            <a:r>
              <a:rPr lang="id-ID" sz="2000" dirty="0">
                <a:solidFill>
                  <a:schemeClr val="tx1"/>
                </a:solidFill>
                <a:latin typeface="Ubuntu Condensed" panose="020B0506030602030204" pitchFamily="34" charset="0"/>
              </a:rPr>
              <a:t>/data-</a:t>
            </a:r>
            <a:r>
              <a:rPr lang="id-ID" sz="2000" dirty="0" err="1">
                <a:solidFill>
                  <a:schemeClr val="tx1"/>
                </a:solidFill>
                <a:latin typeface="Ubuntu Condensed" panose="020B0506030602030204" pitchFamily="34" charset="0"/>
              </a:rPr>
              <a:t>cloud</a:t>
            </a:r>
            <a:r>
              <a:rPr lang="id-ID" sz="2000" dirty="0">
                <a:solidFill>
                  <a:schemeClr val="tx1"/>
                </a:solidFill>
                <a:latin typeface="Ubuntu Condensed" panose="020B0506030602030204" pitchFamily="34" charset="0"/>
              </a:rPr>
              <a:t>/s3-datastorage</a:t>
            </a:r>
            <a:endParaRPr lang="en-ID" sz="20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  <p:sp>
        <p:nvSpPr>
          <p:cNvPr id="16" name="Persegi Panjang 15">
            <a:extLst>
              <a:ext uri="{FF2B5EF4-FFF2-40B4-BE49-F238E27FC236}">
                <a16:creationId xmlns:a16="http://schemas.microsoft.com/office/drawing/2014/main" id="{7789D818-B3F2-4E81-AEF4-D3968B7D955D}"/>
              </a:ext>
            </a:extLst>
          </p:cNvPr>
          <p:cNvSpPr/>
          <p:nvPr/>
        </p:nvSpPr>
        <p:spPr>
          <a:xfrm>
            <a:off x="4355024" y="4083177"/>
            <a:ext cx="1883044" cy="58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 err="1">
                <a:solidFill>
                  <a:schemeClr val="tx1"/>
                </a:solidFill>
                <a:latin typeface="Ubuntu Condensed" panose="020B0506030602030204" pitchFamily="34" charset="0"/>
              </a:rPr>
              <a:t>checklist</a:t>
            </a:r>
            <a:endParaRPr lang="en-ID" sz="2400" dirty="0">
              <a:solidFill>
                <a:schemeClr val="tx1"/>
              </a:solidFill>
              <a:latin typeface="Ubuntu Condensed" panose="020B0506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31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Bir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9716096_TF16411175.potx" id="{0DF54294-4220-4EFB-BDE7-6C920E336728}" vid="{025B82AB-9D8D-4954-8623-079F6C0B781B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Presentasi singkat ramah lingkungan</Template>
  <TotalTime>0</TotalTime>
  <Words>1105</Words>
  <Application>Microsoft Office PowerPoint</Application>
  <PresentationFormat>Tampilan Layar (4:3)</PresentationFormat>
  <Paragraphs>161</Paragraphs>
  <Slides>36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Noto Sans</vt:lpstr>
      <vt:lpstr>Rockwell</vt:lpstr>
      <vt:lpstr>Segoe UI</vt:lpstr>
      <vt:lpstr>Times New Roman</vt:lpstr>
      <vt:lpstr>Ubuntu Condensed</vt:lpstr>
      <vt:lpstr>Tema Office</vt:lpstr>
      <vt:lpstr>KONFIGURASI LAYANAN CLOUD COMPUTING PADA FREENAS</vt:lpstr>
      <vt:lpstr>OVERVIEW MATERI KEENAM</vt:lpstr>
      <vt:lpstr>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KONFIGURASI S3 BUCKET SERVICE</vt:lpstr>
      <vt:lpstr>MONITORING DENGAN NETDATA SERVICE</vt:lpstr>
      <vt:lpstr>KONFIGURASI NETDATA</vt:lpstr>
      <vt:lpstr>KONFIGURASI NETDATA</vt:lpstr>
      <vt:lpstr>KONFIGURASI NETDATA</vt:lpstr>
      <vt:lpstr>KONFIGURASI NETDATA</vt:lpstr>
      <vt:lpstr>KONFIGURASI NETDATA</vt:lpstr>
      <vt:lpstr>MENCOBA JAILS DENGAN TRANSMISSION</vt:lpstr>
      <vt:lpstr>KONFIGURASI TRANSMISSION</vt:lpstr>
      <vt:lpstr>KONFIGURASI TRANSMISSION</vt:lpstr>
      <vt:lpstr>KONFIGURASI TRANSMISSION</vt:lpstr>
      <vt:lpstr>PENGUMPULAN DOKUMENTASI KEENAM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2020-03-10T03:48:33Z</dcterms:created>
  <dcterms:modified xsi:type="dcterms:W3CDTF">2020-03-18T03:50:09Z</dcterms:modified>
</cp:coreProperties>
</file>