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78" r:id="rId5"/>
    <p:sldId id="256" r:id="rId6"/>
    <p:sldId id="275" r:id="rId7"/>
    <p:sldId id="257" r:id="rId8"/>
    <p:sldId id="276" r:id="rId9"/>
    <p:sldId id="258" r:id="rId10"/>
    <p:sldId id="263" r:id="rId11"/>
    <p:sldId id="271" r:id="rId12"/>
    <p:sldId id="260" r:id="rId13"/>
    <p:sldId id="26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703" autoAdjust="0"/>
  </p:normalViewPr>
  <p:slideViewPr>
    <p:cSldViewPr snapToGrid="0">
      <p:cViewPr varScale="1">
        <p:scale>
          <a:sx n="87" d="100"/>
          <a:sy n="87" d="100"/>
        </p:scale>
        <p:origin x="654"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8/23/2022</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8/23/2022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https://indianexpress.com/article/education/better-grasp-but-lack-of-ecosystem-gujarati-language-tech-students-8105873/</a:t>
            </a:r>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1</a:t>
            </a:fld>
            <a:endParaRPr lang="en-US" noProof="0" dirty="0"/>
          </a:p>
        </p:txBody>
      </p:sp>
    </p:spTree>
    <p:extLst>
      <p:ext uri="{BB962C8B-B14F-4D97-AF65-F5344CB8AC3E}">
        <p14:creationId xmlns:p14="http://schemas.microsoft.com/office/powerpoint/2010/main" val="123834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https://images-na.ssl-images-amazon.com/images/I/51tgYAVloIL._SX321_BO1,204,203,200_.jpg</a:t>
            </a:r>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2</a:t>
            </a:fld>
            <a:endParaRPr lang="en-US" noProof="0" dirty="0"/>
          </a:p>
        </p:txBody>
      </p:sp>
    </p:spTree>
    <p:extLst>
      <p:ext uri="{BB962C8B-B14F-4D97-AF65-F5344CB8AC3E}">
        <p14:creationId xmlns:p14="http://schemas.microsoft.com/office/powerpoint/2010/main" val="419913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https://images-na.ssl-images-amazon.com/images/I/51tgYAVloIL._SX321_BO1,204,203,200_.jpg</a:t>
            </a:r>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3</a:t>
            </a:fld>
            <a:endParaRPr lang="en-US" noProof="0" dirty="0"/>
          </a:p>
        </p:txBody>
      </p:sp>
    </p:spTree>
    <p:extLst>
      <p:ext uri="{BB962C8B-B14F-4D97-AF65-F5344CB8AC3E}">
        <p14:creationId xmlns:p14="http://schemas.microsoft.com/office/powerpoint/2010/main" val="174517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https://upload.wikimedia.org/wikipedia/commons/b/bf/Lavoisier_explaining_to_his_wife_the_result_of_his_experimen_Wellcome_V0018151.jpg</a:t>
            </a:r>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5</a:t>
            </a:fld>
            <a:endParaRPr lang="en-US" noProof="0" dirty="0"/>
          </a:p>
        </p:txBody>
      </p:sp>
    </p:spTree>
    <p:extLst>
      <p:ext uri="{BB962C8B-B14F-4D97-AF65-F5344CB8AC3E}">
        <p14:creationId xmlns:p14="http://schemas.microsoft.com/office/powerpoint/2010/main" val="225558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https://en.wikipedia.org/wiki/Ludwig_Wittgenstein#/media/File:Ludwig_Wittgenstein.jpg</a:t>
            </a:r>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8</a:t>
            </a:fld>
            <a:endParaRPr lang="en-US" noProof="0" dirty="0"/>
          </a:p>
        </p:txBody>
      </p:sp>
    </p:spTree>
    <p:extLst>
      <p:ext uri="{BB962C8B-B14F-4D97-AF65-F5344CB8AC3E}">
        <p14:creationId xmlns:p14="http://schemas.microsoft.com/office/powerpoint/2010/main" val="201752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DCE8F5-1341-475C-BF40-2E24D91E8058}" type="slidenum">
              <a:rPr lang="en-US" noProof="0" smtClean="0"/>
              <a:t>11</a:t>
            </a:fld>
            <a:endParaRPr lang="en-US" noProof="0" dirty="0"/>
          </a:p>
        </p:txBody>
      </p:sp>
    </p:spTree>
    <p:extLst>
      <p:ext uri="{BB962C8B-B14F-4D97-AF65-F5344CB8AC3E}">
        <p14:creationId xmlns:p14="http://schemas.microsoft.com/office/powerpoint/2010/main" val="202111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058DB212-BFA2-403F-85EF-DFD3FF6D973A}" type="slidenum">
              <a:rPr lang="en-US" noProof="0" smtClean="0"/>
              <a:t>1</a:t>
            </a:fld>
            <a:endParaRPr lang="en-US" noProof="0" dirty="0"/>
          </a:p>
        </p:txBody>
      </p:sp>
      <p:sp>
        <p:nvSpPr>
          <p:cNvPr id="6" name="Title 5"/>
          <p:cNvSpPr>
            <a:spLocks noGrp="1"/>
          </p:cNvSpPr>
          <p:nvPr>
            <p:ph type="title"/>
          </p:nvPr>
        </p:nvSpPr>
        <p:spPr/>
        <p:txBody>
          <a:bodyPr/>
          <a:lstStyle/>
          <a:p>
            <a:pPr algn="ctr"/>
            <a:r>
              <a:rPr lang="en-US" sz="2400" b="1" dirty="0" smtClean="0">
                <a:solidFill>
                  <a:srgbClr val="FF0000"/>
                </a:solidFill>
              </a:rPr>
              <a:t>‘Better </a:t>
            </a:r>
            <a:r>
              <a:rPr lang="en-US" sz="2400" b="1" dirty="0">
                <a:solidFill>
                  <a:srgbClr val="FF0000"/>
                </a:solidFill>
              </a:rPr>
              <a:t>grasp, but lack of ecosystem: Survey by Gujarat </a:t>
            </a:r>
            <a:r>
              <a:rPr lang="en-US" sz="2400" b="1" dirty="0" err="1">
                <a:solidFill>
                  <a:srgbClr val="FF0000"/>
                </a:solidFill>
              </a:rPr>
              <a:t>Vidyapith</a:t>
            </a:r>
            <a:r>
              <a:rPr lang="en-US" sz="2400" b="1" dirty="0">
                <a:solidFill>
                  <a:srgbClr val="FF0000"/>
                </a:solidFill>
              </a:rPr>
              <a:t> puts spotlight on advantages, challenges of teaching technical courses in mother </a:t>
            </a:r>
            <a:r>
              <a:rPr lang="en-US" sz="2400" b="1" dirty="0" smtClean="0">
                <a:solidFill>
                  <a:srgbClr val="FF0000"/>
                </a:solidFill>
              </a:rPr>
              <a:t>tongue’</a:t>
            </a:r>
            <a:r>
              <a:rPr lang="en-US" sz="2400" b="1" dirty="0">
                <a:solidFill>
                  <a:srgbClr val="FF0000"/>
                </a:solidFill>
              </a:rPr>
              <a:t/>
            </a:r>
            <a:br>
              <a:rPr lang="en-US" sz="2400" b="1" dirty="0">
                <a:solidFill>
                  <a:srgbClr val="FF0000"/>
                </a:solidFill>
              </a:rPr>
            </a:br>
            <a:endParaRPr lang="en-US" sz="2400" dirty="0">
              <a:solidFill>
                <a:srgbClr val="FF0000"/>
              </a:solidFill>
            </a:endParaRPr>
          </a:p>
        </p:txBody>
      </p:sp>
      <p:sp>
        <p:nvSpPr>
          <p:cNvPr id="9" name="Text Placeholder 8"/>
          <p:cNvSpPr>
            <a:spLocks noGrp="1"/>
          </p:cNvSpPr>
          <p:nvPr>
            <p:ph type="body" sz="quarter" idx="3"/>
          </p:nvPr>
        </p:nvSpPr>
        <p:spPr>
          <a:xfrm rot="10800000" flipV="1">
            <a:off x="5869300" y="1589313"/>
            <a:ext cx="5040000" cy="348343"/>
          </a:xfrm>
        </p:spPr>
        <p:txBody>
          <a:bodyPr/>
          <a:lstStyle/>
          <a:p>
            <a:r>
              <a:rPr lang="en-US" dirty="0" smtClean="0"/>
              <a:t>Table II: ‘Negative Experiences’</a:t>
            </a:r>
            <a:endParaRPr lang="en-US" dirty="0"/>
          </a:p>
        </p:txBody>
      </p:sp>
      <p:sp>
        <p:nvSpPr>
          <p:cNvPr id="7" name="Text Placeholder 6"/>
          <p:cNvSpPr>
            <a:spLocks noGrp="1"/>
          </p:cNvSpPr>
          <p:nvPr>
            <p:ph type="body" idx="1"/>
          </p:nvPr>
        </p:nvSpPr>
        <p:spPr>
          <a:xfrm>
            <a:off x="648000" y="1589314"/>
            <a:ext cx="5040001" cy="348343"/>
          </a:xfrm>
        </p:spPr>
        <p:txBody>
          <a:bodyPr/>
          <a:lstStyle/>
          <a:p>
            <a:r>
              <a:rPr lang="en-US" dirty="0" smtClean="0"/>
              <a:t>Table 1:  ‘Difficulties’</a:t>
            </a:r>
            <a:endParaRPr lang="en-US" dirty="0"/>
          </a:p>
        </p:txBody>
      </p:sp>
      <p:pic>
        <p:nvPicPr>
          <p:cNvPr id="11" name="Content Placeholder 10" descr="https://images.indianexpress.com/2022/08/data-4.jpg?resize=600,277"/>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7700" y="3012447"/>
            <a:ext cx="5040313" cy="2326944"/>
          </a:xfrm>
          <a:prstGeom prst="rect">
            <a:avLst/>
          </a:prstGeom>
          <a:noFill/>
          <a:ln>
            <a:noFill/>
          </a:ln>
        </p:spPr>
      </p:pic>
      <p:pic>
        <p:nvPicPr>
          <p:cNvPr id="12" name="Content Placeholder 11" descr="https://images.indianexpress.com/2022/08/data-12.jpg?resize=368,600"/>
          <p:cNvPicPr>
            <a:picLocks noGrp="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694714" y="2024744"/>
            <a:ext cx="4214585" cy="4833256"/>
          </a:xfrm>
          <a:prstGeom prst="rect">
            <a:avLst/>
          </a:prstGeom>
          <a:noFill/>
          <a:ln>
            <a:noFill/>
          </a:ln>
        </p:spPr>
      </p:pic>
    </p:spTree>
    <p:extLst>
      <p:ext uri="{BB962C8B-B14F-4D97-AF65-F5344CB8AC3E}">
        <p14:creationId xmlns:p14="http://schemas.microsoft.com/office/powerpoint/2010/main" val="371920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a:xfrm>
            <a:off x="880800" y="3559629"/>
            <a:ext cx="4370400" cy="2593239"/>
          </a:xfrm>
        </p:spPr>
        <p:txBody>
          <a:bodyPr/>
          <a:lstStyle/>
          <a:p>
            <a:r>
              <a:rPr lang="en-US" sz="2400" dirty="0" smtClean="0"/>
              <a:t>Teleology</a:t>
            </a:r>
            <a:br>
              <a:rPr lang="en-US" sz="2400" dirty="0" smtClean="0"/>
            </a:br>
            <a:r>
              <a:rPr lang="en-US" sz="2400" dirty="0" smtClean="0"/>
              <a:t>Normative</a:t>
            </a:r>
            <a:br>
              <a:rPr lang="en-US" sz="2400" dirty="0" smtClean="0"/>
            </a:br>
            <a:r>
              <a:rPr lang="en-US" sz="2400" dirty="0" smtClean="0"/>
              <a:t>Formalist</a:t>
            </a:r>
            <a:br>
              <a:rPr lang="en-US" sz="2400" dirty="0" smtClean="0"/>
            </a:br>
            <a:endParaRPr lang="en-US" sz="2400" dirty="0"/>
          </a:p>
        </p:txBody>
      </p:sp>
      <p:sp>
        <p:nvSpPr>
          <p:cNvPr id="4" name="Text Placeholder 3">
            <a:extLst>
              <a:ext uri="{FF2B5EF4-FFF2-40B4-BE49-F238E27FC236}">
                <a16:creationId xmlns:a16="http://schemas.microsoft.com/office/drawing/2014/main" xmlns="" id="{72F23033-2528-4D88-8804-06C90619DF85}"/>
              </a:ext>
            </a:extLst>
          </p:cNvPr>
          <p:cNvSpPr>
            <a:spLocks noGrp="1"/>
          </p:cNvSpPr>
          <p:nvPr>
            <p:ph type="body" sz="quarter" idx="11"/>
          </p:nvPr>
        </p:nvSpPr>
        <p:spPr/>
        <p:txBody>
          <a:bodyPr/>
          <a:lstStyle/>
          <a:p>
            <a:r>
              <a:rPr lang="en-US" noProof="1" smtClean="0"/>
              <a:t>General Vocabulary</a:t>
            </a:r>
            <a:endParaRPr lang="en-US" noProof="1"/>
          </a:p>
        </p:txBody>
      </p:sp>
      <p:sp>
        <p:nvSpPr>
          <p:cNvPr id="5" name="Text Placeholder 4">
            <a:extLst>
              <a:ext uri="{FF2B5EF4-FFF2-40B4-BE49-F238E27FC236}">
                <a16:creationId xmlns:a16="http://schemas.microsoft.com/office/drawing/2014/main" xmlns="" id="{136F567F-B255-41F7-B5B6-1BEB6722D476}"/>
              </a:ext>
            </a:extLst>
          </p:cNvPr>
          <p:cNvSpPr>
            <a:spLocks noGrp="1"/>
          </p:cNvSpPr>
          <p:nvPr>
            <p:ph type="body" sz="quarter" idx="12"/>
          </p:nvPr>
        </p:nvSpPr>
        <p:spPr/>
        <p:txBody>
          <a:bodyPr/>
          <a:lstStyle/>
          <a:p>
            <a:r>
              <a:rPr lang="en-US" noProof="1" smtClean="0"/>
              <a:t>Terms to think about</a:t>
            </a:r>
            <a:endParaRPr lang="en-US" noProof="1"/>
          </a:p>
        </p:txBody>
      </p:sp>
    </p:spTree>
    <p:extLst>
      <p:ext uri="{BB962C8B-B14F-4D97-AF65-F5344CB8AC3E}">
        <p14:creationId xmlns:p14="http://schemas.microsoft.com/office/powerpoint/2010/main" val="26867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a:xfrm>
            <a:off x="880800" y="3559629"/>
            <a:ext cx="4370400" cy="2593239"/>
          </a:xfrm>
        </p:spPr>
        <p:txBody>
          <a:bodyPr/>
          <a:lstStyle/>
          <a:p>
            <a:pPr algn="ctr"/>
            <a:r>
              <a:rPr lang="en-US" sz="2400" dirty="0" smtClean="0"/>
              <a:t>Creative  Requirement  Humanity</a:t>
            </a:r>
            <a:br>
              <a:rPr lang="en-US" sz="2400" dirty="0" smtClean="0"/>
            </a:br>
            <a:r>
              <a:rPr lang="en-US" sz="2400" dirty="0" smtClean="0"/>
              <a:t>Facilitates    Successful  Through/Throw   Interactive  Misuse  MODERN   Development</a:t>
            </a:r>
            <a:br>
              <a:rPr lang="en-US" sz="2400" dirty="0" smtClean="0"/>
            </a:br>
            <a:r>
              <a:rPr lang="en-US" sz="2400" dirty="0" smtClean="0"/>
              <a:t>Living Standard   Promotes  Adequately</a:t>
            </a:r>
            <a:br>
              <a:rPr lang="en-US" sz="2400" dirty="0" smtClean="0"/>
            </a:br>
            <a:endParaRPr lang="en-US" sz="2400" dirty="0"/>
          </a:p>
        </p:txBody>
      </p:sp>
      <p:sp>
        <p:nvSpPr>
          <p:cNvPr id="4" name="Text Placeholder 3">
            <a:extLst>
              <a:ext uri="{FF2B5EF4-FFF2-40B4-BE49-F238E27FC236}">
                <a16:creationId xmlns:a16="http://schemas.microsoft.com/office/drawing/2014/main" xmlns="" id="{72F23033-2528-4D88-8804-06C90619DF85}"/>
              </a:ext>
            </a:extLst>
          </p:cNvPr>
          <p:cNvSpPr>
            <a:spLocks noGrp="1"/>
          </p:cNvSpPr>
          <p:nvPr>
            <p:ph type="body" sz="quarter" idx="11"/>
          </p:nvPr>
        </p:nvSpPr>
        <p:spPr/>
        <p:txBody>
          <a:bodyPr/>
          <a:lstStyle/>
          <a:p>
            <a:r>
              <a:rPr lang="en-US" noProof="1" smtClean="0"/>
              <a:t>Spelling Errors</a:t>
            </a:r>
            <a:endParaRPr lang="en-US" noProof="1"/>
          </a:p>
        </p:txBody>
      </p:sp>
      <p:sp>
        <p:nvSpPr>
          <p:cNvPr id="5" name="Text Placeholder 4">
            <a:extLst>
              <a:ext uri="{FF2B5EF4-FFF2-40B4-BE49-F238E27FC236}">
                <a16:creationId xmlns:a16="http://schemas.microsoft.com/office/drawing/2014/main" xmlns="" id="{136F567F-B255-41F7-B5B6-1BEB6722D476}"/>
              </a:ext>
            </a:extLst>
          </p:cNvPr>
          <p:cNvSpPr>
            <a:spLocks noGrp="1"/>
          </p:cNvSpPr>
          <p:nvPr>
            <p:ph type="body" sz="quarter" idx="12"/>
          </p:nvPr>
        </p:nvSpPr>
        <p:spPr/>
        <p:txBody>
          <a:bodyPr/>
          <a:lstStyle/>
          <a:p>
            <a:r>
              <a:rPr lang="en-US" noProof="1" smtClean="0"/>
              <a:t>Writing assignment</a:t>
            </a:r>
            <a:endParaRPr lang="en-US" noProof="1"/>
          </a:p>
        </p:txBody>
      </p:sp>
    </p:spTree>
    <p:extLst>
      <p:ext uri="{BB962C8B-B14F-4D97-AF65-F5344CB8AC3E}">
        <p14:creationId xmlns:p14="http://schemas.microsoft.com/office/powerpoint/2010/main" val="404904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p:txBody>
          <a:bodyPr/>
          <a:lstStyle/>
          <a:p>
            <a:pPr algn="ctr"/>
            <a:r>
              <a:rPr lang="en-US" dirty="0" smtClean="0"/>
              <a:t>History, or Philosophy of Science?</a:t>
            </a:r>
            <a:endParaRPr lang="en-US" dirty="0"/>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p:txBody>
          <a:bodyPr/>
          <a:lstStyle/>
          <a:p>
            <a:pPr algn="ctr"/>
            <a:r>
              <a:rPr lang="en-US" i="1" noProof="1" smtClean="0"/>
              <a:t>The Structure of Scientific Revolutions </a:t>
            </a:r>
          </a:p>
          <a:p>
            <a:pPr algn="ctr"/>
            <a:r>
              <a:rPr lang="en-US" noProof="1" smtClean="0"/>
              <a:t>(1962)</a:t>
            </a:r>
            <a:endParaRPr lang="en-US" noProof="1"/>
          </a:p>
        </p:txBody>
      </p:sp>
      <p:pic>
        <p:nvPicPr>
          <p:cNvPr id="11" name="Picture Placeholder 10">
            <a:extLst>
              <a:ext uri="{FF2B5EF4-FFF2-40B4-BE49-F238E27FC236}">
                <a16:creationId xmlns:a16="http://schemas.microsoft.com/office/drawing/2014/main" xmlns="" id="{AE2C20E2-EFA3-4244-944C-0AF879ED2A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763865" y="0"/>
            <a:ext cx="4436268" cy="6857999"/>
          </a:xfrm>
        </p:spPr>
      </p:pic>
    </p:spTree>
    <p:extLst>
      <p:ext uri="{BB962C8B-B14F-4D97-AF65-F5344CB8AC3E}">
        <p14:creationId xmlns:p14="http://schemas.microsoft.com/office/powerpoint/2010/main" val="47351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657226" y="1959430"/>
            <a:ext cx="5114773" cy="3169784"/>
          </a:xfrm>
        </p:spPr>
        <p:txBody>
          <a:bodyPr/>
          <a:lstStyle/>
          <a:p>
            <a:pPr marL="285750" indent="-285750" algn="ctr">
              <a:lnSpc>
                <a:spcPct val="100000"/>
              </a:lnSpc>
              <a:buFont typeface="Wingdings" panose="05000000000000000000" pitchFamily="2" charset="2"/>
              <a:buChar char="§"/>
            </a:pPr>
            <a:r>
              <a:rPr lang="en-US" sz="1800" dirty="0" smtClean="0"/>
              <a:t> The tendency to see the past purely in terms of the present. </a:t>
            </a:r>
            <a:r>
              <a:rPr lang="en-US" sz="1800" dirty="0"/>
              <a:t/>
            </a:r>
            <a:br>
              <a:rPr lang="en-US" sz="1800" dirty="0"/>
            </a:br>
            <a:r>
              <a:rPr lang="en-US" sz="1800" dirty="0" smtClean="0"/>
              <a:t>“…to </a:t>
            </a:r>
            <a:r>
              <a:rPr lang="en-US" sz="1800" dirty="0"/>
              <a:t>see moves in the direction of what we now believe to be the truth as more rational, more natural, and less needing of causal explanation than opposition to what we now </a:t>
            </a:r>
            <a:r>
              <a:rPr lang="en-US" sz="1800" dirty="0" smtClean="0"/>
              <a:t>believe.” (12)</a:t>
            </a:r>
            <a:br>
              <a:rPr lang="en-US" sz="1800" dirty="0" smtClean="0"/>
            </a:br>
            <a:r>
              <a:rPr lang="en-US" sz="1800" dirty="0" smtClean="0"/>
              <a:t/>
            </a:r>
            <a:br>
              <a:rPr lang="en-US" sz="1800" dirty="0" smtClean="0"/>
            </a:br>
            <a:r>
              <a:rPr lang="en-US" sz="1800" dirty="0" smtClean="0"/>
              <a:t>Why is this wrong? History is not a single line leading up to ‘now’: there is chance, there are surprises, ‘irregular changes.’ </a:t>
            </a:r>
            <a:br>
              <a:rPr lang="en-US" sz="1800" dirty="0" smtClean="0"/>
            </a:br>
            <a:endParaRPr lang="en-US" sz="1800" dirty="0"/>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p:txBody>
          <a:bodyPr/>
          <a:lstStyle/>
          <a:p>
            <a:pPr algn="ctr"/>
            <a:r>
              <a:rPr lang="en-US" noProof="1" smtClean="0"/>
              <a:t>What is “Whig History”?</a:t>
            </a:r>
            <a:endParaRPr lang="en-US" noProof="1"/>
          </a:p>
        </p:txBody>
      </p:sp>
      <p:pic>
        <p:nvPicPr>
          <p:cNvPr id="11" name="Picture Placeholder 10">
            <a:extLst>
              <a:ext uri="{FF2B5EF4-FFF2-40B4-BE49-F238E27FC236}">
                <a16:creationId xmlns:a16="http://schemas.microsoft.com/office/drawing/2014/main" xmlns="" id="{AE2C20E2-EFA3-4244-944C-0AF879ED2A2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763865" y="0"/>
            <a:ext cx="4436268" cy="6857999"/>
          </a:xfrm>
        </p:spPr>
      </p:pic>
    </p:spTree>
    <p:extLst>
      <p:ext uri="{BB962C8B-B14F-4D97-AF65-F5344CB8AC3E}">
        <p14:creationId xmlns:p14="http://schemas.microsoft.com/office/powerpoint/2010/main" val="32083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xmlns=""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p:txBody>
          <a:bodyPr/>
          <a:lstStyle/>
          <a:p>
            <a:pPr algn="ctr"/>
            <a:r>
              <a:rPr lang="en-US" dirty="0" smtClean="0"/>
              <a:t>Vocabulary: Kuhn</a:t>
            </a:r>
            <a:endParaRPr lang="en-US" dirty="0"/>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p:txBody>
          <a:bodyPr/>
          <a:lstStyle/>
          <a:p>
            <a:pPr algn="ctr"/>
            <a:r>
              <a:rPr lang="en-US" dirty="0" smtClean="0"/>
              <a:t>A New Structure to challenge “Whig History”</a:t>
            </a:r>
            <a:endParaRPr lang="en-US" noProof="1"/>
          </a:p>
        </p:txBody>
      </p:sp>
      <p:sp>
        <p:nvSpPr>
          <p:cNvPr id="3" name="Slide Number Placeholder 2">
            <a:extLst>
              <a:ext uri="{FF2B5EF4-FFF2-40B4-BE49-F238E27FC236}">
                <a16:creationId xmlns:a16="http://schemas.microsoft.com/office/drawing/2014/main" xmlns="" id="{FA5F0145-EFD7-49DA-AD14-17BB0BE45561}"/>
              </a:ext>
            </a:extLst>
          </p:cNvPr>
          <p:cNvSpPr>
            <a:spLocks noGrp="1"/>
          </p:cNvSpPr>
          <p:nvPr>
            <p:ph type="sldNum" sz="quarter" idx="11"/>
          </p:nvPr>
        </p:nvSpPr>
        <p:spPr/>
        <p:txBody>
          <a:bodyPr/>
          <a:lstStyle/>
          <a:p>
            <a:fld id="{058DB212-BFA2-403F-85EF-DFD3FF6D973A}" type="slidenum">
              <a:rPr lang="en-US" smtClean="0"/>
              <a:pPr/>
              <a:t>4</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2622" b="12622"/>
          <a:stretch>
            <a:fillRect/>
          </a:stretch>
        </p:blipFill>
        <p:spPr/>
      </p:pic>
      <p:sp>
        <p:nvSpPr>
          <p:cNvPr id="3" name="Slide Number Placeholder 2"/>
          <p:cNvSpPr>
            <a:spLocks noGrp="1"/>
          </p:cNvSpPr>
          <p:nvPr>
            <p:ph type="sldNum" sz="quarter" idx="15"/>
          </p:nvPr>
        </p:nvSpPr>
        <p:spPr/>
        <p:txBody>
          <a:bodyPr/>
          <a:lstStyle/>
          <a:p>
            <a:fld id="{058DB212-BFA2-403F-85EF-DFD3FF6D973A}" type="slidenum">
              <a:rPr lang="en-US" noProof="0" smtClean="0"/>
              <a:pPr/>
              <a:t>5</a:t>
            </a:fld>
            <a:endParaRPr lang="en-US" noProof="0" dirty="0"/>
          </a:p>
        </p:txBody>
      </p:sp>
      <p:sp>
        <p:nvSpPr>
          <p:cNvPr id="4" name="Title 3"/>
          <p:cNvSpPr>
            <a:spLocks noGrp="1"/>
          </p:cNvSpPr>
          <p:nvPr>
            <p:ph type="title"/>
          </p:nvPr>
        </p:nvSpPr>
        <p:spPr/>
        <p:txBody>
          <a:bodyPr/>
          <a:lstStyle/>
          <a:p>
            <a:pPr algn="ctr"/>
            <a:r>
              <a:rPr lang="en-US" dirty="0" smtClean="0"/>
              <a:t>Normal Science</a:t>
            </a:r>
            <a:endParaRPr lang="en-US" dirty="0"/>
          </a:p>
        </p:txBody>
      </p:sp>
      <p:sp>
        <p:nvSpPr>
          <p:cNvPr id="5" name="Text Placeholder 4"/>
          <p:cNvSpPr>
            <a:spLocks noGrp="1"/>
          </p:cNvSpPr>
          <p:nvPr>
            <p:ph type="body" sz="quarter" idx="12"/>
          </p:nvPr>
        </p:nvSpPr>
        <p:spPr/>
        <p:txBody>
          <a:bodyPr/>
          <a:lstStyle/>
          <a:p>
            <a:pPr algn="ctr"/>
            <a:r>
              <a:rPr lang="en-US" dirty="0" smtClean="0"/>
              <a:t>Worldview + Form of Life</a:t>
            </a:r>
            <a:endParaRPr lang="en-US" dirty="0"/>
          </a:p>
        </p:txBody>
      </p:sp>
      <p:sp>
        <p:nvSpPr>
          <p:cNvPr id="6" name="Content Placeholder 5"/>
          <p:cNvSpPr>
            <a:spLocks noGrp="1"/>
          </p:cNvSpPr>
          <p:nvPr>
            <p:ph sz="half" idx="1"/>
          </p:nvPr>
        </p:nvSpPr>
        <p:spPr/>
        <p:txBody>
          <a:bodyPr/>
          <a:lstStyle/>
          <a:p>
            <a:endParaRPr lang="en-US" dirty="0" smtClean="0">
              <a:solidFill>
                <a:srgbClr val="FF0000"/>
              </a:solidFill>
            </a:endParaRPr>
          </a:p>
          <a:p>
            <a:r>
              <a:rPr lang="en-US" dirty="0" smtClean="0">
                <a:solidFill>
                  <a:srgbClr val="FF0000"/>
                </a:solidFill>
              </a:rPr>
              <a:t>Paradigm</a:t>
            </a:r>
            <a:r>
              <a:rPr lang="en-US" dirty="0" smtClean="0"/>
              <a:t> : an exemplary theory &amp; practice of science (</a:t>
            </a:r>
            <a:r>
              <a:rPr lang="en-US" dirty="0" err="1" smtClean="0"/>
              <a:t>eg</a:t>
            </a:r>
            <a:r>
              <a:rPr lang="en-US" dirty="0" smtClean="0"/>
              <a:t>. Lavoisier)</a:t>
            </a:r>
          </a:p>
          <a:p>
            <a:r>
              <a:rPr lang="en-US" dirty="0" smtClean="0">
                <a:solidFill>
                  <a:srgbClr val="FF0000"/>
                </a:solidFill>
              </a:rPr>
              <a:t>Puzzle-Solving </a:t>
            </a:r>
            <a:r>
              <a:rPr lang="en-US" dirty="0" smtClean="0"/>
              <a:t>: Regular scientific activity within a paradigm.</a:t>
            </a:r>
          </a:p>
          <a:p>
            <a:r>
              <a:rPr lang="en-US" b="1" dirty="0" smtClean="0">
                <a:solidFill>
                  <a:srgbClr val="FF0000"/>
                </a:solidFill>
              </a:rPr>
              <a:t>Worldview</a:t>
            </a:r>
            <a:r>
              <a:rPr lang="en-US" dirty="0" smtClean="0"/>
              <a:t> : How to make sense of what you see/observe.</a:t>
            </a:r>
          </a:p>
          <a:p>
            <a:r>
              <a:rPr lang="en-US" b="1" dirty="0" smtClean="0">
                <a:solidFill>
                  <a:srgbClr val="FF0000"/>
                </a:solidFill>
              </a:rPr>
              <a:t>Form of Life </a:t>
            </a:r>
            <a:r>
              <a:rPr lang="en-US" dirty="0" smtClean="0"/>
              <a:t>: How to practice science</a:t>
            </a:r>
            <a:endParaRPr lang="en-US" dirty="0" smtClean="0">
              <a:solidFill>
                <a:srgbClr val="FF0000"/>
              </a:solidFill>
            </a:endParaRPr>
          </a:p>
          <a:p>
            <a:endParaRPr lang="en-US" dirty="0">
              <a:solidFill>
                <a:schemeClr val="accent1"/>
              </a:solidFill>
            </a:endParaRPr>
          </a:p>
        </p:txBody>
      </p:sp>
    </p:spTree>
    <p:extLst>
      <p:ext uri="{BB962C8B-B14F-4D97-AF65-F5344CB8AC3E}">
        <p14:creationId xmlns:p14="http://schemas.microsoft.com/office/powerpoint/2010/main" val="108274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p:txBody>
          <a:bodyPr/>
          <a:lstStyle/>
          <a:p>
            <a:r>
              <a:rPr lang="en-US" dirty="0" smtClean="0">
                <a:solidFill>
                  <a:srgbClr val="FF0000"/>
                </a:solidFill>
              </a:rPr>
              <a:t>Crisis + Change</a:t>
            </a:r>
            <a:endParaRPr lang="en-US" dirty="0">
              <a:solidFill>
                <a:srgbClr val="FF0000"/>
              </a:solidFill>
            </a:endParaRPr>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p:txBody>
          <a:bodyPr/>
          <a:lstStyle/>
          <a:p>
            <a:r>
              <a:rPr lang="en-US" noProof="1"/>
              <a:t> </a:t>
            </a:r>
            <a:r>
              <a:rPr lang="en-US" noProof="1" smtClean="0"/>
              <a:t>Paradigm Shift </a:t>
            </a:r>
            <a:endParaRPr lang="en-US" noProof="1"/>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48000" y="2232000"/>
            <a:ext cx="4654355" cy="3888000"/>
          </a:xfrm>
        </p:spPr>
        <p:txBody>
          <a:bodyPr/>
          <a:lstStyle/>
          <a:p>
            <a:r>
              <a:rPr lang="en-US" dirty="0" smtClean="0"/>
              <a:t>What </a:t>
            </a:r>
            <a:r>
              <a:rPr lang="en-US" dirty="0" smtClean="0"/>
              <a:t>happens with a ‘scientific revolution’?</a:t>
            </a:r>
            <a:endParaRPr lang="en-US" noProof="1"/>
          </a:p>
          <a:p>
            <a:pPr lvl="1"/>
            <a:r>
              <a:rPr lang="en-US" noProof="1" smtClean="0"/>
              <a:t>Frameworks are called into question, problems change, vocabularies change.</a:t>
            </a:r>
          </a:p>
          <a:p>
            <a:pPr lvl="1"/>
            <a:r>
              <a:rPr lang="en-US" i="1" noProof="1" smtClean="0"/>
              <a:t>How</a:t>
            </a:r>
            <a:r>
              <a:rPr lang="en-US" noProof="1" smtClean="0"/>
              <a:t> you see, </a:t>
            </a:r>
            <a:r>
              <a:rPr lang="en-US" i="1" noProof="1" smtClean="0"/>
              <a:t>what</a:t>
            </a:r>
            <a:r>
              <a:rPr lang="en-US" noProof="1" smtClean="0"/>
              <a:t> you see and describe… change </a:t>
            </a:r>
            <a:r>
              <a:rPr lang="en-US" noProof="1" smtClean="0"/>
              <a:t>radically: </a:t>
            </a:r>
            <a:r>
              <a:rPr lang="en-US" noProof="1" smtClean="0">
                <a:solidFill>
                  <a:srgbClr val="FF0000"/>
                </a:solidFill>
              </a:rPr>
              <a:t>observation depends on theory</a:t>
            </a:r>
            <a:endParaRPr lang="en-US" noProof="1"/>
          </a:p>
          <a:p>
            <a:pPr lvl="1"/>
            <a:r>
              <a:rPr lang="en-US" b="1" noProof="1" smtClean="0">
                <a:solidFill>
                  <a:srgbClr val="FF0000"/>
                </a:solidFill>
              </a:rPr>
              <a:t>Incommensurability</a:t>
            </a:r>
            <a:r>
              <a:rPr lang="en-US" noProof="1" smtClean="0"/>
              <a:t>: The conversation between practitioners of different paradigms </a:t>
            </a:r>
            <a:r>
              <a:rPr lang="en-US" b="1" noProof="1" smtClean="0"/>
              <a:t>may</a:t>
            </a:r>
            <a:r>
              <a:rPr lang="en-US" noProof="1" smtClean="0"/>
              <a:t> break down, because they are seeing, describing and tracking very different ‘phenomena.’ (Eg. Newton: scientist and alchemist? Medical ‘reasons’ for cold and cough)</a:t>
            </a:r>
            <a:endParaRPr lang="en-US" noProof="1">
              <a:solidFill>
                <a:srgbClr val="FF0000"/>
              </a:solidFill>
            </a:endParaRPr>
          </a:p>
          <a:p>
            <a:endParaRPr lang="en-US" dirty="0"/>
          </a:p>
        </p:txBody>
      </p:sp>
      <p:pic>
        <p:nvPicPr>
          <p:cNvPr id="9" name="Picture Placeholder 8" descr="Microscope">
            <a:extLst>
              <a:ext uri="{FF2B5EF4-FFF2-40B4-BE49-F238E27FC236}">
                <a16:creationId xmlns:a16="http://schemas.microsoft.com/office/drawing/2014/main" xmlns="" id="{6B566F94-17A3-4E0B-8F60-AEB4C212114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062122" y="1618154"/>
            <a:ext cx="4654355" cy="4322762"/>
          </a:xfrm>
        </p:spPr>
      </p:pic>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Woman writing math calculation on a chalk board">
            <a:extLst>
              <a:ext uri="{FF2B5EF4-FFF2-40B4-BE49-F238E27FC236}">
                <a16:creationId xmlns:a16="http://schemas.microsoft.com/office/drawing/2014/main" xmlns="" id="{DAD92F0D-96DA-4E1D-8651-CA6E9A07367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14" r="14"/>
          <a:stretch>
            <a:fillRect/>
          </a:stretch>
        </p:blipFill>
        <p:spPr/>
      </p:pic>
      <p:sp>
        <p:nvSpPr>
          <p:cNvPr id="4" name="Text Placeholder 3">
            <a:extLst>
              <a:ext uri="{FF2B5EF4-FFF2-40B4-BE49-F238E27FC236}">
                <a16:creationId xmlns:a16="http://schemas.microsoft.com/office/drawing/2014/main" xmlns="" id="{7EE74F7E-F9D0-415C-9E3A-A14801E28816}"/>
              </a:ext>
            </a:extLst>
          </p:cNvPr>
          <p:cNvSpPr>
            <a:spLocks noGrp="1"/>
          </p:cNvSpPr>
          <p:nvPr>
            <p:ph type="body" sz="quarter" idx="14"/>
          </p:nvPr>
        </p:nvSpPr>
        <p:spPr/>
        <p:txBody>
          <a:bodyPr/>
          <a:lstStyle/>
          <a:p>
            <a:r>
              <a:rPr lang="en-US" noProof="1" smtClean="0"/>
              <a:t>Responses to Kuhn’s Argument</a:t>
            </a:r>
            <a:endParaRPr lang="en-US" noProof="1"/>
          </a:p>
        </p:txBody>
      </p:sp>
      <p:sp>
        <p:nvSpPr>
          <p:cNvPr id="5" name="Title 4" hidden="1">
            <a:extLst>
              <a:ext uri="{FF2B5EF4-FFF2-40B4-BE49-F238E27FC236}">
                <a16:creationId xmlns:a16="http://schemas.microsoft.com/office/drawing/2014/main" xmlns="" id="{4038E29B-7482-4728-A14F-96CF54DE5D9D}"/>
              </a:ext>
            </a:extLst>
          </p:cNvPr>
          <p:cNvSpPr>
            <a:spLocks noGrp="1"/>
          </p:cNvSpPr>
          <p:nvPr>
            <p:ph type="title"/>
          </p:nvPr>
        </p:nvSpPr>
        <p:spPr/>
        <p:txBody>
          <a:bodyPr/>
          <a:lstStyle/>
          <a:p>
            <a:r>
              <a:rPr lang="en-US" dirty="0"/>
              <a:t>Large image</a:t>
            </a:r>
          </a:p>
        </p:txBody>
      </p:sp>
    </p:spTree>
    <p:extLst>
      <p:ext uri="{BB962C8B-B14F-4D97-AF65-F5344CB8AC3E}">
        <p14:creationId xmlns:p14="http://schemas.microsoft.com/office/powerpoint/2010/main" val="356779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2D73DA0F-7DB4-4B1A-8B34-4F00DA6DD026}"/>
              </a:ext>
            </a:extLst>
          </p:cNvPr>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728463" y="180000"/>
            <a:ext cx="4454274" cy="6498000"/>
          </a:xfrm>
        </p:spPr>
      </p:pic>
      <p:sp>
        <p:nvSpPr>
          <p:cNvPr id="2" name="Title 1">
            <a:extLst>
              <a:ext uri="{FF2B5EF4-FFF2-40B4-BE49-F238E27FC236}">
                <a16:creationId xmlns:a16="http://schemas.microsoft.com/office/drawing/2014/main" xmlns="" id="{A6BA76B3-D03C-4451-8EB4-18D3076077B3}"/>
              </a:ext>
            </a:extLst>
          </p:cNvPr>
          <p:cNvSpPr>
            <a:spLocks noGrp="1"/>
          </p:cNvSpPr>
          <p:nvPr>
            <p:ph type="title"/>
          </p:nvPr>
        </p:nvSpPr>
        <p:spPr>
          <a:xfrm>
            <a:off x="6095999" y="648000"/>
            <a:ext cx="4813299" cy="1305158"/>
          </a:xfrm>
        </p:spPr>
        <p:txBody>
          <a:bodyPr/>
          <a:lstStyle/>
          <a:p>
            <a:pPr algn="ctr"/>
            <a:r>
              <a:rPr lang="en-US" dirty="0" smtClean="0"/>
              <a:t>Discontinuity in Science</a:t>
            </a:r>
            <a:endParaRPr lang="en-US" dirty="0"/>
          </a:p>
        </p:txBody>
      </p:sp>
      <p:sp>
        <p:nvSpPr>
          <p:cNvPr id="3" name="Text Placeholder 2">
            <a:extLst>
              <a:ext uri="{FF2B5EF4-FFF2-40B4-BE49-F238E27FC236}">
                <a16:creationId xmlns:a16="http://schemas.microsoft.com/office/drawing/2014/main" xmlns="" id="{348A36BD-3D0C-42D5-A5D3-CE11F484185A}"/>
              </a:ext>
            </a:extLst>
          </p:cNvPr>
          <p:cNvSpPr>
            <a:spLocks noGrp="1"/>
          </p:cNvSpPr>
          <p:nvPr>
            <p:ph type="body" sz="quarter" idx="12"/>
          </p:nvPr>
        </p:nvSpPr>
        <p:spPr>
          <a:xfrm>
            <a:off x="6095999" y="2082806"/>
            <a:ext cx="4813300" cy="335537"/>
          </a:xfrm>
        </p:spPr>
        <p:txBody>
          <a:bodyPr/>
          <a:lstStyle/>
          <a:p>
            <a:r>
              <a:rPr lang="en-US" noProof="1"/>
              <a:t> </a:t>
            </a:r>
            <a:r>
              <a:rPr lang="en-US" noProof="1" smtClean="0"/>
              <a:t>What do paradigm shifts mean?</a:t>
            </a:r>
            <a:endParaRPr lang="en-US" noProof="1"/>
          </a:p>
        </p:txBody>
      </p:sp>
      <p:sp>
        <p:nvSpPr>
          <p:cNvPr id="4" name="Content Placeholder 3">
            <a:extLst>
              <a:ext uri="{FF2B5EF4-FFF2-40B4-BE49-F238E27FC236}">
                <a16:creationId xmlns:a16="http://schemas.microsoft.com/office/drawing/2014/main" xmlns="" id="{5F0977C3-BD7D-4617-8DF1-56211456D512}"/>
              </a:ext>
            </a:extLst>
          </p:cNvPr>
          <p:cNvSpPr>
            <a:spLocks noGrp="1"/>
          </p:cNvSpPr>
          <p:nvPr>
            <p:ph sz="half" idx="1"/>
          </p:nvPr>
        </p:nvSpPr>
        <p:spPr>
          <a:xfrm>
            <a:off x="6095997" y="2875737"/>
            <a:ext cx="4813301" cy="3620161"/>
          </a:xfrm>
        </p:spPr>
        <p:txBody>
          <a:bodyPr/>
          <a:lstStyle/>
          <a:p>
            <a:pPr marL="0" indent="0" algn="ctr">
              <a:buNone/>
            </a:pPr>
            <a:r>
              <a:rPr lang="en-US" sz="2400" dirty="0" smtClean="0"/>
              <a:t>Science </a:t>
            </a:r>
            <a:r>
              <a:rPr lang="en-US" sz="2400" dirty="0"/>
              <a:t>maintains stability through change by being </a:t>
            </a:r>
            <a:r>
              <a:rPr lang="en-US" sz="2400" dirty="0" smtClean="0"/>
              <a:t>dis-unified</a:t>
            </a:r>
            <a:r>
              <a:rPr lang="en-US" sz="2400" dirty="0"/>
              <a:t>, like a thread as described by Wittgenstein (1958): </a:t>
            </a:r>
            <a:r>
              <a:rPr lang="en-US" sz="2400" dirty="0">
                <a:solidFill>
                  <a:srgbClr val="FF0000"/>
                </a:solidFill>
              </a:rPr>
              <a:t>“the strength of the thread does not reside in the fact that some one </a:t>
            </a:r>
            <a:r>
              <a:rPr lang="en-US" sz="2400" dirty="0" err="1">
                <a:solidFill>
                  <a:srgbClr val="FF0000"/>
                </a:solidFill>
              </a:rPr>
              <a:t>fibre</a:t>
            </a:r>
            <a:r>
              <a:rPr lang="en-US" sz="2400" dirty="0">
                <a:solidFill>
                  <a:srgbClr val="FF0000"/>
                </a:solidFill>
              </a:rPr>
              <a:t> runs through its whole length, but in the overlapping of many </a:t>
            </a:r>
            <a:r>
              <a:rPr lang="en-US" sz="2400" dirty="0" err="1">
                <a:solidFill>
                  <a:srgbClr val="FF0000"/>
                </a:solidFill>
              </a:rPr>
              <a:t>fibres</a:t>
            </a:r>
            <a:r>
              <a:rPr lang="en-US" sz="2400" dirty="0" smtClean="0">
                <a:solidFill>
                  <a:srgbClr val="FF0000"/>
                </a:solidFill>
              </a:rPr>
              <a:t>.”</a:t>
            </a:r>
            <a:r>
              <a:rPr lang="en-US" sz="2400" dirty="0" smtClean="0"/>
              <a:t>’</a:t>
            </a:r>
            <a:endParaRPr lang="en-US" dirty="0">
              <a:solidFill>
                <a:srgbClr val="FF0000"/>
              </a:solidFill>
            </a:endParaRPr>
          </a:p>
          <a:p>
            <a:pPr marL="0" indent="0" algn="ctr">
              <a:buNone/>
            </a:pPr>
            <a:r>
              <a:rPr lang="en-US" dirty="0" smtClean="0"/>
              <a:t>(</a:t>
            </a:r>
            <a:r>
              <a:rPr lang="en-US" dirty="0" err="1" smtClean="0"/>
              <a:t>Sismondo</a:t>
            </a:r>
            <a:r>
              <a:rPr lang="en-US" dirty="0" smtClean="0"/>
              <a:t>, 18)</a:t>
            </a:r>
            <a:endParaRPr lang="en-US" dirty="0"/>
          </a:p>
        </p:txBody>
      </p:sp>
      <p:sp>
        <p:nvSpPr>
          <p:cNvPr id="5" name="Slide Number Placeholder 4">
            <a:extLst>
              <a:ext uri="{FF2B5EF4-FFF2-40B4-BE49-F238E27FC236}">
                <a16:creationId xmlns:a16="http://schemas.microsoft.com/office/drawing/2014/main" xmlns=""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spTree>
    <p:extLst>
      <p:ext uri="{BB962C8B-B14F-4D97-AF65-F5344CB8AC3E}">
        <p14:creationId xmlns:p14="http://schemas.microsoft.com/office/powerpoint/2010/main" val="305079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1E1E3352-862D-46A0-BEB3-A5135B8C1C88}"/>
              </a:ext>
            </a:extLst>
          </p:cNvPr>
          <p:cNvSpPr>
            <a:spLocks noGrp="1"/>
          </p:cNvSpPr>
          <p:nvPr>
            <p:ph type="sldNum" sz="quarter" idx="16"/>
          </p:nvPr>
        </p:nvSpPr>
        <p:spPr/>
        <p:txBody>
          <a:bodyPr/>
          <a:lstStyle/>
          <a:p>
            <a:fld id="{058DB212-BFA2-403F-85EF-DFD3FF6D973A}" type="slidenum">
              <a:rPr lang="en-US" smtClean="0"/>
              <a:pPr/>
              <a:t>9</a:t>
            </a:fld>
            <a:endParaRPr lang="en-US" dirty="0"/>
          </a:p>
        </p:txBody>
      </p:sp>
      <p:sp>
        <p:nvSpPr>
          <p:cNvPr id="2" name="Title 1">
            <a:extLst>
              <a:ext uri="{FF2B5EF4-FFF2-40B4-BE49-F238E27FC236}">
                <a16:creationId xmlns:a16="http://schemas.microsoft.com/office/drawing/2014/main" xmlns="" id="{1508D002-7B9D-4732-8379-4110403BA73E}"/>
              </a:ext>
            </a:extLst>
          </p:cNvPr>
          <p:cNvSpPr>
            <a:spLocks noGrp="1"/>
          </p:cNvSpPr>
          <p:nvPr>
            <p:ph type="title"/>
          </p:nvPr>
        </p:nvSpPr>
        <p:spPr/>
        <p:txBody>
          <a:bodyPr/>
          <a:lstStyle/>
          <a:p>
            <a:pPr algn="ctr"/>
            <a:r>
              <a:rPr lang="en-US" dirty="0" smtClean="0"/>
              <a:t>Incommensurability? </a:t>
            </a:r>
            <a:endParaRPr lang="en-US" dirty="0"/>
          </a:p>
        </p:txBody>
      </p:sp>
      <p:sp>
        <p:nvSpPr>
          <p:cNvPr id="6" name="Content Placeholder 5">
            <a:extLst>
              <a:ext uri="{FF2B5EF4-FFF2-40B4-BE49-F238E27FC236}">
                <a16:creationId xmlns:a16="http://schemas.microsoft.com/office/drawing/2014/main" xmlns="" id="{55657951-9773-48FC-9527-7CD3E9B4B7F8}"/>
              </a:ext>
            </a:extLst>
          </p:cNvPr>
          <p:cNvSpPr>
            <a:spLocks noGrp="1"/>
          </p:cNvSpPr>
          <p:nvPr>
            <p:ph sz="half" idx="2"/>
          </p:nvPr>
        </p:nvSpPr>
        <p:spPr/>
        <p:txBody>
          <a:bodyPr/>
          <a:lstStyle/>
          <a:p>
            <a:endParaRPr lang="en-US" dirty="0" smtClean="0"/>
          </a:p>
          <a:p>
            <a:r>
              <a:rPr lang="en-US" dirty="0" smtClean="0"/>
              <a:t>How do people from different places, speaking different languages and from different cultural milieus manage to interact with each other?</a:t>
            </a:r>
            <a:endParaRPr lang="en-US" noProof="1"/>
          </a:p>
          <a:p>
            <a:r>
              <a:rPr lang="en-US" noProof="1" smtClean="0"/>
              <a:t>There may be people who are familiar with both disciplines/languages (like Kuhn, and Peter Galison).</a:t>
            </a:r>
          </a:p>
          <a:p>
            <a:r>
              <a:rPr lang="en-US" noProof="1"/>
              <a:t>M</a:t>
            </a:r>
            <a:r>
              <a:rPr lang="en-US" noProof="1" smtClean="0"/>
              <a:t>etaphors developed by Galison, historian and philosopher of science </a:t>
            </a:r>
            <a:r>
              <a:rPr lang="en-US" i="1" noProof="1" smtClean="0"/>
              <a:t>(Image and Logic</a:t>
            </a:r>
            <a:r>
              <a:rPr lang="en-US" noProof="1" smtClean="0"/>
              <a:t>, 1997</a:t>
            </a:r>
            <a:r>
              <a:rPr lang="en-US" i="1" noProof="1" smtClean="0"/>
              <a:t>).</a:t>
            </a:r>
          </a:p>
          <a:p>
            <a:pPr lvl="1"/>
            <a:endParaRPr lang="en-US" noProof="1"/>
          </a:p>
          <a:p>
            <a:pPr lvl="1"/>
            <a:endParaRPr lang="en-US" noProof="1"/>
          </a:p>
        </p:txBody>
      </p:sp>
      <p:sp>
        <p:nvSpPr>
          <p:cNvPr id="7" name="Text Placeholder 6">
            <a:extLst>
              <a:ext uri="{FF2B5EF4-FFF2-40B4-BE49-F238E27FC236}">
                <a16:creationId xmlns:a16="http://schemas.microsoft.com/office/drawing/2014/main" xmlns="" id="{C0B8B96D-B444-41DE-B8C1-07A2D085542F}"/>
              </a:ext>
            </a:extLst>
          </p:cNvPr>
          <p:cNvSpPr>
            <a:spLocks noGrp="1"/>
          </p:cNvSpPr>
          <p:nvPr>
            <p:ph type="body" sz="quarter" idx="3"/>
          </p:nvPr>
        </p:nvSpPr>
        <p:spPr/>
        <p:txBody>
          <a:bodyPr/>
          <a:lstStyle/>
          <a:p>
            <a:pPr algn="ctr"/>
            <a:r>
              <a:rPr lang="en-US" dirty="0" smtClean="0">
                <a:solidFill>
                  <a:srgbClr val="FF0000"/>
                </a:solidFill>
              </a:rPr>
              <a:t>Boundary Object</a:t>
            </a:r>
            <a:endParaRPr lang="en-US" dirty="0">
              <a:solidFill>
                <a:srgbClr val="FF0000"/>
              </a:solidFill>
            </a:endParaRPr>
          </a:p>
        </p:txBody>
      </p:sp>
      <p:sp>
        <p:nvSpPr>
          <p:cNvPr id="4" name="Content Placeholder 3">
            <a:extLst>
              <a:ext uri="{FF2B5EF4-FFF2-40B4-BE49-F238E27FC236}">
                <a16:creationId xmlns:a16="http://schemas.microsoft.com/office/drawing/2014/main" xmlns="" id="{7690C477-BA22-4245-8755-3AD8FB4AB2FB}"/>
              </a:ext>
            </a:extLst>
          </p:cNvPr>
          <p:cNvSpPr>
            <a:spLocks noGrp="1"/>
          </p:cNvSpPr>
          <p:nvPr>
            <p:ph sz="half" idx="4"/>
          </p:nvPr>
        </p:nvSpPr>
        <p:spPr>
          <a:xfrm>
            <a:off x="5869300" y="2232000"/>
            <a:ext cx="5039999" cy="3972857"/>
          </a:xfrm>
        </p:spPr>
        <p:txBody>
          <a:bodyPr/>
          <a:lstStyle/>
          <a:p>
            <a:endParaRPr lang="en-US" dirty="0" smtClean="0"/>
          </a:p>
          <a:p>
            <a:r>
              <a:rPr lang="en-US" dirty="0" smtClean="0"/>
              <a:t>How do different groups of ‘experts’ communicate within an institution?</a:t>
            </a:r>
            <a:endParaRPr lang="en-US" noProof="1"/>
          </a:p>
          <a:p>
            <a:r>
              <a:rPr lang="en-US" noProof="1" smtClean="0"/>
              <a:t>Not languages but ‘objects’ become a common site for conversation and collaboration</a:t>
            </a:r>
          </a:p>
          <a:p>
            <a:r>
              <a:rPr lang="en-US" noProof="1" smtClean="0"/>
              <a:t>These are different ‘social worlds’ brought together by, say, the ‘record of specimens’ in a museum.</a:t>
            </a:r>
          </a:p>
          <a:p>
            <a:r>
              <a:rPr lang="en-US" noProof="1" smtClean="0"/>
              <a:t>Concept developed by Star and Griesemer (“</a:t>
            </a:r>
            <a:r>
              <a:rPr lang="en-US" dirty="0" smtClean="0"/>
              <a:t>Institutional </a:t>
            </a:r>
            <a:r>
              <a:rPr lang="en-US" dirty="0"/>
              <a:t>Ecology, 'Translations' and Boundary </a:t>
            </a:r>
            <a:r>
              <a:rPr lang="en-US" dirty="0" smtClean="0"/>
              <a:t>Objects”, 1989)</a:t>
            </a:r>
            <a:r>
              <a:rPr lang="en-US" noProof="1" smtClean="0"/>
              <a:t> </a:t>
            </a:r>
          </a:p>
          <a:p>
            <a:pPr lvl="1"/>
            <a:endParaRPr lang="en-US" noProof="1"/>
          </a:p>
          <a:p>
            <a:pPr lvl="1"/>
            <a:endParaRPr lang="en-US" noProof="1"/>
          </a:p>
        </p:txBody>
      </p:sp>
      <p:sp>
        <p:nvSpPr>
          <p:cNvPr id="5" name="Text Placeholder 4">
            <a:extLst>
              <a:ext uri="{FF2B5EF4-FFF2-40B4-BE49-F238E27FC236}">
                <a16:creationId xmlns:a16="http://schemas.microsoft.com/office/drawing/2014/main" xmlns="" id="{5DE7F035-A127-4A31-A6C5-5F7E15A251AF}"/>
              </a:ext>
            </a:extLst>
          </p:cNvPr>
          <p:cNvSpPr>
            <a:spLocks noGrp="1"/>
          </p:cNvSpPr>
          <p:nvPr>
            <p:ph type="body" sz="quarter" idx="1"/>
          </p:nvPr>
        </p:nvSpPr>
        <p:spPr/>
        <p:txBody>
          <a:bodyPr/>
          <a:lstStyle/>
          <a:p>
            <a:pPr algn="ctr"/>
            <a:r>
              <a:rPr lang="en-US" dirty="0" smtClean="0">
                <a:solidFill>
                  <a:srgbClr val="FF0000"/>
                </a:solidFill>
              </a:rPr>
              <a:t>Trading Zone</a:t>
            </a:r>
            <a:endParaRPr lang="en-US" dirty="0">
              <a:solidFill>
                <a:srgbClr val="FF0000"/>
              </a:solidFill>
            </a:endParaRPr>
          </a:p>
        </p:txBody>
      </p:sp>
    </p:spTree>
    <p:extLst>
      <p:ext uri="{BB962C8B-B14F-4D97-AF65-F5344CB8AC3E}">
        <p14:creationId xmlns:p14="http://schemas.microsoft.com/office/powerpoint/2010/main" val="1858038096"/>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BD7A54-F20C-4571-A0A1-59566D65D61A}">
  <ds:schemaRefs>
    <ds:schemaRef ds:uri="http://schemas.microsoft.com/office/2006/documentManagement/types"/>
    <ds:schemaRef ds:uri="http://schemas.microsoft.com/office/2006/metadata/properties"/>
    <ds:schemaRef ds:uri="71af3243-3dd4-4a8d-8c0d-dd76da1f02a5"/>
    <ds:schemaRef ds:uri="http://purl.org/dc/elements/1.1/"/>
    <ds:schemaRef ds:uri="http://schemas.openxmlformats.org/package/2006/metadata/core-properties"/>
    <ds:schemaRef ds:uri="http://www.w3.org/XML/1998/namespace"/>
    <ds:schemaRef ds:uri="http://schemas.microsoft.com/office/infopath/2007/PartnerControls"/>
    <ds:schemaRef ds:uri="16c05727-aa75-4e4a-9b5f-8a80a1165891"/>
    <ds:schemaRef ds:uri="http://purl.org/dc/dcmitype/"/>
    <ds:schemaRef ds:uri="http://purl.org/dc/terms/"/>
  </ds:schemaRefs>
</ds:datastoreItem>
</file>

<file path=customXml/itemProps3.xml><?xml version="1.0" encoding="utf-8"?>
<ds:datastoreItem xmlns:ds="http://schemas.openxmlformats.org/officeDocument/2006/customXml" ds:itemID="{6767A851-31A9-4ACE-8351-2A55E16C5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487</Words>
  <Application>Microsoft Office PowerPoint</Application>
  <PresentationFormat>Widescreen</PresentationFormat>
  <Paragraphs>64</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Bodoni MT</vt:lpstr>
      <vt:lpstr>Calibri</vt:lpstr>
      <vt:lpstr>Gill Sans MT</vt:lpstr>
      <vt:lpstr>Times New Roman</vt:lpstr>
      <vt:lpstr>Wingdings</vt:lpstr>
      <vt:lpstr>Office Theme</vt:lpstr>
      <vt:lpstr>‘Better grasp, but lack of ecosystem: Survey by Gujarat Vidyapith puts spotlight on advantages, challenges of teaching technical courses in mother tongue’ </vt:lpstr>
      <vt:lpstr>History, or Philosophy of Science?</vt:lpstr>
      <vt:lpstr> The tendency to see the past purely in terms of the present.  “…to see moves in the direction of what we now believe to be the truth as more rational, more natural, and less needing of causal explanation than opposition to what we now believe.” (12)  Why is this wrong? History is not a single line leading up to ‘now’: there is chance, there are surprises, ‘irregular changes.’  </vt:lpstr>
      <vt:lpstr>Vocabulary: Kuhn</vt:lpstr>
      <vt:lpstr>Normal Science</vt:lpstr>
      <vt:lpstr>Crisis + Change</vt:lpstr>
      <vt:lpstr>Large image</vt:lpstr>
      <vt:lpstr>Discontinuity in Science</vt:lpstr>
      <vt:lpstr>Incommensurability? </vt:lpstr>
      <vt:lpstr>Teleology Normative Formalist </vt:lpstr>
      <vt:lpstr>Creative  Requirement  Humanity Facilitates    Successful  Through/Throw   Interactive  Misuse  MODERN   Development Living Standard   Promotes  Adequately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II</dc:title>
  <dc:creator/>
  <cp:lastModifiedBy/>
  <cp:revision>1</cp:revision>
  <dcterms:created xsi:type="dcterms:W3CDTF">2021-08-17T04:27:41Z</dcterms:created>
  <dcterms:modified xsi:type="dcterms:W3CDTF">2022-08-23T05:14:08Z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