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440" r:id="rId6"/>
    <p:sldId id="2439" r:id="rId7"/>
    <p:sldId id="258" r:id="rId8"/>
    <p:sldId id="2434" r:id="rId9"/>
    <p:sldId id="2438" r:id="rId10"/>
    <p:sldId id="2446" r:id="rId11"/>
    <p:sldId id="2448" r:id="rId12"/>
    <p:sldId id="2445" r:id="rId13"/>
    <p:sldId id="2441" r:id="rId14"/>
    <p:sldId id="2449" r:id="rId15"/>
    <p:sldId id="24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948" autoAdjust="0"/>
  </p:normalViewPr>
  <p:slideViewPr>
    <p:cSldViewPr snapToGrid="0">
      <p:cViewPr varScale="1">
        <p:scale>
          <a:sx n="92" d="100"/>
          <a:sy n="92" d="100"/>
        </p:scale>
        <p:origin x="498" y="9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9/8/2022</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9/8/2022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aryavaranmitra.org.in/environmental-public-hear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https://www.chinkyshukla.in/projects/jadugoda-the-nuclear-graveyard</a:t>
            </a:r>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https://en.wikipedia.org/wiki/HIV/AIDS_activism#/media/File:Minnesota_AIDS_Project_-_HIV_Stigma_Stops_Here_-_Twin_Cities_Pride_Parade_(9180874836).jpg</a:t>
            </a:r>
          </a:p>
        </p:txBody>
      </p:sp>
      <p:sp>
        <p:nvSpPr>
          <p:cNvPr id="4" name="Slide Number Placeholder 3"/>
          <p:cNvSpPr>
            <a:spLocks noGrp="1"/>
          </p:cNvSpPr>
          <p:nvPr>
            <p:ph type="sldNum" sz="quarter" idx="10"/>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02435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Smitha Nair and Rajesh </a:t>
            </a:r>
            <a:r>
              <a:rPr lang="en-US" dirty="0" err="1"/>
              <a:t>Kalarivayil</a:t>
            </a:r>
            <a:r>
              <a:rPr lang="en-US" dirty="0"/>
              <a:t>. ‘“Saved a Generation” Campaigns against Hazardous Contraceptives in India.’ </a:t>
            </a:r>
            <a:r>
              <a:rPr lang="en-US" i="1" dirty="0"/>
              <a:t>Asian Journal of Social Science</a:t>
            </a:r>
            <a:r>
              <a:rPr lang="en-US" i="0" dirty="0"/>
              <a:t>, 45, 2017. </a:t>
            </a:r>
            <a:endParaRPr lang="en-IN" dirty="0"/>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176373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15203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https://www.tandfonline.com/doi/full/10.1080/23299460.2020.1771145?src=recsys</a:t>
            </a:r>
          </a:p>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415210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https://upload.wikimedia.org/wikipedia/commons/thumb/9/91/Sheep_with_lamb_in_Wales.jpg/512px-Sheep_with_lamb_in_Wales.jpg</a:t>
            </a:r>
          </a:p>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134877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Environmental Public Hearing | </a:t>
            </a:r>
            <a:r>
              <a:rPr lang="en-IN" dirty="0" err="1">
                <a:hlinkClick r:id="rId3"/>
              </a:rPr>
              <a:t>Paryavaran</a:t>
            </a:r>
            <a:r>
              <a:rPr lang="en-IN" dirty="0">
                <a:hlinkClick r:id="rId3"/>
              </a:rPr>
              <a:t> Mitra</a:t>
            </a:r>
            <a:r>
              <a:rPr lang="en-IN" dirty="0"/>
              <a:t>  (Images)</a:t>
            </a:r>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823500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388238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p:txBody>
          <a:bodyPr/>
          <a:lstStyle/>
          <a:p>
            <a:r>
              <a:rPr lang="en-US" dirty="0"/>
              <a:t>EXPERTISE/</a:t>
            </a:r>
            <a:br>
              <a:rPr lang="en-US" dirty="0"/>
            </a:br>
            <a:r>
              <a:rPr lang="en-US" dirty="0"/>
              <a:t>PUBLIC PARTICIPATION</a:t>
            </a:r>
          </a:p>
        </p:txBody>
      </p:sp>
      <p:sp>
        <p:nvSpPr>
          <p:cNvPr id="7" name="Subtitle 6">
            <a:extLst>
              <a:ext uri="{FF2B5EF4-FFF2-40B4-BE49-F238E27FC236}">
                <a16:creationId xmlns="" xmlns:a16="http://schemas.microsoft.com/office/drawing/2014/main" id="{9935280A-EBD5-4EFA-81A0-313C85F987EC}"/>
              </a:ext>
            </a:extLst>
          </p:cNvPr>
          <p:cNvSpPr>
            <a:spLocks noGrp="1"/>
          </p:cNvSpPr>
          <p:nvPr>
            <p:ph type="subTitle" idx="1"/>
          </p:nvPr>
        </p:nvSpPr>
        <p:spPr/>
        <p:txBody>
          <a:bodyPr/>
          <a:lstStyle/>
          <a:p>
            <a:r>
              <a:rPr lang="en-US" dirty="0"/>
              <a:t>HM 216</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 xmlns:a16="http://schemas.microsoft.com/office/drawing/2014/main" id="{ECE6809B-9586-4FFC-9D20-26C51CA9653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p:txBody>
          <a:bodyPr anchor="ctr"/>
          <a:lstStyle/>
          <a:p>
            <a:r>
              <a:rPr lang="en-US" dirty="0"/>
              <a:t>CITIZEN SCIENCE</a:t>
            </a:r>
          </a:p>
        </p:txBody>
      </p:sp>
      <p:sp>
        <p:nvSpPr>
          <p:cNvPr id="10" name="Subtitle 9">
            <a:extLst>
              <a:ext uri="{FF2B5EF4-FFF2-40B4-BE49-F238E27FC236}">
                <a16:creationId xmlns="" xmlns:a16="http://schemas.microsoft.com/office/drawing/2014/main" id="{3E9BAE4F-16CE-4F5D-9BC7-2CB992790F2F}"/>
              </a:ext>
            </a:extLst>
          </p:cNvPr>
          <p:cNvSpPr>
            <a:spLocks noGrp="1"/>
          </p:cNvSpPr>
          <p:nvPr>
            <p:ph type="subTitle" idx="1"/>
          </p:nvPr>
        </p:nvSpPr>
        <p:spPr/>
        <p:txBody>
          <a:bodyPr/>
          <a:lstStyle/>
          <a:p>
            <a:r>
              <a:rPr lang="en-US" dirty="0"/>
              <a:t>WHAT WOULD IT MEAN?</a:t>
            </a:r>
          </a:p>
        </p:txBody>
      </p:sp>
      <p:sp>
        <p:nvSpPr>
          <p:cNvPr id="2" name="Footer Placeholder 1">
            <a:extLst>
              <a:ext uri="{FF2B5EF4-FFF2-40B4-BE49-F238E27FC236}">
                <a16:creationId xmlns=""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People frame problems, participate in research, results</a:t>
            </a:r>
          </a:p>
        </p:txBody>
      </p:sp>
      <p:sp>
        <p:nvSpPr>
          <p:cNvPr id="25" name="Rectangle: Single Corner Snipped 24" descr="Footer accent box">
            <a:extLst>
              <a:ext uri="{FF2B5EF4-FFF2-40B4-BE49-F238E27FC236}">
                <a16:creationId xmlns=""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649" b="7649"/>
          <a:stretch>
            <a:fillRect/>
          </a:stretch>
        </p:blipFill>
        <p:spPr/>
      </p:pic>
      <p:sp>
        <p:nvSpPr>
          <p:cNvPr id="3" name="Footer Placeholder 2"/>
          <p:cNvSpPr>
            <a:spLocks noGrp="1"/>
          </p:cNvSpPr>
          <p:nvPr>
            <p:ph type="ftr" sz="quarter" idx="11"/>
          </p:nvPr>
        </p:nvSpPr>
        <p:spPr/>
        <p:txBody>
          <a:bodyPr/>
          <a:lstStyle/>
          <a:p>
            <a:r>
              <a:rPr lang="en-US" dirty="0"/>
              <a:t>https://amazoniacienciaciudadana.org/en/the-network/</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pPr/>
              <a:t>11</a:t>
            </a:fld>
            <a:endParaRPr lang="en-US" dirty="0"/>
          </a:p>
        </p:txBody>
      </p:sp>
      <p:sp>
        <p:nvSpPr>
          <p:cNvPr id="5" name="Title 4"/>
          <p:cNvSpPr>
            <a:spLocks noGrp="1"/>
          </p:cNvSpPr>
          <p:nvPr>
            <p:ph type="title"/>
          </p:nvPr>
        </p:nvSpPr>
        <p:spPr/>
        <p:txBody>
          <a:bodyPr/>
          <a:lstStyle/>
          <a:p>
            <a:r>
              <a:rPr lang="en-US" dirty="0" smtClean="0"/>
              <a:t>Citizen science network for the Amazon</a:t>
            </a:r>
            <a:endParaRPr lang="en-US" dirty="0"/>
          </a:p>
        </p:txBody>
      </p:sp>
    </p:spTree>
    <p:extLst>
      <p:ext uri="{BB962C8B-B14F-4D97-AF65-F5344CB8AC3E}">
        <p14:creationId xmlns:p14="http://schemas.microsoft.com/office/powerpoint/2010/main" val="390699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4" r="194"/>
          <a:stretch>
            <a:fillRect/>
          </a:stretch>
        </p:blipFill>
        <p:spPr/>
      </p:pic>
      <p:sp>
        <p:nvSpPr>
          <p:cNvPr id="3" name="Footer Placeholder 2"/>
          <p:cNvSpPr>
            <a:spLocks noGrp="1"/>
          </p:cNvSpPr>
          <p:nvPr>
            <p:ph type="ftr" sz="quarter" idx="11"/>
          </p:nvPr>
        </p:nvSpPr>
        <p:spPr/>
        <p:txBody>
          <a:bodyPr/>
          <a:lstStyle/>
          <a:p>
            <a:r>
              <a:rPr lang="en-US" dirty="0" smtClean="0"/>
              <a:t>https</a:t>
            </a:r>
            <a:r>
              <a:rPr lang="en-US" dirty="0"/>
              <a:t>://</a:t>
            </a:r>
            <a:r>
              <a:rPr lang="en-US" dirty="0" smtClean="0"/>
              <a:t>birdcount.in/event/passage-migrant-count/</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pPr/>
              <a:t>12</a:t>
            </a:fld>
            <a:endParaRPr lang="en-US" dirty="0"/>
          </a:p>
        </p:txBody>
      </p:sp>
      <p:sp>
        <p:nvSpPr>
          <p:cNvPr id="5" name="Title 4"/>
          <p:cNvSpPr>
            <a:spLocks noGrp="1"/>
          </p:cNvSpPr>
          <p:nvPr>
            <p:ph type="title"/>
          </p:nvPr>
        </p:nvSpPr>
        <p:spPr/>
        <p:txBody>
          <a:bodyPr/>
          <a:lstStyle/>
          <a:p>
            <a:r>
              <a:rPr lang="en-US" dirty="0" smtClean="0"/>
              <a:t>Migrant bird count, Kutch 2022</a:t>
            </a:r>
            <a:endParaRPr lang="en-US" dirty="0"/>
          </a:p>
        </p:txBody>
      </p:sp>
    </p:spTree>
    <p:extLst>
      <p:ext uri="{BB962C8B-B14F-4D97-AF65-F5344CB8AC3E}">
        <p14:creationId xmlns:p14="http://schemas.microsoft.com/office/powerpoint/2010/main" val="5912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ED2DC372-F50D-4241-956F-88217652F91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849246" y="0"/>
            <a:ext cx="10422492" cy="6858000"/>
          </a:xfrm>
        </p:spPr>
      </p:pic>
      <p:grpSp>
        <p:nvGrpSpPr>
          <p:cNvPr id="12" name="Group 11">
            <a:extLst>
              <a:ext uri="{FF2B5EF4-FFF2-40B4-BE49-F238E27FC236}">
                <a16:creationId xmlns="" xmlns:a16="http://schemas.microsoft.com/office/drawing/2014/main" id="{1101DF86-6B00-49D3-9EFB-456055F79899}"/>
              </a:ext>
              <a:ext uri="{C183D7F6-B498-43B3-948B-1728B52AA6E4}">
                <adec:decorative xmlns=""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551A06BE-4DC9-42C3-9272-4EF3E833D5F5}"/>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 xmlns:a16="http://schemas.microsoft.com/office/drawing/2014/main" id="{42A4A83C-0C6B-4A7C-B582-33988B027F16}"/>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6568F216-4DE5-421A-A222-041B654BB87E}"/>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sz="2400" dirty="0">
                <a:solidFill>
                  <a:schemeClr val="bg1"/>
                </a:solidFill>
              </a:rPr>
              <a:t>People</a:t>
            </a:r>
            <a:br>
              <a:rPr lang="en-US" sz="2400" dirty="0">
                <a:solidFill>
                  <a:schemeClr val="bg1"/>
                </a:solidFill>
              </a:rPr>
            </a:br>
            <a:r>
              <a:rPr lang="en-US" sz="2400" dirty="0"/>
              <a:t>PLACE</a:t>
            </a:r>
            <a:br>
              <a:rPr lang="en-US" sz="2400" dirty="0"/>
            </a:br>
            <a:r>
              <a:rPr lang="en-US" sz="2400" dirty="0"/>
              <a:t>TECHNOLOGY</a:t>
            </a:r>
            <a:endParaRPr lang="en-US" sz="2400" dirty="0">
              <a:solidFill>
                <a:schemeClr val="bg1"/>
              </a:solidFill>
            </a:endParaRPr>
          </a:p>
        </p:txBody>
      </p:sp>
      <p:sp>
        <p:nvSpPr>
          <p:cNvPr id="19" name="Text Placeholder 2">
            <a:extLst>
              <a:ext uri="{FF2B5EF4-FFF2-40B4-BE49-F238E27FC236}">
                <a16:creationId xmlns=""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connections</a:t>
            </a:r>
          </a:p>
        </p:txBody>
      </p:sp>
      <p:sp>
        <p:nvSpPr>
          <p:cNvPr id="8" name="Footer Placeholder 7">
            <a:extLst>
              <a:ext uri="{FF2B5EF4-FFF2-40B4-BE49-F238E27FC236}">
                <a16:creationId xmlns="" xmlns:a16="http://schemas.microsoft.com/office/drawing/2014/main" id="{B534C07A-363B-4948-8546-2503B45830DC}"/>
              </a:ext>
            </a:extLst>
          </p:cNvPr>
          <p:cNvSpPr>
            <a:spLocks noGrp="1"/>
          </p:cNvSpPr>
          <p:nvPr>
            <p:ph type="ftr" sz="quarter" idx="16"/>
          </p:nvPr>
        </p:nvSpPr>
        <p:spPr>
          <a:xfrm>
            <a:off x="595884" y="6787709"/>
            <a:ext cx="4114800" cy="45719"/>
          </a:xfrm>
        </p:spPr>
        <p:txBody>
          <a:bodyPr/>
          <a:lstStyle/>
          <a:p>
            <a:endParaRPr lang="en-US" dirty="0"/>
          </a:p>
        </p:txBody>
      </p:sp>
      <p:sp>
        <p:nvSpPr>
          <p:cNvPr id="17" name="Rectangle: Single Corner Snipped 16" descr="Footer accent box">
            <a:extLst>
              <a:ext uri="{FF2B5EF4-FFF2-40B4-BE49-F238E27FC236}">
                <a16:creationId xmlns=""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00C713CD-79D0-408F-A140-FBAE3C60226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264229" y="119743"/>
            <a:ext cx="9927771" cy="6618514"/>
          </a:xfrm>
        </p:spPr>
      </p:pic>
      <p:grpSp>
        <p:nvGrpSpPr>
          <p:cNvPr id="2" name="Group 1">
            <a:extLst>
              <a:ext uri="{FF2B5EF4-FFF2-40B4-BE49-F238E27FC236}">
                <a16:creationId xmlns="" xmlns:a16="http://schemas.microsoft.com/office/drawing/2014/main" id="{CCC577CF-CED3-44B1-AC3E-05C2556B41F4}"/>
              </a:ext>
              <a:ext uri="{C183D7F6-B498-43B3-948B-1728B52AA6E4}">
                <adec:decorative xmlns=""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 xmlns:a16="http://schemas.microsoft.com/office/drawing/2014/main" id="{875940B9-0338-4FFA-9747-10812F028FB7}"/>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D4B52C7E-3049-4545-956A-6D8F73F234DB}"/>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 xmlns:a16="http://schemas.microsoft.com/office/drawing/2014/main" id="{46669882-9FD4-41D7-A5A6-A4A2E44A2ABF}"/>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 xmlns:a16="http://schemas.microsoft.com/office/drawing/2014/main" id="{DB4530C3-10EF-4FDE-A1B1-9DF09C2DF096}"/>
              </a:ext>
            </a:extLst>
          </p:cNvPr>
          <p:cNvSpPr>
            <a:spLocks noGrp="1"/>
          </p:cNvSpPr>
          <p:nvPr>
            <p:ph type="title"/>
          </p:nvPr>
        </p:nvSpPr>
        <p:spPr/>
        <p:txBody>
          <a:bodyPr>
            <a:normAutofit/>
          </a:bodyPr>
          <a:lstStyle/>
          <a:p>
            <a:pPr algn="l"/>
            <a:r>
              <a:rPr lang="en-IN" sz="1400" b="0" i="0" u="none" strike="noStrike" baseline="0" dirty="0">
                <a:latin typeface="Arial Rounded MT Bold" panose="020F0704030504030204" pitchFamily="34" charset="0"/>
              </a:rPr>
              <a:t>‘…An </a:t>
            </a:r>
            <a:r>
              <a:rPr lang="en-US" sz="1400" b="0" i="0" u="none" strike="noStrike" baseline="0" dirty="0">
                <a:latin typeface="Arial Rounded MT Bold" panose="020F0704030504030204" pitchFamily="34" charset="0"/>
              </a:rPr>
              <a:t>overly narrow focus on decisions ignores the different ways in which problems come into being and are framed, and the different cultures in which knowledge is used and evaluated…as well as the complexly interacting factors involved in many issues…’</a:t>
            </a:r>
            <a:endParaRPr lang="en-US" sz="1400" dirty="0">
              <a:latin typeface="Arial Rounded MT Bold" panose="020F0704030504030204" pitchFamily="34" charset="0"/>
            </a:endParaRPr>
          </a:p>
        </p:txBody>
      </p:sp>
      <p:sp>
        <p:nvSpPr>
          <p:cNvPr id="27" name="Text Placeholder 26">
            <a:extLst>
              <a:ext uri="{FF2B5EF4-FFF2-40B4-BE49-F238E27FC236}">
                <a16:creationId xmlns="" xmlns:a16="http://schemas.microsoft.com/office/drawing/2014/main" id="{863C256D-8187-4199-952C-D2BB841598F8}"/>
              </a:ext>
            </a:extLst>
          </p:cNvPr>
          <p:cNvSpPr>
            <a:spLocks noGrp="1"/>
          </p:cNvSpPr>
          <p:nvPr>
            <p:ph type="body" idx="13"/>
          </p:nvPr>
        </p:nvSpPr>
        <p:spPr/>
        <p:txBody>
          <a:bodyPr/>
          <a:lstStyle/>
          <a:p>
            <a:r>
              <a:rPr lang="en-US" dirty="0" err="1"/>
              <a:t>Sismondo</a:t>
            </a:r>
            <a:r>
              <a:rPr lang="en-US" dirty="0"/>
              <a:t>, 181</a:t>
            </a:r>
          </a:p>
        </p:txBody>
      </p:sp>
      <p:sp>
        <p:nvSpPr>
          <p:cNvPr id="3" name="Footer Placeholder 2">
            <a:extLst>
              <a:ext uri="{FF2B5EF4-FFF2-40B4-BE49-F238E27FC236}">
                <a16:creationId xmlns=""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4033542F-D085-445E-BEBE-DEE6D4F79CAD}"/>
              </a:ext>
            </a:extLst>
          </p:cNvPr>
          <p:cNvSpPr>
            <a:spLocks noGrp="1"/>
          </p:cNvSpPr>
          <p:nvPr>
            <p:ph type="body" idx="1"/>
          </p:nvPr>
        </p:nvSpPr>
        <p:spPr/>
        <p:txBody>
          <a:bodyPr/>
          <a:lstStyle/>
          <a:p>
            <a:r>
              <a:rPr lang="en-US" dirty="0"/>
              <a:t>‘Population Control’</a:t>
            </a:r>
          </a:p>
        </p:txBody>
      </p:sp>
      <p:sp>
        <p:nvSpPr>
          <p:cNvPr id="5" name="Content Placeholder 4">
            <a:extLst>
              <a:ext uri="{FF2B5EF4-FFF2-40B4-BE49-F238E27FC236}">
                <a16:creationId xmlns="" xmlns:a16="http://schemas.microsoft.com/office/drawing/2014/main" id="{FDF153A6-0E4B-417F-85BB-FD8402B100BD}"/>
              </a:ext>
            </a:extLst>
          </p:cNvPr>
          <p:cNvSpPr>
            <a:spLocks noGrp="1"/>
          </p:cNvSpPr>
          <p:nvPr>
            <p:ph sz="half" idx="2"/>
          </p:nvPr>
        </p:nvSpPr>
        <p:spPr/>
        <p:txBody>
          <a:bodyPr>
            <a:normAutofit fontScale="92500" lnSpcReduction="10000"/>
          </a:bodyPr>
          <a:lstStyle/>
          <a:p>
            <a:r>
              <a:rPr lang="en-US" dirty="0">
                <a:latin typeface="Arial Rounded MT Bold" panose="020F0704030504030204" pitchFamily="34" charset="0"/>
              </a:rPr>
              <a:t>In the 1980s, injectable, ‘long-acting’ contraceptives like Net-</a:t>
            </a:r>
            <a:r>
              <a:rPr lang="en-US" dirty="0" err="1">
                <a:latin typeface="Arial Rounded MT Bold" panose="020F0704030504030204" pitchFamily="34" charset="0"/>
              </a:rPr>
              <a:t>en</a:t>
            </a:r>
            <a:r>
              <a:rPr lang="en-US" dirty="0">
                <a:latin typeface="Arial Rounded MT Bold" panose="020F0704030504030204" pitchFamily="34" charset="0"/>
              </a:rPr>
              <a:t> and Norplant were introduced by American companies. </a:t>
            </a:r>
          </a:p>
          <a:p>
            <a:r>
              <a:rPr lang="en-US" dirty="0">
                <a:latin typeface="Arial Rounded MT Bold" panose="020F0704030504030204" pitchFamily="34" charset="0"/>
              </a:rPr>
              <a:t> These were at the ‘cutting edge’ of birth control technologies, sold as such.</a:t>
            </a:r>
          </a:p>
          <a:p>
            <a:r>
              <a:rPr lang="en-US" dirty="0">
                <a:latin typeface="Arial Rounded MT Bold" panose="020F0704030504030204" pitchFamily="34" charset="0"/>
              </a:rPr>
              <a:t>Across the world, these were mostly used on women from poor and marginalized communities. </a:t>
            </a:r>
          </a:p>
        </p:txBody>
      </p:sp>
      <p:pic>
        <p:nvPicPr>
          <p:cNvPr id="9" name="Picture Placeholder 8">
            <a:extLst>
              <a:ext uri="{FF2B5EF4-FFF2-40B4-BE49-F238E27FC236}">
                <a16:creationId xmlns="" xmlns:a16="http://schemas.microsoft.com/office/drawing/2014/main" id="{422CBBF4-EF67-4184-9603-EC435F55D084}"/>
              </a:ext>
            </a:extLst>
          </p:cNvPr>
          <p:cNvPicPr>
            <a:picLocks noGrp="1" noChangeAspect="1"/>
          </p:cNvPicPr>
          <p:nvPr>
            <p:ph type="pic" sz="quarter" idx="15"/>
          </p:nvPr>
        </p:nvPicPr>
        <p:blipFill>
          <a:blip r:embed="rId2"/>
          <a:srcRect/>
          <a:stretch/>
        </p:blipFill>
        <p:spPr>
          <a:xfrm>
            <a:off x="4659082" y="1380591"/>
            <a:ext cx="2873833" cy="4138319"/>
          </a:xfrm>
        </p:spPr>
      </p:pic>
      <p:sp>
        <p:nvSpPr>
          <p:cNvPr id="6" name="Text Placeholder 5">
            <a:extLst>
              <a:ext uri="{FF2B5EF4-FFF2-40B4-BE49-F238E27FC236}">
                <a16:creationId xmlns="" xmlns:a16="http://schemas.microsoft.com/office/drawing/2014/main" id="{89C32B2A-F443-47DA-A5C9-E0CCEC6C2F29}"/>
              </a:ext>
            </a:extLst>
          </p:cNvPr>
          <p:cNvSpPr>
            <a:spLocks noGrp="1"/>
          </p:cNvSpPr>
          <p:nvPr>
            <p:ph type="body" idx="13"/>
          </p:nvPr>
        </p:nvSpPr>
        <p:spPr/>
        <p:txBody>
          <a:bodyPr/>
          <a:lstStyle/>
          <a:p>
            <a:r>
              <a:rPr lang="en-US" dirty="0"/>
              <a:t>Women’s Rights</a:t>
            </a:r>
          </a:p>
        </p:txBody>
      </p:sp>
      <p:sp>
        <p:nvSpPr>
          <p:cNvPr id="7" name="Content Placeholder 6">
            <a:extLst>
              <a:ext uri="{FF2B5EF4-FFF2-40B4-BE49-F238E27FC236}">
                <a16:creationId xmlns="" xmlns:a16="http://schemas.microsoft.com/office/drawing/2014/main" id="{53DDF559-AB16-43D3-96DE-5FD6A71C1A24}"/>
              </a:ext>
            </a:extLst>
          </p:cNvPr>
          <p:cNvSpPr>
            <a:spLocks noGrp="1"/>
          </p:cNvSpPr>
          <p:nvPr>
            <p:ph sz="half" idx="14"/>
          </p:nvPr>
        </p:nvSpPr>
        <p:spPr/>
        <p:txBody>
          <a:bodyPr>
            <a:normAutofit lnSpcReduction="10000"/>
          </a:bodyPr>
          <a:lstStyle/>
          <a:p>
            <a:r>
              <a:rPr lang="en-US" dirty="0">
                <a:latin typeface="Arial Rounded MT Bold" panose="020F0704030504030204" pitchFamily="34" charset="0"/>
              </a:rPr>
              <a:t>Experiments for these new technologies were carried out on women in Third World countries like India, Bangladesh, Indonesia and Egypt.</a:t>
            </a:r>
          </a:p>
          <a:p>
            <a:r>
              <a:rPr lang="en-US" dirty="0">
                <a:latin typeface="Arial Rounded MT Bold" panose="020F0704030504030204" pitchFamily="34" charset="0"/>
              </a:rPr>
              <a:t>Feminists from these countries mobilized against their use, conducting an international campaign.</a:t>
            </a:r>
          </a:p>
          <a:p>
            <a:pPr marL="0" indent="0">
              <a:buNone/>
            </a:pPr>
            <a:endParaRPr lang="en-US" dirty="0">
              <a:latin typeface="Arial Rounded MT Bold" panose="020F0704030504030204" pitchFamily="34" charset="0"/>
            </a:endParaRPr>
          </a:p>
        </p:txBody>
      </p:sp>
      <p:sp>
        <p:nvSpPr>
          <p:cNvPr id="2" name="Footer Placeholder 1">
            <a:extLst>
              <a:ext uri="{FF2B5EF4-FFF2-40B4-BE49-F238E27FC236}">
                <a16:creationId xmlns="" xmlns:a16="http://schemas.microsoft.com/office/drawing/2014/main" id="{5483E2DD-4F96-4CE8-A9FE-FD5DF44C4CAC}"/>
              </a:ext>
            </a:extLst>
          </p:cNvPr>
          <p:cNvSpPr>
            <a:spLocks noGrp="1"/>
          </p:cNvSpPr>
          <p:nvPr>
            <p:ph type="ftr" sz="quarter" idx="16"/>
          </p:nvPr>
        </p:nvSpPr>
        <p:spPr/>
        <p:txBody>
          <a:bodyPr/>
          <a:lstStyle/>
          <a:p>
            <a:r>
              <a:rPr lang="en-US" dirty="0"/>
              <a:t>Focus on ‘Decisions’</a:t>
            </a:r>
          </a:p>
        </p:txBody>
      </p:sp>
      <p:sp>
        <p:nvSpPr>
          <p:cNvPr id="16" name="Slide Number Placeholder 15">
            <a:extLst>
              <a:ext uri="{FF2B5EF4-FFF2-40B4-BE49-F238E27FC236}">
                <a16:creationId xmlns=""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
        <p:nvSpPr>
          <p:cNvPr id="15" name="Title 14" hidden="1">
            <a:extLst>
              <a:ext uri="{FF2B5EF4-FFF2-40B4-BE49-F238E27FC236}">
                <a16:creationId xmlns=""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8C001EA0-C1FE-4BFF-BAE0-93D031DC21E0}"/>
              </a:ext>
            </a:extLst>
          </p:cNvPr>
          <p:cNvPicPr>
            <a:picLocks noGrp="1" noChangeAspect="1"/>
          </p:cNvPicPr>
          <p:nvPr>
            <p:ph type="pic" sz="quarter" idx="15"/>
          </p:nvPr>
        </p:nvPicPr>
        <p:blipFill>
          <a:blip r:embed="rId3"/>
          <a:srcRect/>
          <a:stretch/>
        </p:blipFill>
        <p:spPr>
          <a:xfrm>
            <a:off x="63370" y="0"/>
            <a:ext cx="5262113" cy="6858000"/>
          </a:xfrm>
        </p:spPr>
      </p:pic>
      <p:grpSp>
        <p:nvGrpSpPr>
          <p:cNvPr id="31" name="Group 30">
            <a:extLst>
              <a:ext uri="{FF2B5EF4-FFF2-40B4-BE49-F238E27FC236}">
                <a16:creationId xmlns=""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 xmlns:a16="http://schemas.microsoft.com/office/drawing/2014/main" id="{C0DB13C1-B4FB-4D33-A199-5BB34983AB47}"/>
                </a:ext>
                <a:ext uri="{C183D7F6-B498-43B3-948B-1728B52AA6E4}">
                  <adec:decorative xmlns=""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 xmlns:a16="http://schemas.microsoft.com/office/drawing/2014/main" id="{32FD79E9-DA87-4AE3-AB4F-454E8B1C7E28}"/>
                </a:ext>
                <a:ext uri="{C183D7F6-B498-43B3-948B-1728B52AA6E4}">
                  <adec:decorative xmlns=""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97CAE694-E5D7-45D8-80CE-4067B6610E53}"/>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a:t>Experts as allies</a:t>
            </a:r>
          </a:p>
        </p:txBody>
      </p:sp>
      <p:sp>
        <p:nvSpPr>
          <p:cNvPr id="9" name="Text Placeholder 8">
            <a:extLst>
              <a:ext uri="{FF2B5EF4-FFF2-40B4-BE49-F238E27FC236}">
                <a16:creationId xmlns="" xmlns:a16="http://schemas.microsoft.com/office/drawing/2014/main" id="{4744B28E-5E14-4A77-AD4F-C979905862BF}"/>
              </a:ext>
            </a:extLst>
          </p:cNvPr>
          <p:cNvSpPr>
            <a:spLocks noGrp="1"/>
          </p:cNvSpPr>
          <p:nvPr>
            <p:ph type="body" idx="13"/>
          </p:nvPr>
        </p:nvSpPr>
        <p:spPr/>
        <p:txBody>
          <a:bodyPr/>
          <a:lstStyle/>
          <a:p>
            <a:pPr algn="ctr"/>
            <a:r>
              <a:rPr lang="en-US" dirty="0"/>
              <a:t>The Net-</a:t>
            </a:r>
            <a:r>
              <a:rPr lang="en-US" dirty="0" err="1"/>
              <a:t>en</a:t>
            </a:r>
            <a:r>
              <a:rPr lang="en-US" dirty="0"/>
              <a:t> Campaign</a:t>
            </a:r>
          </a:p>
        </p:txBody>
      </p:sp>
      <p:sp>
        <p:nvSpPr>
          <p:cNvPr id="4" name="Content Placeholder 3">
            <a:extLst>
              <a:ext uri="{FF2B5EF4-FFF2-40B4-BE49-F238E27FC236}">
                <a16:creationId xmlns="" xmlns:a16="http://schemas.microsoft.com/office/drawing/2014/main" id="{2885A4AC-9AA0-4EFF-8162-609223BF5D70}"/>
              </a:ext>
            </a:extLst>
          </p:cNvPr>
          <p:cNvSpPr>
            <a:spLocks noGrp="1"/>
          </p:cNvSpPr>
          <p:nvPr>
            <p:ph idx="1"/>
          </p:nvPr>
        </p:nvSpPr>
        <p:spPr/>
        <p:txBody>
          <a:bodyPr>
            <a:normAutofit/>
          </a:bodyPr>
          <a:lstStyle/>
          <a:p>
            <a:pPr marL="0" indent="0" algn="ctr">
              <a:buNone/>
            </a:pPr>
            <a:endParaRPr lang="en-US" sz="1800" dirty="0"/>
          </a:p>
          <a:p>
            <a:pPr marL="0" indent="0" algn="ctr">
              <a:buNone/>
            </a:pPr>
            <a:r>
              <a:rPr lang="en-US" sz="1800" dirty="0"/>
              <a:t>‘… We tried to learn every aspect of the technology. This made us credible to talk to the scientific community and the officials. We wanted to show that we were not against technology and the very clear statement that was coming out was that, “ok, there are scientific developments but they should not be used against women or sought to prop up patriarchy”’</a:t>
            </a:r>
          </a:p>
          <a:p>
            <a:pPr marL="0" indent="0" algn="ctr">
              <a:buNone/>
            </a:pPr>
            <a:r>
              <a:rPr lang="en-US" sz="1800" dirty="0"/>
              <a:t>(</a:t>
            </a:r>
            <a:r>
              <a:rPr lang="en-US" sz="1800" dirty="0" err="1"/>
              <a:t>Indu</a:t>
            </a:r>
            <a:r>
              <a:rPr lang="en-US" sz="1800" dirty="0"/>
              <a:t> Agnihotri, CWDS; quoted in Nair &amp; </a:t>
            </a:r>
            <a:r>
              <a:rPr lang="en-US" sz="1800" dirty="0" err="1"/>
              <a:t>Kalarivayil</a:t>
            </a:r>
            <a:r>
              <a:rPr lang="en-US" sz="1800" dirty="0"/>
              <a:t>, 2017)</a:t>
            </a:r>
          </a:p>
        </p:txBody>
      </p:sp>
      <p:sp>
        <p:nvSpPr>
          <p:cNvPr id="2" name="Footer Placeholder 1">
            <a:extLst>
              <a:ext uri="{FF2B5EF4-FFF2-40B4-BE49-F238E27FC236}">
                <a16:creationId xmlns="" xmlns:a16="http://schemas.microsoft.com/office/drawing/2014/main" id="{80919F81-09E4-41AD-9E45-21C8A7FBC2E5}"/>
              </a:ext>
            </a:extLst>
          </p:cNvPr>
          <p:cNvSpPr>
            <a:spLocks noGrp="1"/>
          </p:cNvSpPr>
          <p:nvPr>
            <p:ph type="ftr" sz="quarter" idx="16"/>
          </p:nvPr>
        </p:nvSpPr>
        <p:spPr>
          <a:xfrm>
            <a:off x="595884" y="6787709"/>
            <a:ext cx="4114800" cy="45719"/>
          </a:xfrm>
        </p:spPr>
        <p:txBody>
          <a:bodyPr/>
          <a:lstStyle/>
          <a:p>
            <a:endParaRPr lang="en-US" dirty="0"/>
          </a:p>
        </p:txBody>
      </p:sp>
      <p:sp>
        <p:nvSpPr>
          <p:cNvPr id="3" name="Slide Number Placeholder 2">
            <a:extLst>
              <a:ext uri="{FF2B5EF4-FFF2-40B4-BE49-F238E27FC236}">
                <a16:creationId xmlns=""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 xmlns:a16="http://schemas.microsoft.com/office/drawing/2014/main" id="{618826A1-4E90-405A-AE28-5500B0A362E3}"/>
              </a:ext>
              <a:ext uri="{C183D7F6-B498-43B3-948B-1728B52AA6E4}">
                <adec:decorative xmlns=""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0783A1B7-34FF-4F2F-A68D-A3D22C770FCB}"/>
              </a:ext>
              <a:ext uri="{C183D7F6-B498-43B3-948B-1728B52AA6E4}">
                <adec:decorative xmlns=""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3C1F0EB8-D260-4FB6-ACF6-6E86B9A02919}"/>
              </a:ext>
              <a:ext uri="{C183D7F6-B498-43B3-948B-1728B52AA6E4}">
                <adec:decorative xmlns=""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CIVIC </a:t>
            </a:r>
            <a:r>
              <a:rPr lang="en-US" sz="3200" b="1" dirty="0" err="1">
                <a:solidFill>
                  <a:schemeClr val="bg1"/>
                </a:solidFill>
                <a:latin typeface="+mj-lt"/>
                <a:cs typeface="Gill Sans" panose="020B0502020104020203" pitchFamily="34" charset="-79"/>
              </a:rPr>
              <a:t>EPISTEMOLOGIES</a:t>
            </a:r>
            <a:r>
              <a:rPr lang="en-US" sz="1200" dirty="0" err="1">
                <a:latin typeface="+mj-lt"/>
              </a:rPr>
              <a:t>Ut</a:t>
            </a:r>
            <a:r>
              <a:rPr lang="en-US" sz="1200" dirty="0">
                <a:latin typeface="+mj-lt"/>
              </a:rPr>
              <a:t> gravida eros e </a:t>
            </a:r>
            <a:r>
              <a:rPr lang="en-US" sz="1400" dirty="0">
                <a:solidFill>
                  <a:schemeClr val="bg1"/>
                </a:solidFill>
                <a:latin typeface="+mj-lt"/>
              </a:rPr>
              <a:t>SHEILA JASANOFF,  </a:t>
            </a:r>
            <a:r>
              <a:rPr lang="en-US" sz="1400" i="1" dirty="0">
                <a:solidFill>
                  <a:schemeClr val="bg1"/>
                </a:solidFill>
                <a:latin typeface="+mj-lt"/>
              </a:rPr>
              <a:t>DESIGNS ON NATURE: SCIENCE AND DEMOCRACY IN EUROPE AND THE UNITED STATES</a:t>
            </a:r>
            <a:r>
              <a:rPr lang="en-US" sz="1400" dirty="0">
                <a:solidFill>
                  <a:schemeClr val="bg1"/>
                </a:solidFill>
                <a:latin typeface="+mj-lt"/>
              </a:rPr>
              <a:t>,</a:t>
            </a:r>
            <a:r>
              <a:rPr lang="en-US" sz="1400" i="1" dirty="0">
                <a:solidFill>
                  <a:schemeClr val="bg1"/>
                </a:solidFill>
                <a:latin typeface="+mj-lt"/>
              </a:rPr>
              <a:t> </a:t>
            </a:r>
            <a:r>
              <a:rPr lang="en-US" sz="1400" dirty="0">
                <a:solidFill>
                  <a:schemeClr val="bg1"/>
                </a:solidFill>
                <a:latin typeface="+mj-lt"/>
              </a:rPr>
              <a:t>2005 </a:t>
            </a:r>
          </a:p>
        </p:txBody>
      </p:sp>
      <p:sp>
        <p:nvSpPr>
          <p:cNvPr id="2" name="Footer Placeholder 1">
            <a:extLst>
              <a:ext uri="{FF2B5EF4-FFF2-40B4-BE49-F238E27FC236}">
                <a16:creationId xmlns="" xmlns:a16="http://schemas.microsoft.com/office/drawing/2014/main" id="{3D8BBA11-131E-446B-BC9B-D0A09B1AF059}"/>
              </a:ext>
            </a:extLst>
          </p:cNvPr>
          <p:cNvSpPr>
            <a:spLocks noGrp="1"/>
          </p:cNvSpPr>
          <p:nvPr>
            <p:ph type="ftr" sz="quarter" idx="11"/>
          </p:nvPr>
        </p:nvSpPr>
        <p:spPr>
          <a:xfrm>
            <a:off x="595884" y="6355785"/>
            <a:ext cx="4114800" cy="477643"/>
          </a:xfrm>
        </p:spPr>
        <p:txBody>
          <a:bodyPr/>
          <a:lstStyle/>
          <a:p>
            <a:pPr algn="ctr"/>
            <a:r>
              <a:rPr lang="en-US" sz="1400" dirty="0"/>
              <a:t>Democracy vs Expertise? Not necessarily</a:t>
            </a:r>
          </a:p>
        </p:txBody>
      </p:sp>
      <p:sp>
        <p:nvSpPr>
          <p:cNvPr id="9" name="Rectangle: Single Corner Snipped 8" descr="Footer accent box">
            <a:extLst>
              <a:ext uri="{FF2B5EF4-FFF2-40B4-BE49-F238E27FC236}">
                <a16:creationId xmlns=""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US" b="1" dirty="0" smtClean="0"/>
              <a:t>Experts + government + state agencies + general public</a:t>
            </a:r>
            <a:endParaRPr lang="en-US" b="1" dirty="0"/>
          </a:p>
        </p:txBody>
      </p:sp>
      <p:sp>
        <p:nvSpPr>
          <p:cNvPr id="3" name="Slide Number Placeholder 2"/>
          <p:cNvSpPr>
            <a:spLocks noGrp="1"/>
          </p:cNvSpPr>
          <p:nvPr>
            <p:ph type="sldNum" sz="quarter" idx="15"/>
          </p:nvPr>
        </p:nvSpPr>
        <p:spPr/>
        <p:txBody>
          <a:bodyPr/>
          <a:lstStyle/>
          <a:p>
            <a:fld id="{8C2E478F-E849-4A8C-AF1F-CBCC78A7CBFA}" type="slidenum">
              <a:rPr lang="en-US" smtClean="0"/>
              <a:pPr/>
              <a:t>7</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83553" y="768096"/>
            <a:ext cx="3633215" cy="5175503"/>
          </a:xfrm>
        </p:spPr>
      </p:pic>
      <p:sp>
        <p:nvSpPr>
          <p:cNvPr id="5" name="Text Placeholder 4"/>
          <p:cNvSpPr>
            <a:spLocks noGrp="1"/>
          </p:cNvSpPr>
          <p:nvPr>
            <p:ph type="body" sz="half" idx="2"/>
          </p:nvPr>
        </p:nvSpPr>
        <p:spPr/>
        <p:txBody>
          <a:bodyPr>
            <a:normAutofit fontScale="92500"/>
          </a:bodyPr>
          <a:lstStyle/>
          <a:p>
            <a:r>
              <a:rPr lang="en-US" b="1" dirty="0" smtClean="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dimensions along which variations of </a:t>
            </a:r>
            <a:r>
              <a:rPr lang="en-US" b="1" dirty="0">
                <a:solidFill>
                  <a:srgbClr val="FF0000"/>
                </a:solidFill>
                <a:latin typeface="Arial" panose="020B0604020202020204" pitchFamily="34" charset="0"/>
                <a:cs typeface="Arial" panose="020B0604020202020204" pitchFamily="34" charset="0"/>
              </a:rPr>
              <a:t>knowledge politics </a:t>
            </a:r>
            <a:r>
              <a:rPr lang="en-US" b="1" dirty="0">
                <a:latin typeface="Arial" panose="020B0604020202020204" pitchFamily="34" charset="0"/>
                <a:cs typeface="Arial" panose="020B0604020202020204" pitchFamily="34" charset="0"/>
              </a:rPr>
              <a:t>occur include: public accountability and the basis for trusting the state, how states demonstrate their legitimacy, how knowledge is represented as neutral and objective, what counts as authoritative expertise, and the visibility and openness of expert bodies to public </a:t>
            </a:r>
            <a:r>
              <a:rPr lang="en-US" b="1" dirty="0" smtClean="0">
                <a:latin typeface="Arial" panose="020B0604020202020204" pitchFamily="34" charset="0"/>
                <a:cs typeface="Arial" panose="020B0604020202020204" pitchFamily="34" charset="0"/>
              </a:rPr>
              <a:t>scrutiny.”</a:t>
            </a:r>
            <a:r>
              <a:rPr lang="en-US" dirty="0" smtClean="0"/>
              <a:t> (Haines, 2020)</a:t>
            </a:r>
            <a:endParaRPr lang="en-US" dirty="0"/>
          </a:p>
        </p:txBody>
      </p:sp>
      <p:sp>
        <p:nvSpPr>
          <p:cNvPr id="6" name="Title 5"/>
          <p:cNvSpPr>
            <a:spLocks noGrp="1"/>
          </p:cNvSpPr>
          <p:nvPr>
            <p:ph type="title"/>
          </p:nvPr>
        </p:nvSpPr>
        <p:spPr/>
        <p:txBody>
          <a:bodyPr/>
          <a:lstStyle/>
          <a:p>
            <a:r>
              <a:rPr lang="en-US" dirty="0" smtClean="0"/>
              <a:t>Civic Epistemologies</a:t>
            </a:r>
            <a:endParaRPr lang="en-US" dirty="0"/>
          </a:p>
        </p:txBody>
      </p:sp>
    </p:spTree>
    <p:extLst>
      <p:ext uri="{BB962C8B-B14F-4D97-AF65-F5344CB8AC3E}">
        <p14:creationId xmlns:p14="http://schemas.microsoft.com/office/powerpoint/2010/main" val="347134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4898" r="14898"/>
          <a:stretch>
            <a:fillRect/>
          </a:stretch>
        </p:blipFill>
        <p:spPr/>
      </p:pic>
      <p:sp>
        <p:nvSpPr>
          <p:cNvPr id="3" name="Title 2"/>
          <p:cNvSpPr>
            <a:spLocks noGrp="1"/>
          </p:cNvSpPr>
          <p:nvPr>
            <p:ph type="title"/>
          </p:nvPr>
        </p:nvSpPr>
        <p:spPr>
          <a:xfrm>
            <a:off x="5510539" y="916441"/>
            <a:ext cx="6117771" cy="449064"/>
          </a:xfrm>
        </p:spPr>
        <p:txBody>
          <a:bodyPr/>
          <a:lstStyle/>
          <a:p>
            <a:r>
              <a:rPr lang="en-US" sz="2400" dirty="0">
                <a:latin typeface="Arial Rounded MT Bold" panose="020F0704030504030204" pitchFamily="34" charset="0"/>
              </a:rPr>
              <a:t>the Chernobyl effect</a:t>
            </a:r>
            <a:endParaRPr lang="en-US" sz="2400" dirty="0"/>
          </a:p>
        </p:txBody>
      </p:sp>
      <p:sp>
        <p:nvSpPr>
          <p:cNvPr id="4" name="Content Placeholder 3"/>
          <p:cNvSpPr>
            <a:spLocks noGrp="1"/>
          </p:cNvSpPr>
          <p:nvPr>
            <p:ph idx="1"/>
          </p:nvPr>
        </p:nvSpPr>
        <p:spPr>
          <a:xfrm>
            <a:off x="5510539" y="1660964"/>
            <a:ext cx="6117771" cy="5020252"/>
          </a:xfrm>
        </p:spPr>
        <p:txBody>
          <a:bodyPr>
            <a:noAutofit/>
          </a:bodyPr>
          <a:lstStyle/>
          <a:p>
            <a:pPr marL="0" indent="0">
              <a:buNone/>
            </a:pPr>
            <a:r>
              <a:rPr lang="en-US" dirty="0" smtClean="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As </a:t>
            </a:r>
            <a:r>
              <a:rPr lang="en-US" b="1" dirty="0">
                <a:latin typeface="Arial" panose="020B0604020202020204" pitchFamily="34" charset="0"/>
                <a:cs typeface="Arial" panose="020B0604020202020204" pitchFamily="34" charset="0"/>
              </a:rPr>
              <a:t>the droplets of water fell from the sky, they carried with them the radionuclides – in particular, caesium-137, iodine-131 and strontium-90 – that had been dispersed from Chernobyl. It is estimated that 1% of the radiation released from the reactor fell on the UK. In an effort to prevent these radionuclides entering the food chain once they had settled on the upland soil, the ministry of agriculture, fisheries and </a:t>
            </a:r>
            <a:r>
              <a:rPr lang="en-US" b="1" dirty="0" smtClean="0">
                <a:latin typeface="Arial" panose="020B0604020202020204" pitchFamily="34" charset="0"/>
                <a:cs typeface="Arial" panose="020B0604020202020204" pitchFamily="34" charset="0"/>
              </a:rPr>
              <a:t>food</a:t>
            </a:r>
            <a:r>
              <a:rPr lang="en-US" b="1" dirty="0" smtClean="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ordered an immediate restriction on the movement and sale of sheep within the most affected areas – particularly north Wales, south-west Scotland, Northern Ireland and the Lake District, where the landscape is predominantly suited to grazing sheep. In total, almost 9,000 farms, and four million sheep, were placed under restriction</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5" name="Text Placeholder 4"/>
          <p:cNvSpPr>
            <a:spLocks noGrp="1"/>
          </p:cNvSpPr>
          <p:nvPr>
            <p:ph type="body" idx="13"/>
          </p:nvPr>
        </p:nvSpPr>
        <p:spPr>
          <a:xfrm>
            <a:off x="5535810" y="1365505"/>
            <a:ext cx="6076915" cy="295459"/>
          </a:xfrm>
        </p:spPr>
        <p:txBody>
          <a:bodyPr/>
          <a:lstStyle/>
          <a:p>
            <a:pPr algn="ctr"/>
            <a:r>
              <a:rPr lang="en-US" sz="1200" dirty="0" smtClean="0"/>
              <a:t>BRITAIN, </a:t>
            </a:r>
            <a:r>
              <a:rPr lang="en-US" sz="1200" dirty="0" smtClean="0"/>
              <a:t>1986- 2012</a:t>
            </a:r>
            <a:endParaRPr lang="en-US" sz="1200" dirty="0"/>
          </a:p>
        </p:txBody>
      </p:sp>
      <p:sp>
        <p:nvSpPr>
          <p:cNvPr id="6" name="Footer Placeholder 5"/>
          <p:cNvSpPr>
            <a:spLocks noGrp="1"/>
          </p:cNvSpPr>
          <p:nvPr>
            <p:ph type="ftr" sz="quarter" idx="16"/>
          </p:nvPr>
        </p:nvSpPr>
        <p:spPr/>
        <p:txBody>
          <a:bodyPr/>
          <a:lstStyle/>
          <a:p>
            <a:r>
              <a:rPr lang="en-US" dirty="0"/>
              <a:t>https://www.theguardian.com/uk/2009/dec/29/sheep-farmers-chernobyl-meat-restricted</a:t>
            </a:r>
          </a:p>
        </p:txBody>
      </p:sp>
      <p:sp>
        <p:nvSpPr>
          <p:cNvPr id="7" name="Slide Number Placeholder 6"/>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33936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E202A96-E2EF-475E-85BC-5923A031FC1C}"/>
              </a:ext>
            </a:extLst>
          </p:cNvPr>
          <p:cNvSpPr>
            <a:spLocks noGrp="1"/>
          </p:cNvSpPr>
          <p:nvPr>
            <p:ph type="body" idx="1"/>
          </p:nvPr>
        </p:nvSpPr>
        <p:spPr/>
        <p:txBody>
          <a:bodyPr/>
          <a:lstStyle/>
          <a:p>
            <a:r>
              <a:rPr lang="en-IN" dirty="0">
                <a:latin typeface="Arial Rounded MT Bold" panose="020F0704030504030204" pitchFamily="34" charset="0"/>
              </a:rPr>
              <a:t>Public participation</a:t>
            </a:r>
          </a:p>
        </p:txBody>
      </p:sp>
      <p:sp>
        <p:nvSpPr>
          <p:cNvPr id="3" name="Content Placeholder 2">
            <a:extLst>
              <a:ext uri="{FF2B5EF4-FFF2-40B4-BE49-F238E27FC236}">
                <a16:creationId xmlns="" xmlns:a16="http://schemas.microsoft.com/office/drawing/2014/main" id="{8E51A62C-37B4-4F7B-8F13-2D7679750C30}"/>
              </a:ext>
            </a:extLst>
          </p:cNvPr>
          <p:cNvSpPr>
            <a:spLocks noGrp="1"/>
          </p:cNvSpPr>
          <p:nvPr>
            <p:ph sz="half" idx="2"/>
          </p:nvPr>
        </p:nvSpPr>
        <p:spPr/>
        <p:txBody>
          <a:bodyPr>
            <a:normAutofit fontScale="92500" lnSpcReduction="20000"/>
          </a:bodyPr>
          <a:lstStyle/>
          <a:p>
            <a:pPr marL="0" indent="0" algn="l">
              <a:buNone/>
            </a:pPr>
            <a:r>
              <a:rPr lang="en-US" sz="1800" b="0" i="0" u="none" strike="noStrike" baseline="0" dirty="0">
                <a:latin typeface="Arial Rounded MT Bold" panose="020F0704030504030204" pitchFamily="34" charset="0"/>
              </a:rPr>
              <a:t>‘It is not “that an average citizen is able to design a nuclear reactor or a river dike, but . . . more is involved in designing large projects such as nuclear power stations and water management systems than is described in the </a:t>
            </a:r>
            <a:r>
              <a:rPr lang="en-IN" sz="1800" b="0" i="0" u="none" strike="noStrike" baseline="0" dirty="0">
                <a:latin typeface="Arial Rounded MT Bold" panose="020F0704030504030204" pitchFamily="34" charset="0"/>
              </a:rPr>
              <a:t>engineers’ handbooks” (</a:t>
            </a:r>
            <a:r>
              <a:rPr lang="en-IN" sz="1800" b="0" i="0" u="none" strike="noStrike" baseline="0" dirty="0" err="1">
                <a:latin typeface="Arial Rounded MT Bold" panose="020F0704030504030204" pitchFamily="34" charset="0"/>
              </a:rPr>
              <a:t>Bijker</a:t>
            </a:r>
            <a:r>
              <a:rPr lang="en-IN" sz="1800" b="0" i="0" u="none" strike="noStrike" baseline="0" dirty="0">
                <a:latin typeface="Arial Rounded MT Bold" panose="020F0704030504030204" pitchFamily="34" charset="0"/>
              </a:rPr>
              <a:t> 2001).’</a:t>
            </a:r>
            <a:endParaRPr lang="en-IN" dirty="0">
              <a:latin typeface="Arial Rounded MT Bold" panose="020F0704030504030204" pitchFamily="34" charset="0"/>
            </a:endParaRPr>
          </a:p>
        </p:txBody>
      </p:sp>
      <p:sp>
        <p:nvSpPr>
          <p:cNvPr id="4" name="Text Placeholder 3">
            <a:extLst>
              <a:ext uri="{FF2B5EF4-FFF2-40B4-BE49-F238E27FC236}">
                <a16:creationId xmlns="" xmlns:a16="http://schemas.microsoft.com/office/drawing/2014/main" id="{128B0096-FCFF-4891-8706-5EDF91BE8EA4}"/>
              </a:ext>
            </a:extLst>
          </p:cNvPr>
          <p:cNvSpPr>
            <a:spLocks noGrp="1"/>
          </p:cNvSpPr>
          <p:nvPr>
            <p:ph type="body" idx="13"/>
          </p:nvPr>
        </p:nvSpPr>
        <p:spPr/>
        <p:txBody>
          <a:bodyPr/>
          <a:lstStyle/>
          <a:p>
            <a:r>
              <a:rPr lang="en-IN" dirty="0">
                <a:latin typeface="Arial Rounded MT Bold" panose="020F0704030504030204" pitchFamily="34" charset="0"/>
              </a:rPr>
              <a:t>‘public hearings’ on environmental issues</a:t>
            </a:r>
          </a:p>
        </p:txBody>
      </p:sp>
      <p:pic>
        <p:nvPicPr>
          <p:cNvPr id="13" name="Content Placeholder 12">
            <a:extLst>
              <a:ext uri="{FF2B5EF4-FFF2-40B4-BE49-F238E27FC236}">
                <a16:creationId xmlns="" xmlns:a16="http://schemas.microsoft.com/office/drawing/2014/main" id="{6F7B21D2-8ED9-4D24-B53C-87BFF764881E}"/>
              </a:ext>
            </a:extLst>
          </p:cNvPr>
          <p:cNvPicPr>
            <a:picLocks noGrp="1" noChangeAspect="1"/>
          </p:cNvPicPr>
          <p:nvPr>
            <p:ph sz="half" idx="14"/>
          </p:nvPr>
        </p:nvPicPr>
        <p:blipFill>
          <a:blip r:embed="rId3"/>
          <a:stretch>
            <a:fillRect/>
          </a:stretch>
        </p:blipFill>
        <p:spPr>
          <a:xfrm>
            <a:off x="8684115" y="3025658"/>
            <a:ext cx="2402494" cy="1849671"/>
          </a:xfrm>
        </p:spPr>
      </p:pic>
      <p:pic>
        <p:nvPicPr>
          <p:cNvPr id="11" name="Picture Placeholder 10">
            <a:extLst>
              <a:ext uri="{FF2B5EF4-FFF2-40B4-BE49-F238E27FC236}">
                <a16:creationId xmlns="" xmlns:a16="http://schemas.microsoft.com/office/drawing/2014/main" id="{CADE8B58-CE84-430E-A7D3-01AD8DAC5793}"/>
              </a:ext>
            </a:extLst>
          </p:cNvPr>
          <p:cNvPicPr>
            <a:picLocks noGrp="1" noChangeAspect="1"/>
          </p:cNvPicPr>
          <p:nvPr>
            <p:ph type="pic" sz="quarter" idx="15"/>
          </p:nvPr>
        </p:nvPicPr>
        <p:blipFill>
          <a:blip r:embed="rId4"/>
          <a:srcRect l="31316" r="31316"/>
          <a:stretch/>
        </p:blipFill>
        <p:spPr>
          <a:xfrm>
            <a:off x="4452482" y="489291"/>
            <a:ext cx="3080433" cy="5920920"/>
          </a:xfrm>
        </p:spPr>
      </p:pic>
      <p:sp>
        <p:nvSpPr>
          <p:cNvPr id="7" name="Title 6">
            <a:extLst>
              <a:ext uri="{FF2B5EF4-FFF2-40B4-BE49-F238E27FC236}">
                <a16:creationId xmlns="" xmlns:a16="http://schemas.microsoft.com/office/drawing/2014/main" id="{3296590D-627B-4773-8F26-0F993AC51B76}"/>
              </a:ext>
            </a:extLst>
          </p:cNvPr>
          <p:cNvSpPr>
            <a:spLocks noGrp="1"/>
          </p:cNvSpPr>
          <p:nvPr>
            <p:ph type="title"/>
          </p:nvPr>
        </p:nvSpPr>
        <p:spPr/>
        <p:txBody>
          <a:bodyPr/>
          <a:lstStyle/>
          <a:p>
            <a:r>
              <a:rPr lang="en-IN" dirty="0">
                <a:latin typeface="Arial Rounded MT Bold" panose="020F0704030504030204" pitchFamily="34" charset="0"/>
              </a:rPr>
              <a:t>Deliberative DEMOCRACY</a:t>
            </a:r>
          </a:p>
        </p:txBody>
      </p:sp>
      <p:sp>
        <p:nvSpPr>
          <p:cNvPr id="8" name="Footer Placeholder 7">
            <a:extLst>
              <a:ext uri="{FF2B5EF4-FFF2-40B4-BE49-F238E27FC236}">
                <a16:creationId xmlns="" xmlns:a16="http://schemas.microsoft.com/office/drawing/2014/main" id="{21A63A99-2311-4FE2-A91F-390CAEFA7029}"/>
              </a:ext>
            </a:extLst>
          </p:cNvPr>
          <p:cNvSpPr>
            <a:spLocks noGrp="1"/>
          </p:cNvSpPr>
          <p:nvPr>
            <p:ph type="ftr" sz="quarter" idx="16"/>
          </p:nvPr>
        </p:nvSpPr>
        <p:spPr/>
        <p:txBody>
          <a:bodyPr/>
          <a:lstStyle/>
          <a:p>
            <a:r>
              <a:rPr lang="en-US" dirty="0" err="1"/>
              <a:t>Sismondo</a:t>
            </a:r>
            <a:r>
              <a:rPr lang="en-US" dirty="0"/>
              <a:t>, 184</a:t>
            </a:r>
          </a:p>
        </p:txBody>
      </p:sp>
      <p:sp>
        <p:nvSpPr>
          <p:cNvPr id="9" name="Slide Number Placeholder 8">
            <a:extLst>
              <a:ext uri="{FF2B5EF4-FFF2-40B4-BE49-F238E27FC236}">
                <a16:creationId xmlns="" xmlns:a16="http://schemas.microsoft.com/office/drawing/2014/main" id="{CE02B8E7-CA96-453F-8B12-0C33DA2E1BDB}"/>
              </a:ext>
            </a:extLst>
          </p:cNvPr>
          <p:cNvSpPr>
            <a:spLocks noGrp="1"/>
          </p:cNvSpPr>
          <p:nvPr>
            <p:ph type="sldNum" sz="quarter" idx="17"/>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847187383"/>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682</Words>
  <Application>Microsoft Office PowerPoint</Application>
  <PresentationFormat>Widescreen</PresentationFormat>
  <Paragraphs>68</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Bebas</vt:lpstr>
      <vt:lpstr>Calibri</vt:lpstr>
      <vt:lpstr>Gill Sans</vt:lpstr>
      <vt:lpstr>Office Theme</vt:lpstr>
      <vt:lpstr>EXPERTISE/ PUBLIC PARTICIPATION</vt:lpstr>
      <vt:lpstr>People PLACE TECHNOLOGY</vt:lpstr>
      <vt:lpstr>‘…An overly narrow focus on decisions ignores the different ways in which problems come into being and are framed, and the different cultures in which knowledge is used and evaluated…as well as the complexly interacting factors involved in many issues…’</vt:lpstr>
      <vt:lpstr>Title</vt:lpstr>
      <vt:lpstr>Experts as allies</vt:lpstr>
      <vt:lpstr>Title:</vt:lpstr>
      <vt:lpstr>Civic Epistemologies</vt:lpstr>
      <vt:lpstr>the Chernobyl effect</vt:lpstr>
      <vt:lpstr>Deliberative DEMOCRACY</vt:lpstr>
      <vt:lpstr>CITIZEN SCIENCE</vt:lpstr>
      <vt:lpstr>Citizen science network for the Amazon</vt:lpstr>
      <vt:lpstr>Migrant bird count, Kutch 2022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2021-09-06T05:59:48Z</dcterms:created>
  <dcterms:modified xsi:type="dcterms:W3CDTF">2022-09-08T03:22:54Z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