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7"/>
  </p:notesMasterIdLst>
  <p:sldIdLst>
    <p:sldId id="256" r:id="rId2"/>
    <p:sldId id="272" r:id="rId3"/>
    <p:sldId id="273" r:id="rId4"/>
    <p:sldId id="268" r:id="rId5"/>
    <p:sldId id="274" r:id="rId6"/>
  </p:sldIdLst>
  <p:sldSz cx="12192000" cy="6858000"/>
  <p:notesSz cx="6858000" cy="9144000"/>
  <p:embeddedFontLst>
    <p:embeddedFont>
      <p:font typeface="Ravie" panose="04040805050809020602" pitchFamily="82" charset="0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Arial Rounded MT Bold" panose="020F0704030504030204" pitchFamily="3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42368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7085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3212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Link: https://books.google.co.in/books?id=R00IEAAAQBAJ&amp;pg=PT98&amp;lpg=PT98&amp;dq=Phrenological+Knowledge+and+the+Social+Structure+of+Early+Nineteenth-Century+Edinburgh.%E2%80%9D&amp;source=bl&amp;ots=WWUkYWnwRc&amp;sig=ACfU3U21P0T6tf7FYsv_N-127yJhyTGc0w&amp;hl=en&amp;sa=X&amp;ved=2ahUKEwiMztXplKX5AhXJdHAKHZThDhsQ6AF6BAgbEAM#v=onepage&amp;q=Phrenological%20Knowledge%20and%20the%20Social%20Structure%20of%20Early%20Nineteenth-Century%20Edinburgh.%E2%80%9D&amp;f=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1351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 descr="Droplets-SD-Title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751012" y="1300787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751012" y="3886202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7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913775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913776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17"/>
          <p:cNvSpPr>
            <a:spLocks noGrp="1"/>
          </p:cNvSpPr>
          <p:nvPr>
            <p:ph type="pic" idx="2"/>
          </p:nvPr>
        </p:nvSpPr>
        <p:spPr>
          <a:xfrm>
            <a:off x="913776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7" name="Google Shape;137;p17"/>
          <p:cNvSpPr txBox="1">
            <a:spLocks noGrp="1"/>
          </p:cNvSpPr>
          <p:nvPr>
            <p:ph type="body" idx="3"/>
          </p:nvPr>
        </p:nvSpPr>
        <p:spPr>
          <a:xfrm>
            <a:off x="913776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body" idx="4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9" name="Google Shape;139;p17"/>
          <p:cNvSpPr>
            <a:spLocks noGrp="1"/>
          </p:cNvSpPr>
          <p:nvPr>
            <p:ph type="pic" idx="5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0" name="Google Shape;140;p17"/>
          <p:cNvSpPr txBox="1">
            <a:spLocks noGrp="1"/>
          </p:cNvSpPr>
          <p:nvPr>
            <p:ph type="body" idx="6"/>
          </p:nvPr>
        </p:nvSpPr>
        <p:spPr>
          <a:xfrm>
            <a:off x="4441348" y="4781082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7"/>
          </p:nvPr>
        </p:nvSpPr>
        <p:spPr>
          <a:xfrm>
            <a:off x="7973300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17"/>
          <p:cNvSpPr>
            <a:spLocks noGrp="1"/>
          </p:cNvSpPr>
          <p:nvPr>
            <p:ph type="pic" idx="8"/>
          </p:nvPr>
        </p:nvSpPr>
        <p:spPr>
          <a:xfrm>
            <a:off x="7973299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3" name="Google Shape;143;p17"/>
          <p:cNvSpPr txBox="1">
            <a:spLocks noGrp="1"/>
          </p:cNvSpPr>
          <p:nvPr>
            <p:ph type="body" idx="9"/>
          </p:nvPr>
        </p:nvSpPr>
        <p:spPr>
          <a:xfrm>
            <a:off x="7973174" y="4781080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8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913776" y="618519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1"/>
          </p:nvPr>
        </p:nvSpPr>
        <p:spPr>
          <a:xfrm rot="5400000">
            <a:off x="4383948" y="-1103078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9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>
            <a:spLocks noGrp="1"/>
          </p:cNvSpPr>
          <p:nvPr>
            <p:ph type="title"/>
          </p:nvPr>
        </p:nvSpPr>
        <p:spPr>
          <a:xfrm rot="5400000">
            <a:off x="7410765" y="1923739"/>
            <a:ext cx="5181599" cy="2553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 rot="5400000">
            <a:off x="2152338" y="-628960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13776" y="609600"/>
            <a:ext cx="5506157" cy="202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>
            <a:spLocks noGrp="1"/>
          </p:cNvSpPr>
          <p:nvPr>
            <p:ph type="pic" idx="2"/>
          </p:nvPr>
        </p:nvSpPr>
        <p:spPr>
          <a:xfrm>
            <a:off x="6672361" y="609601"/>
            <a:ext cx="4007801" cy="5181600"/>
          </a:xfrm>
          <a:prstGeom prst="roundRect">
            <a:avLst>
              <a:gd name="adj" fmla="val 4943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13794" y="2632854"/>
            <a:ext cx="5506139" cy="315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5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913776" y="618519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913773" y="2367094"/>
            <a:ext cx="10363827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0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913775" y="828565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body" idx="1"/>
          </p:nvPr>
        </p:nvSpPr>
        <p:spPr>
          <a:xfrm>
            <a:off x="913775" y="3657459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913776" y="618519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3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913795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>
            <a:spLocks noGrp="1"/>
          </p:cNvSpPr>
          <p:nvPr>
            <p:ph type="pic" idx="2"/>
          </p:nvPr>
        </p:nvSpPr>
        <p:spPr>
          <a:xfrm>
            <a:off x="1184745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" name="Google Shape;104;p13"/>
          <p:cNvSpPr txBox="1">
            <a:spLocks noGrp="1"/>
          </p:cNvSpPr>
          <p:nvPr>
            <p:ph type="body" idx="1"/>
          </p:nvPr>
        </p:nvSpPr>
        <p:spPr>
          <a:xfrm>
            <a:off x="913775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4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913775" y="609601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1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5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1446212" y="872589"/>
            <a:ext cx="9302752" cy="272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1"/>
          </p:nvPr>
        </p:nvSpPr>
        <p:spPr>
          <a:xfrm>
            <a:off x="1720645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body" idx="2"/>
          </p:nvPr>
        </p:nvSpPr>
        <p:spPr>
          <a:xfrm>
            <a:off x="913775" y="4372798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983501" y="887859"/>
            <a:ext cx="729184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10466841" y="3120015"/>
            <a:ext cx="738188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6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913775" y="2138723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\\DROBO-FS\QuickDrops\JB\PPTX NG\Droplets\LightingOverlay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913776" y="618519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913775" y="2367095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6" r:id="rId4"/>
    <p:sldLayoutId id="2147483657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0" descr="Petri Dis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7274" y="10"/>
            <a:ext cx="4834726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 txBox="1">
            <a:spLocks noGrp="1"/>
          </p:cNvSpPr>
          <p:nvPr>
            <p:ph type="ctrTitle"/>
          </p:nvPr>
        </p:nvSpPr>
        <p:spPr>
          <a:xfrm>
            <a:off x="981075" y="1358901"/>
            <a:ext cx="5280026" cy="2730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Twentieth Century"/>
              <a:buNone/>
            </a:pPr>
            <a:r>
              <a:rPr lang="en-US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br>
              <a:rPr lang="en-US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br>
              <a:rPr lang="en-US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SOCIETY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Google Shape;168;p20"/>
          <p:cNvSpPr txBox="1">
            <a:spLocks noGrp="1"/>
          </p:cNvSpPr>
          <p:nvPr>
            <p:ph type="subTitle" idx="1"/>
          </p:nvPr>
        </p:nvSpPr>
        <p:spPr>
          <a:xfrm>
            <a:off x="981076" y="4165602"/>
            <a:ext cx="5280027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HM 216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AUTUMN 2022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dk2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SCIENCE, TECHNOLOGY, SOCIETY</a:t>
            </a:r>
            <a:endParaRPr lang="en-US" sz="4000" b="1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3" y="2367094"/>
            <a:ext cx="10363827" cy="385953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 smtClean="0">
                <a:latin typeface="Arial Rounded MT Bold" panose="020F0704030504030204" pitchFamily="34" charset="0"/>
              </a:rPr>
              <a:t>UNIT I </a:t>
            </a:r>
            <a:r>
              <a:rPr lang="en-US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Introduction: STS as a Field of </a:t>
            </a:r>
            <a:r>
              <a:rPr lang="en-US" b="1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Study</a:t>
            </a:r>
          </a:p>
          <a:p>
            <a:pPr marL="114300" indent="0">
              <a:buNone/>
            </a:pPr>
            <a:endParaRPr lang="en-US" b="1" dirty="0" smtClean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 marL="11430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UNIT II </a:t>
            </a:r>
            <a:r>
              <a:rPr lang="en-US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History of Science in South Asia: Colonial roots</a:t>
            </a:r>
            <a:endParaRPr lang="en-US" b="1" dirty="0" smtClean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 marL="114300" indent="0">
              <a:buNone/>
            </a:pPr>
            <a:endParaRPr lang="en-US" b="1" dirty="0" smtClean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11430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UNIT III </a:t>
            </a:r>
            <a:r>
              <a:rPr lang="en-US" b="1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(Focus): </a:t>
            </a:r>
            <a:r>
              <a:rPr lang="en-US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Engendering Science &amp; Technology</a:t>
            </a:r>
            <a:endParaRPr lang="en-US" b="1" dirty="0" smtClean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 marL="114300" indent="0">
              <a:buNone/>
            </a:pPr>
            <a:endParaRPr lang="en-US" b="1" dirty="0" smtClean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11430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UNIT IV </a:t>
            </a:r>
            <a:r>
              <a:rPr lang="en-US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Group Projects + </a:t>
            </a:r>
            <a:r>
              <a:rPr lang="en-US" b="1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Presentations (to run concurrently with Unit III)</a:t>
            </a:r>
            <a:endParaRPr lang="en-US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1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0" descr="Petri Dis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7274" y="10"/>
            <a:ext cx="4834726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 txBox="1">
            <a:spLocks noGrp="1"/>
          </p:cNvSpPr>
          <p:nvPr>
            <p:ph type="ctrTitle"/>
          </p:nvPr>
        </p:nvSpPr>
        <p:spPr>
          <a:xfrm>
            <a:off x="981075" y="1358901"/>
            <a:ext cx="5280026" cy="818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Twentieth Century"/>
              <a:buNone/>
            </a:pPr>
            <a:r>
              <a:rPr lang="en-US" dirty="0" smtClean="0">
                <a:latin typeface="Ravie" panose="04040805050809020602" pitchFamily="82" charset="0"/>
                <a:cs typeface="Times New Roman" panose="02020603050405020304" pitchFamily="18" charset="0"/>
              </a:rPr>
              <a:t>evaluation</a:t>
            </a:r>
            <a:endParaRPr dirty="0">
              <a:latin typeface="Ravie" panose="04040805050809020602" pitchFamily="82" charset="0"/>
              <a:cs typeface="Times New Roman" panose="02020603050405020304" pitchFamily="18" charset="0"/>
            </a:endParaRPr>
          </a:p>
        </p:txBody>
      </p:sp>
      <p:sp>
        <p:nvSpPr>
          <p:cNvPr id="168" name="Google Shape;168;p20"/>
          <p:cNvSpPr txBox="1">
            <a:spLocks noGrp="1"/>
          </p:cNvSpPr>
          <p:nvPr>
            <p:ph type="subTitle" idx="1"/>
          </p:nvPr>
        </p:nvSpPr>
        <p:spPr>
          <a:xfrm>
            <a:off x="981074" y="2340429"/>
            <a:ext cx="5280027" cy="3995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Group Project: </a:t>
            </a:r>
            <a:r>
              <a:rPr lang="en-US" sz="2800" dirty="0" smtClean="0">
                <a:solidFill>
                  <a:srgbClr val="FF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50 </a:t>
            </a:r>
          </a:p>
          <a:p>
            <a:pPr marL="514350" lvl="0" indent="-5143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Final Exam: </a:t>
            </a:r>
            <a:r>
              <a:rPr lang="en-US" sz="2800" dirty="0" smtClean="0">
                <a:solidFill>
                  <a:srgbClr val="FF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40</a:t>
            </a:r>
          </a:p>
          <a:p>
            <a:pPr marL="514350" lvl="0" indent="-5143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Presentation: </a:t>
            </a:r>
            <a:r>
              <a:rPr lang="en-US" sz="2800" dirty="0" smtClean="0">
                <a:solidFill>
                  <a:srgbClr val="FF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10</a:t>
            </a:r>
          </a:p>
          <a:p>
            <a:pPr marL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</a:pPr>
            <a:endParaRPr lang="en-US" sz="2800" dirty="0" smtClean="0">
              <a:solidFill>
                <a:schemeClr val="tx1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 marL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</a:pPr>
            <a:r>
              <a:rPr lang="en-US" sz="2400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[Bonus points for participation (Instructors’ + TA’s discretion)</a:t>
            </a:r>
            <a:r>
              <a:rPr lang="en-US" sz="2800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: </a:t>
            </a:r>
            <a:r>
              <a:rPr lang="en-US" sz="2800" dirty="0" smtClean="0">
                <a:solidFill>
                  <a:srgbClr val="FF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5</a:t>
            </a:r>
            <a:r>
              <a:rPr lang="en-US" sz="2800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]</a:t>
            </a:r>
            <a:endParaRPr sz="2800" dirty="0">
              <a:solidFill>
                <a:schemeClr val="tx1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5-Point Star 1"/>
          <p:cNvSpPr/>
          <p:nvPr/>
        </p:nvSpPr>
        <p:spPr>
          <a:xfrm>
            <a:off x="903514" y="4495800"/>
            <a:ext cx="402772" cy="283030"/>
          </a:xfrm>
          <a:prstGeom prst="star5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7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dk2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SCIENCE, TECHNOLOGY, SOCIETY</a:t>
            </a:r>
            <a:endParaRPr lang="en-US" sz="4000" b="1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3" y="2367094"/>
            <a:ext cx="10363827" cy="3859535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smtClean="0">
                <a:latin typeface="Arial Rounded MT Bold" panose="020F0704030504030204" pitchFamily="34" charset="0"/>
              </a:rPr>
              <a:t>… is </a:t>
            </a:r>
            <a:r>
              <a:rPr lang="en-US" dirty="0">
                <a:latin typeface="Arial Rounded MT Bold" panose="020F0704030504030204" pitchFamily="34" charset="0"/>
              </a:rPr>
              <a:t>a growing field of study around the world that seeks to understand how science and technology shape human lives and livelihoods, and </a:t>
            </a: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how society and culture, in turn, shape the development of science and technology</a:t>
            </a:r>
            <a:r>
              <a:rPr lang="en-US" dirty="0">
                <a:latin typeface="Arial Rounded MT Bold" panose="020F0704030504030204" pitchFamily="34" charset="0"/>
              </a:rPr>
              <a:t>. 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Arial Rounded MT Bold" panose="020F0704030504030204" pitchFamily="34" charset="0"/>
              </a:rPr>
              <a:t>STS </a:t>
            </a:r>
            <a:r>
              <a:rPr lang="en-US" dirty="0">
                <a:latin typeface="Arial Rounded MT Bold" panose="020F0704030504030204" pitchFamily="34" charset="0"/>
              </a:rPr>
              <a:t>seeks to provide insights into 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the deep relationship between science and technology and such basic categories of social thought as </a:t>
            </a: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race, gender, class, the environment, democracy and development, and human rights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, </a:t>
            </a:r>
            <a:r>
              <a:rPr lang="en-US" dirty="0">
                <a:latin typeface="Arial Rounded MT Bold" panose="020F0704030504030204" pitchFamily="34" charset="0"/>
              </a:rPr>
              <a:t>by focusing attention on </a:t>
            </a: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science and technology as social institutions</a:t>
            </a:r>
            <a:r>
              <a:rPr lang="en-US" dirty="0">
                <a:latin typeface="Arial Rounded MT Bold" panose="020F0704030504030204" pitchFamily="34" charset="0"/>
              </a:rPr>
              <a:t>. 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Arial Rounded MT Bold" panose="020F0704030504030204" pitchFamily="34" charset="0"/>
              </a:rPr>
              <a:t>Introduction to </a:t>
            </a:r>
            <a:r>
              <a:rPr lang="en-US" dirty="0">
                <a:latin typeface="Arial Rounded MT Bold" panose="020F0704030504030204" pitchFamily="34" charset="0"/>
              </a:rPr>
              <a:t>some of the key </a:t>
            </a: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philosophical, sociological and historical </a:t>
            </a:r>
            <a:r>
              <a:rPr lang="en-US" dirty="0">
                <a:latin typeface="Arial Rounded MT Bold" panose="020F0704030504030204" pitchFamily="34" charset="0"/>
              </a:rPr>
              <a:t>approaches towards understanding the workings of science and technology in our times.</a:t>
            </a:r>
          </a:p>
        </p:txBody>
      </p:sp>
    </p:spTree>
    <p:extLst>
      <p:ext uri="{BB962C8B-B14F-4D97-AF65-F5344CB8AC3E}">
        <p14:creationId xmlns:p14="http://schemas.microsoft.com/office/powerpoint/2010/main" val="192549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1306286"/>
            <a:ext cx="5506157" cy="1012371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Science and Race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3" b="693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3794" y="2688771"/>
            <a:ext cx="5506139" cy="3429000"/>
          </a:xfrm>
        </p:spPr>
        <p:txBody>
          <a:bodyPr>
            <a:normAutofit fontScale="70000" lnSpcReduction="20000"/>
          </a:bodyPr>
          <a:lstStyle/>
          <a:p>
            <a:pPr marL="5143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latin typeface="Arial Rounded MT Bold" panose="020F0704030504030204" pitchFamily="34" charset="0"/>
            </a:endParaRPr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 Rounded MT Bold" panose="020F0704030504030204" pitchFamily="34" charset="0"/>
              </a:rPr>
              <a:t>The image is from </a:t>
            </a:r>
            <a:r>
              <a:rPr lang="en-US" sz="26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a 1902 book </a:t>
            </a:r>
            <a:r>
              <a:rPr lang="en-US" sz="26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published in the US,</a:t>
            </a:r>
            <a:r>
              <a:rPr lang="en-US" sz="26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600" dirty="0" smtClean="0">
                <a:latin typeface="Arial Rounded MT Bold" panose="020F0704030504030204" pitchFamily="34" charset="0"/>
              </a:rPr>
              <a:t>titled </a:t>
            </a:r>
            <a:r>
              <a:rPr lang="en-US" sz="2600" i="1" dirty="0" smtClean="0">
                <a:latin typeface="Arial Rounded MT Bold" panose="020F0704030504030204" pitchFamily="34" charset="0"/>
              </a:rPr>
              <a:t>Vaught’s Practical Character Reader </a:t>
            </a:r>
            <a:r>
              <a:rPr lang="en-US" sz="2600" dirty="0" smtClean="0">
                <a:latin typeface="Arial Rounded MT Bold" panose="020F0704030504030204" pitchFamily="34" charset="0"/>
              </a:rPr>
              <a:t> (by L.A Vaught)</a:t>
            </a:r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US" sz="2600" i="1" dirty="0">
                <a:latin typeface="Arial Rounded MT Bold" panose="020F0704030504030204" pitchFamily="34" charset="0"/>
              </a:rPr>
              <a:t>An Organ of Murder: Crime, Violence, and Phrenology in Nineteenth-Century </a:t>
            </a:r>
            <a:r>
              <a:rPr lang="en-US" sz="2600" i="1" dirty="0" smtClean="0">
                <a:latin typeface="Arial Rounded MT Bold" panose="020F0704030504030204" pitchFamily="34" charset="0"/>
              </a:rPr>
              <a:t>America </a:t>
            </a:r>
            <a:r>
              <a:rPr lang="en-US" sz="2600" dirty="0" smtClean="0">
                <a:latin typeface="Arial Rounded MT Bold" panose="020F0704030504030204" pitchFamily="34" charset="0"/>
              </a:rPr>
              <a:t>by </a:t>
            </a:r>
            <a:r>
              <a:rPr lang="en-US" sz="26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a historian of science</a:t>
            </a:r>
            <a:r>
              <a:rPr lang="en-US" sz="2600" dirty="0" smtClean="0">
                <a:latin typeface="Arial Rounded MT Bold" panose="020F0704030504030204" pitchFamily="34" charset="0"/>
              </a:rPr>
              <a:t>, Courtney E. Thompson</a:t>
            </a:r>
            <a:endParaRPr lang="en-US" sz="2100" b="1" dirty="0"/>
          </a:p>
          <a:p>
            <a:pPr marL="5143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latin typeface="Arial Rounded MT Bold" panose="020F0704030504030204" pitchFamily="34" charset="0"/>
            </a:endParaRPr>
          </a:p>
          <a:p>
            <a:pPr algn="l"/>
            <a:r>
              <a:rPr lang="en-US" sz="1800" dirty="0" smtClean="0">
                <a:latin typeface="Arial Rounded MT Bold" panose="020F0704030504030204" pitchFamily="34" charset="0"/>
              </a:rPr>
              <a:t> </a:t>
            </a:r>
            <a:endParaRPr lang="en-US" sz="1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89057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261</Words>
  <Application>Microsoft Office PowerPoint</Application>
  <PresentationFormat>Widescreen</PresentationFormat>
  <Paragraphs>31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Ravie</vt:lpstr>
      <vt:lpstr>Calibri</vt:lpstr>
      <vt:lpstr>Times New Roman</vt:lpstr>
      <vt:lpstr>Twentieth Century</vt:lpstr>
      <vt:lpstr>Arial Rounded MT Bold</vt:lpstr>
      <vt:lpstr>Arial</vt:lpstr>
      <vt:lpstr>Droplet</vt:lpstr>
      <vt:lpstr>SCIENCE TECHNOLOGY SOCIETY</vt:lpstr>
      <vt:lpstr>SCIENCE, TECHNOLOGY, SOCIETY</vt:lpstr>
      <vt:lpstr>evaluation</vt:lpstr>
      <vt:lpstr>SCIENCE, TECHNOLOGY, SOCIETY</vt:lpstr>
      <vt:lpstr>Science and Race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TECHNOLOGY SOCIETY</dc:title>
  <dc:creator>admin</dc:creator>
  <cp:lastModifiedBy>SJ</cp:lastModifiedBy>
  <cp:revision>23</cp:revision>
  <dcterms:modified xsi:type="dcterms:W3CDTF">2022-08-02T05:09:36Z</dcterms:modified>
</cp:coreProperties>
</file>