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72" r:id="rId5"/>
    <p:sldId id="264" r:id="rId6"/>
    <p:sldId id="275" r:id="rId7"/>
    <p:sldId id="278" r:id="rId8"/>
    <p:sldId id="265" r:id="rId9"/>
    <p:sldId id="260" r:id="rId10"/>
    <p:sldId id="261" r:id="rId11"/>
    <p:sldId id="259" r:id="rId12"/>
    <p:sldId id="279" r:id="rId13"/>
    <p:sldId id="266" r:id="rId14"/>
    <p:sldId id="267" r:id="rId15"/>
    <p:sldId id="277"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163F"/>
    <a:srgbClr val="823A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82D212-3CAD-4D43-A156-1FA40201F769}" v="16" dt="2021-09-12T10:46:07.2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Armitage" userId="83d5f652293fe765" providerId="LiveId" clId="{DB82D212-3CAD-4D43-A156-1FA40201F769}"/>
    <pc:docChg chg="undo redo custSel addSld delSld modSld">
      <pc:chgData name="James Armitage" userId="83d5f652293fe765" providerId="LiveId" clId="{DB82D212-3CAD-4D43-A156-1FA40201F769}" dt="2021-09-12T10:51:41.487" v="3713" actId="20577"/>
      <pc:docMkLst>
        <pc:docMk/>
      </pc:docMkLst>
      <pc:sldChg chg="modSp mod">
        <pc:chgData name="James Armitage" userId="83d5f652293fe765" providerId="LiveId" clId="{DB82D212-3CAD-4D43-A156-1FA40201F769}" dt="2021-09-12T10:38:26.565" v="2414" actId="113"/>
        <pc:sldMkLst>
          <pc:docMk/>
          <pc:sldMk cId="265558817" sldId="257"/>
        </pc:sldMkLst>
        <pc:spChg chg="mod">
          <ac:chgData name="James Armitage" userId="83d5f652293fe765" providerId="LiveId" clId="{DB82D212-3CAD-4D43-A156-1FA40201F769}" dt="2021-09-12T10:38:26.565" v="2414" actId="113"/>
          <ac:spMkLst>
            <pc:docMk/>
            <pc:sldMk cId="265558817" sldId="257"/>
            <ac:spMk id="6" creationId="{FE154310-86AD-4293-B23F-43AA53133B54}"/>
          </ac:spMkLst>
        </pc:spChg>
      </pc:sldChg>
      <pc:sldChg chg="addSp modSp add del mod">
        <pc:chgData name="James Armitage" userId="83d5f652293fe765" providerId="LiveId" clId="{DB82D212-3CAD-4D43-A156-1FA40201F769}" dt="2021-09-12T10:24:58.505" v="2234" actId="47"/>
        <pc:sldMkLst>
          <pc:docMk/>
          <pc:sldMk cId="17891479" sldId="258"/>
        </pc:sldMkLst>
        <pc:spChg chg="mod">
          <ac:chgData name="James Armitage" userId="83d5f652293fe765" providerId="LiveId" clId="{DB82D212-3CAD-4D43-A156-1FA40201F769}" dt="2021-09-12T09:59:23.819" v="1940" actId="20577"/>
          <ac:spMkLst>
            <pc:docMk/>
            <pc:sldMk cId="17891479" sldId="258"/>
            <ac:spMk id="12" creationId="{A593D741-A491-4D29-BC23-877C6C269A6D}"/>
          </ac:spMkLst>
        </pc:spChg>
        <pc:spChg chg="add mod">
          <ac:chgData name="James Armitage" userId="83d5f652293fe765" providerId="LiveId" clId="{DB82D212-3CAD-4D43-A156-1FA40201F769}" dt="2021-09-12T10:21:41.479" v="2225" actId="12"/>
          <ac:spMkLst>
            <pc:docMk/>
            <pc:sldMk cId="17891479" sldId="258"/>
            <ac:spMk id="14" creationId="{45FEABA9-54B3-4F6A-B303-CFCF4C3E981C}"/>
          </ac:spMkLst>
        </pc:spChg>
      </pc:sldChg>
      <pc:sldChg chg="addSp delSp modSp mod">
        <pc:chgData name="James Armitage" userId="83d5f652293fe765" providerId="LiveId" clId="{DB82D212-3CAD-4D43-A156-1FA40201F769}" dt="2021-09-12T10:03:47.769" v="1986" actId="1036"/>
        <pc:sldMkLst>
          <pc:docMk/>
          <pc:sldMk cId="3727932729" sldId="259"/>
        </pc:sldMkLst>
        <pc:spChg chg="del mod">
          <ac:chgData name="James Armitage" userId="83d5f652293fe765" providerId="LiveId" clId="{DB82D212-3CAD-4D43-A156-1FA40201F769}" dt="2021-09-12T09:57:29.827" v="1805" actId="478"/>
          <ac:spMkLst>
            <pc:docMk/>
            <pc:sldMk cId="3727932729" sldId="259"/>
            <ac:spMk id="9" creationId="{7142EF20-AE33-4CA1-8134-067FDEE083D9}"/>
          </ac:spMkLst>
        </pc:spChg>
        <pc:spChg chg="add mod">
          <ac:chgData name="James Armitage" userId="83d5f652293fe765" providerId="LiveId" clId="{DB82D212-3CAD-4D43-A156-1FA40201F769}" dt="2021-09-12T10:03:39.048" v="1977" actId="20577"/>
          <ac:spMkLst>
            <pc:docMk/>
            <pc:sldMk cId="3727932729" sldId="259"/>
            <ac:spMk id="16" creationId="{D3615EFD-1BD4-4141-9DB1-BE005D1544AE}"/>
          </ac:spMkLst>
        </pc:spChg>
        <pc:spChg chg="add mod">
          <ac:chgData name="James Armitage" userId="83d5f652293fe765" providerId="LiveId" clId="{DB82D212-3CAD-4D43-A156-1FA40201F769}" dt="2021-09-12T10:03:47.769" v="1986" actId="1036"/>
          <ac:spMkLst>
            <pc:docMk/>
            <pc:sldMk cId="3727932729" sldId="259"/>
            <ac:spMk id="17" creationId="{B8EC7DE8-742E-4523-8BFD-7FC08B7DC6E7}"/>
          </ac:spMkLst>
        </pc:spChg>
        <pc:picChg chg="mod modCrop">
          <ac:chgData name="James Armitage" userId="83d5f652293fe765" providerId="LiveId" clId="{DB82D212-3CAD-4D43-A156-1FA40201F769}" dt="2021-09-12T09:54:00.294" v="1641" actId="732"/>
          <ac:picMkLst>
            <pc:docMk/>
            <pc:sldMk cId="3727932729" sldId="259"/>
            <ac:picMk id="14" creationId="{7ECD10C7-AB85-4619-9629-A29E0C5C7DB7}"/>
          </ac:picMkLst>
        </pc:picChg>
      </pc:sldChg>
      <pc:sldChg chg="addSp delSp modSp mod">
        <pc:chgData name="James Armitage" userId="83d5f652293fe765" providerId="LiveId" clId="{DB82D212-3CAD-4D43-A156-1FA40201F769}" dt="2021-09-12T09:40:58.310" v="1594" actId="122"/>
        <pc:sldMkLst>
          <pc:docMk/>
          <pc:sldMk cId="1303752803" sldId="260"/>
        </pc:sldMkLst>
        <pc:spChg chg="add mod">
          <ac:chgData name="James Armitage" userId="83d5f652293fe765" providerId="LiveId" clId="{DB82D212-3CAD-4D43-A156-1FA40201F769}" dt="2021-09-12T09:40:58.310" v="1594" actId="122"/>
          <ac:spMkLst>
            <pc:docMk/>
            <pc:sldMk cId="1303752803" sldId="260"/>
            <ac:spMk id="2" creationId="{12872D52-F6A4-4523-B6A8-64412304B8C5}"/>
          </ac:spMkLst>
        </pc:spChg>
        <pc:spChg chg="del mod">
          <ac:chgData name="James Armitage" userId="83d5f652293fe765" providerId="LiveId" clId="{DB82D212-3CAD-4D43-A156-1FA40201F769}" dt="2021-09-12T09:30:56.290" v="1195" actId="478"/>
          <ac:spMkLst>
            <pc:docMk/>
            <pc:sldMk cId="1303752803" sldId="260"/>
            <ac:spMk id="3" creationId="{1B1BD89A-E598-45A0-AAF8-C507B7AF3634}"/>
          </ac:spMkLst>
        </pc:spChg>
        <pc:spChg chg="add mod">
          <ac:chgData name="James Armitage" userId="83d5f652293fe765" providerId="LiveId" clId="{DB82D212-3CAD-4D43-A156-1FA40201F769}" dt="2021-09-12T09:39:08.487" v="1585" actId="21"/>
          <ac:spMkLst>
            <pc:docMk/>
            <pc:sldMk cId="1303752803" sldId="260"/>
            <ac:spMk id="15" creationId="{F9875C99-C9E3-475F-9007-24E5E5599D2E}"/>
          </ac:spMkLst>
        </pc:spChg>
        <pc:graphicFrameChg chg="add mod modGraphic">
          <ac:chgData name="James Armitage" userId="83d5f652293fe765" providerId="LiveId" clId="{DB82D212-3CAD-4D43-A156-1FA40201F769}" dt="2021-09-12T09:34:58.706" v="1559" actId="1076"/>
          <ac:graphicFrameMkLst>
            <pc:docMk/>
            <pc:sldMk cId="1303752803" sldId="260"/>
            <ac:graphicFrameMk id="16" creationId="{F52E9859-00CD-4076-8599-F60AA4A50360}"/>
          </ac:graphicFrameMkLst>
        </pc:graphicFrameChg>
        <pc:picChg chg="mod">
          <ac:chgData name="James Armitage" userId="83d5f652293fe765" providerId="LiveId" clId="{DB82D212-3CAD-4D43-A156-1FA40201F769}" dt="2021-09-12T09:32:10.832" v="1293" actId="1035"/>
          <ac:picMkLst>
            <pc:docMk/>
            <pc:sldMk cId="1303752803" sldId="260"/>
            <ac:picMk id="9" creationId="{C5C09FB6-E977-4FB0-BF76-E1A9358DD1F8}"/>
          </ac:picMkLst>
        </pc:picChg>
      </pc:sldChg>
      <pc:sldChg chg="addSp delSp modSp mod">
        <pc:chgData name="James Armitage" userId="83d5f652293fe765" providerId="LiveId" clId="{DB82D212-3CAD-4D43-A156-1FA40201F769}" dt="2021-09-12T09:39:40.749" v="1590" actId="122"/>
        <pc:sldMkLst>
          <pc:docMk/>
          <pc:sldMk cId="53619369" sldId="261"/>
        </pc:sldMkLst>
        <pc:spChg chg="del mod">
          <ac:chgData name="James Armitage" userId="83d5f652293fe765" providerId="LiveId" clId="{DB82D212-3CAD-4D43-A156-1FA40201F769}" dt="2021-09-12T09:37:30.462" v="1567" actId="478"/>
          <ac:spMkLst>
            <pc:docMk/>
            <pc:sldMk cId="53619369" sldId="261"/>
            <ac:spMk id="2" creationId="{2A5CC02F-87F8-4DF7-88DF-32C8981FA1F1}"/>
          </ac:spMkLst>
        </pc:spChg>
        <pc:spChg chg="add mod">
          <ac:chgData name="James Armitage" userId="83d5f652293fe765" providerId="LiveId" clId="{DB82D212-3CAD-4D43-A156-1FA40201F769}" dt="2021-09-12T09:39:40.749" v="1590" actId="122"/>
          <ac:spMkLst>
            <pc:docMk/>
            <pc:sldMk cId="53619369" sldId="261"/>
            <ac:spMk id="3" creationId="{63FC743A-2C7C-4978-9251-5625984208BF}"/>
          </ac:spMkLst>
        </pc:spChg>
        <pc:spChg chg="add mod">
          <ac:chgData name="James Armitage" userId="83d5f652293fe765" providerId="LiveId" clId="{DB82D212-3CAD-4D43-A156-1FA40201F769}" dt="2021-09-12T09:37:43.004" v="1573" actId="20577"/>
          <ac:spMkLst>
            <pc:docMk/>
            <pc:sldMk cId="53619369" sldId="261"/>
            <ac:spMk id="15" creationId="{DE968164-F711-4BBC-909D-6096BFE47CA4}"/>
          </ac:spMkLst>
        </pc:spChg>
      </pc:sldChg>
      <pc:sldChg chg="modSp mod">
        <pc:chgData name="James Armitage" userId="83d5f652293fe765" providerId="LiveId" clId="{DB82D212-3CAD-4D43-A156-1FA40201F769}" dt="2021-09-12T09:59:18.455" v="1939" actId="20577"/>
        <pc:sldMkLst>
          <pc:docMk/>
          <pc:sldMk cId="1491081762" sldId="266"/>
        </pc:sldMkLst>
        <pc:spChg chg="mod">
          <ac:chgData name="James Armitage" userId="83d5f652293fe765" providerId="LiveId" clId="{DB82D212-3CAD-4D43-A156-1FA40201F769}" dt="2021-09-12T09:59:18.455" v="1939" actId="20577"/>
          <ac:spMkLst>
            <pc:docMk/>
            <pc:sldMk cId="1491081762" sldId="266"/>
            <ac:spMk id="12" creationId="{A593D741-A491-4D29-BC23-877C6C269A6D}"/>
          </ac:spMkLst>
        </pc:spChg>
      </pc:sldChg>
      <pc:sldChg chg="addSp modSp mod">
        <pc:chgData name="James Armitage" userId="83d5f652293fe765" providerId="LiveId" clId="{DB82D212-3CAD-4D43-A156-1FA40201F769}" dt="2021-09-12T10:37:24.501" v="2380" actId="20577"/>
        <pc:sldMkLst>
          <pc:docMk/>
          <pc:sldMk cId="2128214355" sldId="267"/>
        </pc:sldMkLst>
        <pc:spChg chg="mod">
          <ac:chgData name="James Armitage" userId="83d5f652293fe765" providerId="LiveId" clId="{DB82D212-3CAD-4D43-A156-1FA40201F769}" dt="2021-09-12T10:12:51.112" v="2040" actId="1076"/>
          <ac:spMkLst>
            <pc:docMk/>
            <pc:sldMk cId="2128214355" sldId="267"/>
            <ac:spMk id="2" creationId="{A44835BD-EDCC-42BA-AC0E-D1F8E62D10E2}"/>
          </ac:spMkLst>
        </pc:spChg>
        <pc:spChg chg="mod">
          <ac:chgData name="James Armitage" userId="83d5f652293fe765" providerId="LiveId" clId="{DB82D212-3CAD-4D43-A156-1FA40201F769}" dt="2021-09-12T10:37:24.501" v="2380" actId="20577"/>
          <ac:spMkLst>
            <pc:docMk/>
            <pc:sldMk cId="2128214355" sldId="267"/>
            <ac:spMk id="4" creationId="{3CE50E2F-3220-4557-B89F-4C273217EE8A}"/>
          </ac:spMkLst>
        </pc:spChg>
        <pc:spChg chg="mod">
          <ac:chgData name="James Armitage" userId="83d5f652293fe765" providerId="LiveId" clId="{DB82D212-3CAD-4D43-A156-1FA40201F769}" dt="2021-09-12T10:25:04.641" v="2236" actId="20577"/>
          <ac:spMkLst>
            <pc:docMk/>
            <pc:sldMk cId="2128214355" sldId="267"/>
            <ac:spMk id="12" creationId="{A593D741-A491-4D29-BC23-877C6C269A6D}"/>
          </ac:spMkLst>
        </pc:spChg>
        <pc:spChg chg="add mod">
          <ac:chgData name="James Armitage" userId="83d5f652293fe765" providerId="LiveId" clId="{DB82D212-3CAD-4D43-A156-1FA40201F769}" dt="2021-09-12T10:24:25.090" v="2230" actId="14100"/>
          <ac:spMkLst>
            <pc:docMk/>
            <pc:sldMk cId="2128214355" sldId="267"/>
            <ac:spMk id="17" creationId="{175DB9AE-B4BB-432B-BBDE-E746CF92103A}"/>
          </ac:spMkLst>
        </pc:spChg>
        <pc:graphicFrameChg chg="add mod modGraphic">
          <ac:chgData name="James Armitage" userId="83d5f652293fe765" providerId="LiveId" clId="{DB82D212-3CAD-4D43-A156-1FA40201F769}" dt="2021-09-12T10:10:54.749" v="2032" actId="1076"/>
          <ac:graphicFrameMkLst>
            <pc:docMk/>
            <pc:sldMk cId="2128214355" sldId="267"/>
            <ac:graphicFrameMk id="15" creationId="{7B9E02C3-547B-493B-8A3A-C875324CF862}"/>
          </ac:graphicFrameMkLst>
        </pc:graphicFrameChg>
        <pc:picChg chg="mod modCrop">
          <ac:chgData name="James Armitage" userId="83d5f652293fe765" providerId="LiveId" clId="{DB82D212-3CAD-4D43-A156-1FA40201F769}" dt="2021-09-12T10:10:52.379" v="2031" actId="1076"/>
          <ac:picMkLst>
            <pc:docMk/>
            <pc:sldMk cId="2128214355" sldId="267"/>
            <ac:picMk id="9" creationId="{EF5766A3-70EF-4218-9D0C-D26FDE275971}"/>
          </ac:picMkLst>
        </pc:picChg>
        <pc:picChg chg="mod modCrop">
          <ac:chgData name="James Armitage" userId="83d5f652293fe765" providerId="LiveId" clId="{DB82D212-3CAD-4D43-A156-1FA40201F769}" dt="2021-09-12T10:10:58.970" v="2033" actId="1076"/>
          <ac:picMkLst>
            <pc:docMk/>
            <pc:sldMk cId="2128214355" sldId="267"/>
            <ac:picMk id="14" creationId="{3882A4B0-4DA3-4FD9-A681-9112D9CB59BC}"/>
          </ac:picMkLst>
        </pc:picChg>
        <pc:cxnChg chg="add mod">
          <ac:chgData name="James Armitage" userId="83d5f652293fe765" providerId="LiveId" clId="{DB82D212-3CAD-4D43-A156-1FA40201F769}" dt="2021-09-12T10:29:25.034" v="2289" actId="1582"/>
          <ac:cxnSpMkLst>
            <pc:docMk/>
            <pc:sldMk cId="2128214355" sldId="267"/>
            <ac:cxnSpMk id="5" creationId="{357FB8CD-6C0E-4323-B6AE-4FEB1924CFE7}"/>
          </ac:cxnSpMkLst>
        </pc:cxnChg>
        <pc:cxnChg chg="add mod">
          <ac:chgData name="James Armitage" userId="83d5f652293fe765" providerId="LiveId" clId="{DB82D212-3CAD-4D43-A156-1FA40201F769}" dt="2021-09-12T10:29:38.297" v="2293" actId="14100"/>
          <ac:cxnSpMkLst>
            <pc:docMk/>
            <pc:sldMk cId="2128214355" sldId="267"/>
            <ac:cxnSpMk id="18" creationId="{6E3109BB-2601-4F1C-975E-8971C2998ACF}"/>
          </ac:cxnSpMkLst>
        </pc:cxnChg>
      </pc:sldChg>
      <pc:sldChg chg="addSp delSp modSp mod">
        <pc:chgData name="James Armitage" userId="83d5f652293fe765" providerId="LiveId" clId="{DB82D212-3CAD-4D43-A156-1FA40201F769}" dt="2021-09-12T10:51:41.487" v="3713" actId="20577"/>
        <pc:sldMkLst>
          <pc:docMk/>
          <pc:sldMk cId="3603077155" sldId="270"/>
        </pc:sldMkLst>
        <pc:spChg chg="add del mod">
          <ac:chgData name="James Armitage" userId="83d5f652293fe765" providerId="LiveId" clId="{DB82D212-3CAD-4D43-A156-1FA40201F769}" dt="2021-09-12T10:46:47.612" v="3223" actId="478"/>
          <ac:spMkLst>
            <pc:docMk/>
            <pc:sldMk cId="3603077155" sldId="270"/>
            <ac:spMk id="2" creationId="{039843E0-729C-46FD-B450-DDA6B58E6DFB}"/>
          </ac:spMkLst>
        </pc:spChg>
        <pc:spChg chg="add mod">
          <ac:chgData name="James Armitage" userId="83d5f652293fe765" providerId="LiveId" clId="{DB82D212-3CAD-4D43-A156-1FA40201F769}" dt="2021-09-12T10:51:41.487" v="3713" actId="20577"/>
          <ac:spMkLst>
            <pc:docMk/>
            <pc:sldMk cId="3603077155" sldId="270"/>
            <ac:spMk id="3" creationId="{1B15A0BD-22CB-434A-A21E-918A9A31E140}"/>
          </ac:spMkLst>
        </pc:spChg>
        <pc:spChg chg="add mod">
          <ac:chgData name="James Armitage" userId="83d5f652293fe765" providerId="LiveId" clId="{DB82D212-3CAD-4D43-A156-1FA40201F769}" dt="2021-09-12T10:47:37.154" v="3286" actId="20577"/>
          <ac:spMkLst>
            <pc:docMk/>
            <pc:sldMk cId="3603077155" sldId="270"/>
            <ac:spMk id="9" creationId="{5A38F55D-B121-4C29-816C-D23C1E82392A}"/>
          </ac:spMkLst>
        </pc:spChg>
        <pc:spChg chg="mod">
          <ac:chgData name="James Armitage" userId="83d5f652293fe765" providerId="LiveId" clId="{DB82D212-3CAD-4D43-A156-1FA40201F769}" dt="2021-09-12T10:25:11.716" v="2240" actId="20577"/>
          <ac:spMkLst>
            <pc:docMk/>
            <pc:sldMk cId="3603077155" sldId="270"/>
            <ac:spMk id="12" creationId="{A593D741-A491-4D29-BC23-877C6C269A6D}"/>
          </ac:spMkLst>
        </pc:spChg>
        <pc:spChg chg="add mod">
          <ac:chgData name="James Armitage" userId="83d5f652293fe765" providerId="LiveId" clId="{DB82D212-3CAD-4D43-A156-1FA40201F769}" dt="2021-09-12T10:46:36.553" v="3211" actId="1038"/>
          <ac:spMkLst>
            <pc:docMk/>
            <pc:sldMk cId="3603077155" sldId="270"/>
            <ac:spMk id="14" creationId="{E6DE397E-4C89-438C-AE9B-DEB58FBE82F3}"/>
          </ac:spMkLst>
        </pc:spChg>
      </pc:sldChg>
      <pc:sldChg chg="modSp mod">
        <pc:chgData name="James Armitage" userId="83d5f652293fe765" providerId="LiveId" clId="{DB82D212-3CAD-4D43-A156-1FA40201F769}" dt="2021-09-12T10:25:17.557" v="2242" actId="20577"/>
        <pc:sldMkLst>
          <pc:docMk/>
          <pc:sldMk cId="3347632177" sldId="271"/>
        </pc:sldMkLst>
        <pc:spChg chg="mod">
          <ac:chgData name="James Armitage" userId="83d5f652293fe765" providerId="LiveId" clId="{DB82D212-3CAD-4D43-A156-1FA40201F769}" dt="2021-09-12T10:25:17.557" v="2242" actId="20577"/>
          <ac:spMkLst>
            <pc:docMk/>
            <pc:sldMk cId="3347632177" sldId="271"/>
            <ac:spMk id="12" creationId="{A593D741-A491-4D29-BC23-877C6C269A6D}"/>
          </ac:spMkLst>
        </pc:spChg>
      </pc:sldChg>
      <pc:sldChg chg="modSp mod">
        <pc:chgData name="James Armitage" userId="83d5f652293fe765" providerId="LiveId" clId="{DB82D212-3CAD-4D43-A156-1FA40201F769}" dt="2021-09-12T10:02:18.929" v="1966" actId="20577"/>
        <pc:sldMkLst>
          <pc:docMk/>
          <pc:sldMk cId="357597939" sldId="272"/>
        </pc:sldMkLst>
        <pc:spChg chg="mod">
          <ac:chgData name="James Armitage" userId="83d5f652293fe765" providerId="LiveId" clId="{DB82D212-3CAD-4D43-A156-1FA40201F769}" dt="2021-09-12T10:02:18.929" v="1966" actId="20577"/>
          <ac:spMkLst>
            <pc:docMk/>
            <pc:sldMk cId="357597939" sldId="272"/>
            <ac:spMk id="16" creationId="{F97F7184-3BCC-49BA-A65E-22599BAA4159}"/>
          </ac:spMkLst>
        </pc:spChg>
      </pc:sldChg>
      <pc:sldChg chg="modSp mod">
        <pc:chgData name="James Armitage" userId="83d5f652293fe765" providerId="LiveId" clId="{DB82D212-3CAD-4D43-A156-1FA40201F769}" dt="2021-09-12T10:25:08.286" v="2238" actId="20577"/>
        <pc:sldMkLst>
          <pc:docMk/>
          <pc:sldMk cId="3633467158" sldId="277"/>
        </pc:sldMkLst>
        <pc:spChg chg="mod">
          <ac:chgData name="James Armitage" userId="83d5f652293fe765" providerId="LiveId" clId="{DB82D212-3CAD-4D43-A156-1FA40201F769}" dt="2021-09-12T10:25:08.286" v="2238" actId="20577"/>
          <ac:spMkLst>
            <pc:docMk/>
            <pc:sldMk cId="3633467158" sldId="277"/>
            <ac:spMk id="12" creationId="{A593D741-A491-4D29-BC23-877C6C269A6D}"/>
          </ac:spMkLst>
        </pc:spChg>
      </pc:sldChg>
      <pc:sldChg chg="addSp delSp modSp mod">
        <pc:chgData name="James Armitage" userId="83d5f652293fe765" providerId="LiveId" clId="{DB82D212-3CAD-4D43-A156-1FA40201F769}" dt="2021-09-12T10:12:36.146" v="2039" actId="20577"/>
        <pc:sldMkLst>
          <pc:docMk/>
          <pc:sldMk cId="2764428184" sldId="278"/>
        </pc:sldMkLst>
        <pc:spChg chg="add mod">
          <ac:chgData name="James Armitage" userId="83d5f652293fe765" providerId="LiveId" clId="{DB82D212-3CAD-4D43-A156-1FA40201F769}" dt="2021-09-12T09:17:28.289" v="799" actId="1076"/>
          <ac:spMkLst>
            <pc:docMk/>
            <pc:sldMk cId="2764428184" sldId="278"/>
            <ac:spMk id="2" creationId="{05033A40-28C2-4842-9276-49FC2A638989}"/>
          </ac:spMkLst>
        </pc:spChg>
        <pc:spChg chg="add mod">
          <ac:chgData name="James Armitage" userId="83d5f652293fe765" providerId="LiveId" clId="{DB82D212-3CAD-4D43-A156-1FA40201F769}" dt="2021-09-12T10:12:36.146" v="2039" actId="20577"/>
          <ac:spMkLst>
            <pc:docMk/>
            <pc:sldMk cId="2764428184" sldId="278"/>
            <ac:spMk id="3" creationId="{AC11E685-B975-4B58-AE12-7945AC5F1A2A}"/>
          </ac:spMkLst>
        </pc:spChg>
        <pc:spChg chg="add del mod">
          <ac:chgData name="James Armitage" userId="83d5f652293fe765" providerId="LiveId" clId="{DB82D212-3CAD-4D43-A156-1FA40201F769}" dt="2021-09-12T09:13:30.596" v="750" actId="478"/>
          <ac:spMkLst>
            <pc:docMk/>
            <pc:sldMk cId="2764428184" sldId="278"/>
            <ac:spMk id="4" creationId="{306A433C-D767-4380-86DC-4BFC16A165D0}"/>
          </ac:spMkLst>
        </pc:spChg>
        <pc:spChg chg="add mod">
          <ac:chgData name="James Armitage" userId="83d5f652293fe765" providerId="LiveId" clId="{DB82D212-3CAD-4D43-A156-1FA40201F769}" dt="2021-09-12T09:20:33.028" v="815" actId="14100"/>
          <ac:spMkLst>
            <pc:docMk/>
            <pc:sldMk cId="2764428184" sldId="278"/>
            <ac:spMk id="5" creationId="{D5F2E2C0-9349-40D2-BEDA-9193A8C220BB}"/>
          </ac:spMkLst>
        </pc:spChg>
        <pc:spChg chg="add mod">
          <ac:chgData name="James Armitage" userId="83d5f652293fe765" providerId="LiveId" clId="{DB82D212-3CAD-4D43-A156-1FA40201F769}" dt="2021-09-12T09:19:47.631" v="813" actId="1038"/>
          <ac:spMkLst>
            <pc:docMk/>
            <pc:sldMk cId="2764428184" sldId="278"/>
            <ac:spMk id="6" creationId="{3C15F834-842E-4358-BAB0-6FEF4B5C99ED}"/>
          </ac:spMkLst>
        </pc:spChg>
        <pc:picChg chg="add mod">
          <ac:chgData name="James Armitage" userId="83d5f652293fe765" providerId="LiveId" clId="{DB82D212-3CAD-4D43-A156-1FA40201F769}" dt="2021-09-12T09:17:35.274" v="801" actId="1076"/>
          <ac:picMkLst>
            <pc:docMk/>
            <pc:sldMk cId="2764428184" sldId="278"/>
            <ac:picMk id="14" creationId="{BC220AF5-ABDC-443D-BCA7-A52551AA11DF}"/>
          </ac:picMkLst>
        </pc:picChg>
      </pc:sldChg>
      <pc:sldChg chg="addSp modSp mod">
        <pc:chgData name="James Armitage" userId="83d5f652293fe765" providerId="LiveId" clId="{DB82D212-3CAD-4D43-A156-1FA40201F769}" dt="2021-09-12T10:00:21.082" v="1956" actId="1076"/>
        <pc:sldMkLst>
          <pc:docMk/>
          <pc:sldMk cId="3482465387" sldId="279"/>
        </pc:sldMkLst>
        <pc:spChg chg="add mod">
          <ac:chgData name="James Armitage" userId="83d5f652293fe765" providerId="LiveId" clId="{DB82D212-3CAD-4D43-A156-1FA40201F769}" dt="2021-09-12T10:00:21.082" v="1956" actId="1076"/>
          <ac:spMkLst>
            <pc:docMk/>
            <pc:sldMk cId="3482465387" sldId="279"/>
            <ac:spMk id="2" creationId="{619A95DC-EA2B-4F3A-8B99-95C47F4B5B8F}"/>
          </ac:spMkLst>
        </pc:spChg>
        <pc:spChg chg="mod">
          <ac:chgData name="James Armitage" userId="83d5f652293fe765" providerId="LiveId" clId="{DB82D212-3CAD-4D43-A156-1FA40201F769}" dt="2021-09-12T10:00:03.656" v="1952" actId="1076"/>
          <ac:spMkLst>
            <pc:docMk/>
            <pc:sldMk cId="3482465387" sldId="279"/>
            <ac:spMk id="3" creationId="{10F56EC8-C0FD-4C09-B79B-2CF655BCC7F5}"/>
          </ac:spMkLst>
        </pc:spChg>
        <pc:spChg chg="mod">
          <ac:chgData name="James Armitage" userId="83d5f652293fe765" providerId="LiveId" clId="{DB82D212-3CAD-4D43-A156-1FA40201F769}" dt="2021-09-12T09:59:13.087" v="1937" actId="20577"/>
          <ac:spMkLst>
            <pc:docMk/>
            <pc:sldMk cId="3482465387" sldId="279"/>
            <ac:spMk id="12" creationId="{A593D741-A491-4D29-BC23-877C6C269A6D}"/>
          </ac:spMkLst>
        </pc:spChg>
        <pc:spChg chg="mod">
          <ac:chgData name="James Armitage" userId="83d5f652293fe765" providerId="LiveId" clId="{DB82D212-3CAD-4D43-A156-1FA40201F769}" dt="2021-09-12T10:00:17.034" v="1955" actId="14100"/>
          <ac:spMkLst>
            <pc:docMk/>
            <pc:sldMk cId="3482465387" sldId="279"/>
            <ac:spMk id="16" creationId="{3766AA07-BB3F-4052-AAED-7694644E3C73}"/>
          </ac:spMkLst>
        </pc:spChg>
        <pc:graphicFrameChg chg="mod">
          <ac:chgData name="James Armitage" userId="83d5f652293fe765" providerId="LiveId" clId="{DB82D212-3CAD-4D43-A156-1FA40201F769}" dt="2021-09-12T10:00:08.181" v="1953" actId="1076"/>
          <ac:graphicFrameMkLst>
            <pc:docMk/>
            <pc:sldMk cId="3482465387" sldId="279"/>
            <ac:graphicFrameMk id="5" creationId="{11810C7F-EB38-4A2D-8DB0-6F5BF6F41008}"/>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77351-6512-4748-9EE9-B75B3921B9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943E62C-BA7D-4411-8FE0-1874358AE5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A648C96-5164-4C2F-84D6-DCDE6C5838FC}"/>
              </a:ext>
            </a:extLst>
          </p:cNvPr>
          <p:cNvSpPr>
            <a:spLocks noGrp="1"/>
          </p:cNvSpPr>
          <p:nvPr>
            <p:ph type="dt" sz="half" idx="10"/>
          </p:nvPr>
        </p:nvSpPr>
        <p:spPr/>
        <p:txBody>
          <a:bodyPr/>
          <a:lstStyle/>
          <a:p>
            <a:fld id="{7FD10851-031F-49AE-963A-C005B3D4A6E0}" type="datetimeFigureOut">
              <a:rPr lang="en-GB" smtClean="0"/>
              <a:t>12/09/2021</a:t>
            </a:fld>
            <a:endParaRPr lang="en-GB"/>
          </a:p>
        </p:txBody>
      </p:sp>
      <p:sp>
        <p:nvSpPr>
          <p:cNvPr id="5" name="Footer Placeholder 4">
            <a:extLst>
              <a:ext uri="{FF2B5EF4-FFF2-40B4-BE49-F238E27FC236}">
                <a16:creationId xmlns:a16="http://schemas.microsoft.com/office/drawing/2014/main" id="{F2A40EE0-B3B7-410A-8DDD-C0FBB36FDE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4C0AAF-64F8-47C6-8AC9-DAC0C19F3470}"/>
              </a:ext>
            </a:extLst>
          </p:cNvPr>
          <p:cNvSpPr>
            <a:spLocks noGrp="1"/>
          </p:cNvSpPr>
          <p:nvPr>
            <p:ph type="sldNum" sz="quarter" idx="12"/>
          </p:nvPr>
        </p:nvSpPr>
        <p:spPr/>
        <p:txBody>
          <a:bodyPr/>
          <a:lstStyle/>
          <a:p>
            <a:fld id="{DF764852-A8F9-48BA-94DC-DD2754798BBA}" type="slidenum">
              <a:rPr lang="en-GB" smtClean="0"/>
              <a:t>‹#›</a:t>
            </a:fld>
            <a:endParaRPr lang="en-GB"/>
          </a:p>
        </p:txBody>
      </p:sp>
    </p:spTree>
    <p:extLst>
      <p:ext uri="{BB962C8B-B14F-4D97-AF65-F5344CB8AC3E}">
        <p14:creationId xmlns:p14="http://schemas.microsoft.com/office/powerpoint/2010/main" val="454184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5A35-D1E9-41A0-B560-DF5ADD5ED20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12EFF19-B7BB-4467-AD24-A2850A4386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B6CF4C-22F0-4E1B-AB30-CC55E691A2A8}"/>
              </a:ext>
            </a:extLst>
          </p:cNvPr>
          <p:cNvSpPr>
            <a:spLocks noGrp="1"/>
          </p:cNvSpPr>
          <p:nvPr>
            <p:ph type="dt" sz="half" idx="10"/>
          </p:nvPr>
        </p:nvSpPr>
        <p:spPr/>
        <p:txBody>
          <a:bodyPr/>
          <a:lstStyle/>
          <a:p>
            <a:fld id="{7FD10851-031F-49AE-963A-C005B3D4A6E0}" type="datetimeFigureOut">
              <a:rPr lang="en-GB" smtClean="0"/>
              <a:t>12/09/2021</a:t>
            </a:fld>
            <a:endParaRPr lang="en-GB"/>
          </a:p>
        </p:txBody>
      </p:sp>
      <p:sp>
        <p:nvSpPr>
          <p:cNvPr id="5" name="Footer Placeholder 4">
            <a:extLst>
              <a:ext uri="{FF2B5EF4-FFF2-40B4-BE49-F238E27FC236}">
                <a16:creationId xmlns:a16="http://schemas.microsoft.com/office/drawing/2014/main" id="{50B82C17-CECC-41D6-A9FC-392C336585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6E35C8-C34D-499B-9F50-5F5EBB7AA87F}"/>
              </a:ext>
            </a:extLst>
          </p:cNvPr>
          <p:cNvSpPr>
            <a:spLocks noGrp="1"/>
          </p:cNvSpPr>
          <p:nvPr>
            <p:ph type="sldNum" sz="quarter" idx="12"/>
          </p:nvPr>
        </p:nvSpPr>
        <p:spPr/>
        <p:txBody>
          <a:bodyPr/>
          <a:lstStyle/>
          <a:p>
            <a:fld id="{DF764852-A8F9-48BA-94DC-DD2754798BBA}" type="slidenum">
              <a:rPr lang="en-GB" smtClean="0"/>
              <a:t>‹#›</a:t>
            </a:fld>
            <a:endParaRPr lang="en-GB"/>
          </a:p>
        </p:txBody>
      </p:sp>
    </p:spTree>
    <p:extLst>
      <p:ext uri="{BB962C8B-B14F-4D97-AF65-F5344CB8AC3E}">
        <p14:creationId xmlns:p14="http://schemas.microsoft.com/office/powerpoint/2010/main" val="260515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022F63-213B-49D0-89DE-C7E1EE734A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69613E2-D8D6-467E-A840-03689CB92D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49B3D9-64B7-4125-92DD-F296417C33EF}"/>
              </a:ext>
            </a:extLst>
          </p:cNvPr>
          <p:cNvSpPr>
            <a:spLocks noGrp="1"/>
          </p:cNvSpPr>
          <p:nvPr>
            <p:ph type="dt" sz="half" idx="10"/>
          </p:nvPr>
        </p:nvSpPr>
        <p:spPr/>
        <p:txBody>
          <a:bodyPr/>
          <a:lstStyle/>
          <a:p>
            <a:fld id="{7FD10851-031F-49AE-963A-C005B3D4A6E0}" type="datetimeFigureOut">
              <a:rPr lang="en-GB" smtClean="0"/>
              <a:t>12/09/2021</a:t>
            </a:fld>
            <a:endParaRPr lang="en-GB"/>
          </a:p>
        </p:txBody>
      </p:sp>
      <p:sp>
        <p:nvSpPr>
          <p:cNvPr id="5" name="Footer Placeholder 4">
            <a:extLst>
              <a:ext uri="{FF2B5EF4-FFF2-40B4-BE49-F238E27FC236}">
                <a16:creationId xmlns:a16="http://schemas.microsoft.com/office/drawing/2014/main" id="{E44FF00A-D41D-497D-8ADE-71F26C76BE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FFFBC3-161F-4C1D-A664-62E36AFFCD7B}"/>
              </a:ext>
            </a:extLst>
          </p:cNvPr>
          <p:cNvSpPr>
            <a:spLocks noGrp="1"/>
          </p:cNvSpPr>
          <p:nvPr>
            <p:ph type="sldNum" sz="quarter" idx="12"/>
          </p:nvPr>
        </p:nvSpPr>
        <p:spPr/>
        <p:txBody>
          <a:bodyPr/>
          <a:lstStyle/>
          <a:p>
            <a:fld id="{DF764852-A8F9-48BA-94DC-DD2754798BBA}" type="slidenum">
              <a:rPr lang="en-GB" smtClean="0"/>
              <a:t>‹#›</a:t>
            </a:fld>
            <a:endParaRPr lang="en-GB"/>
          </a:p>
        </p:txBody>
      </p:sp>
    </p:spTree>
    <p:extLst>
      <p:ext uri="{BB962C8B-B14F-4D97-AF65-F5344CB8AC3E}">
        <p14:creationId xmlns:p14="http://schemas.microsoft.com/office/powerpoint/2010/main" val="2597341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9626-9F75-4F2C-8FE7-A39D41407B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6CA5BA9-45CA-45F8-A81F-AF5D12B259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9A09AD-D042-4A28-BCA0-E528F9325A7E}"/>
              </a:ext>
            </a:extLst>
          </p:cNvPr>
          <p:cNvSpPr>
            <a:spLocks noGrp="1"/>
          </p:cNvSpPr>
          <p:nvPr>
            <p:ph type="dt" sz="half" idx="10"/>
          </p:nvPr>
        </p:nvSpPr>
        <p:spPr/>
        <p:txBody>
          <a:bodyPr/>
          <a:lstStyle/>
          <a:p>
            <a:fld id="{7FD10851-031F-49AE-963A-C005B3D4A6E0}" type="datetimeFigureOut">
              <a:rPr lang="en-GB" smtClean="0"/>
              <a:t>12/09/2021</a:t>
            </a:fld>
            <a:endParaRPr lang="en-GB"/>
          </a:p>
        </p:txBody>
      </p:sp>
      <p:sp>
        <p:nvSpPr>
          <p:cNvPr id="5" name="Footer Placeholder 4">
            <a:extLst>
              <a:ext uri="{FF2B5EF4-FFF2-40B4-BE49-F238E27FC236}">
                <a16:creationId xmlns:a16="http://schemas.microsoft.com/office/drawing/2014/main" id="{69C6040E-E5F9-4419-B255-028B060C37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D0A3F4-B4E2-4F45-B29D-C04C609B93E6}"/>
              </a:ext>
            </a:extLst>
          </p:cNvPr>
          <p:cNvSpPr>
            <a:spLocks noGrp="1"/>
          </p:cNvSpPr>
          <p:nvPr>
            <p:ph type="sldNum" sz="quarter" idx="12"/>
          </p:nvPr>
        </p:nvSpPr>
        <p:spPr/>
        <p:txBody>
          <a:bodyPr/>
          <a:lstStyle/>
          <a:p>
            <a:fld id="{DF764852-A8F9-48BA-94DC-DD2754798BBA}" type="slidenum">
              <a:rPr lang="en-GB" smtClean="0"/>
              <a:t>‹#›</a:t>
            </a:fld>
            <a:endParaRPr lang="en-GB"/>
          </a:p>
        </p:txBody>
      </p:sp>
    </p:spTree>
    <p:extLst>
      <p:ext uri="{BB962C8B-B14F-4D97-AF65-F5344CB8AC3E}">
        <p14:creationId xmlns:p14="http://schemas.microsoft.com/office/powerpoint/2010/main" val="1605559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577C8-E663-4DB4-B145-C20AEDBEF8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6F2EA1-87F9-4C17-897A-FF7B707CFE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AA0A6F-09ED-4954-B7ED-CC23F0460748}"/>
              </a:ext>
            </a:extLst>
          </p:cNvPr>
          <p:cNvSpPr>
            <a:spLocks noGrp="1"/>
          </p:cNvSpPr>
          <p:nvPr>
            <p:ph type="dt" sz="half" idx="10"/>
          </p:nvPr>
        </p:nvSpPr>
        <p:spPr/>
        <p:txBody>
          <a:bodyPr/>
          <a:lstStyle/>
          <a:p>
            <a:fld id="{7FD10851-031F-49AE-963A-C005B3D4A6E0}" type="datetimeFigureOut">
              <a:rPr lang="en-GB" smtClean="0"/>
              <a:t>12/09/2021</a:t>
            </a:fld>
            <a:endParaRPr lang="en-GB"/>
          </a:p>
        </p:txBody>
      </p:sp>
      <p:sp>
        <p:nvSpPr>
          <p:cNvPr id="5" name="Footer Placeholder 4">
            <a:extLst>
              <a:ext uri="{FF2B5EF4-FFF2-40B4-BE49-F238E27FC236}">
                <a16:creationId xmlns:a16="http://schemas.microsoft.com/office/drawing/2014/main" id="{D82F9BDE-35E4-41C9-B72A-4E09D49B29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89C4E1-0F5C-4438-884C-E3F381E7DF59}"/>
              </a:ext>
            </a:extLst>
          </p:cNvPr>
          <p:cNvSpPr>
            <a:spLocks noGrp="1"/>
          </p:cNvSpPr>
          <p:nvPr>
            <p:ph type="sldNum" sz="quarter" idx="12"/>
          </p:nvPr>
        </p:nvSpPr>
        <p:spPr/>
        <p:txBody>
          <a:bodyPr/>
          <a:lstStyle/>
          <a:p>
            <a:fld id="{DF764852-A8F9-48BA-94DC-DD2754798BBA}" type="slidenum">
              <a:rPr lang="en-GB" smtClean="0"/>
              <a:t>‹#›</a:t>
            </a:fld>
            <a:endParaRPr lang="en-GB"/>
          </a:p>
        </p:txBody>
      </p:sp>
    </p:spTree>
    <p:extLst>
      <p:ext uri="{BB962C8B-B14F-4D97-AF65-F5344CB8AC3E}">
        <p14:creationId xmlns:p14="http://schemas.microsoft.com/office/powerpoint/2010/main" val="3282836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D30DD-AC69-4EF3-9180-1687BEC279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FACD574-A219-4D2B-840E-0FA854B5FF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F21627F-DEE9-41B7-ACBB-15462D2391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5C35C70-613E-4B3D-A038-34D20C94FCBB}"/>
              </a:ext>
            </a:extLst>
          </p:cNvPr>
          <p:cNvSpPr>
            <a:spLocks noGrp="1"/>
          </p:cNvSpPr>
          <p:nvPr>
            <p:ph type="dt" sz="half" idx="10"/>
          </p:nvPr>
        </p:nvSpPr>
        <p:spPr/>
        <p:txBody>
          <a:bodyPr/>
          <a:lstStyle/>
          <a:p>
            <a:fld id="{7FD10851-031F-49AE-963A-C005B3D4A6E0}" type="datetimeFigureOut">
              <a:rPr lang="en-GB" smtClean="0"/>
              <a:t>12/09/2021</a:t>
            </a:fld>
            <a:endParaRPr lang="en-GB"/>
          </a:p>
        </p:txBody>
      </p:sp>
      <p:sp>
        <p:nvSpPr>
          <p:cNvPr id="6" name="Footer Placeholder 5">
            <a:extLst>
              <a:ext uri="{FF2B5EF4-FFF2-40B4-BE49-F238E27FC236}">
                <a16:creationId xmlns:a16="http://schemas.microsoft.com/office/drawing/2014/main" id="{8E5844D0-00F3-42B6-91B9-9C4764B7CE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0032BB-7560-4A1E-99F5-7E51D62B7BAA}"/>
              </a:ext>
            </a:extLst>
          </p:cNvPr>
          <p:cNvSpPr>
            <a:spLocks noGrp="1"/>
          </p:cNvSpPr>
          <p:nvPr>
            <p:ph type="sldNum" sz="quarter" idx="12"/>
          </p:nvPr>
        </p:nvSpPr>
        <p:spPr/>
        <p:txBody>
          <a:bodyPr/>
          <a:lstStyle/>
          <a:p>
            <a:fld id="{DF764852-A8F9-48BA-94DC-DD2754798BBA}" type="slidenum">
              <a:rPr lang="en-GB" smtClean="0"/>
              <a:t>‹#›</a:t>
            </a:fld>
            <a:endParaRPr lang="en-GB"/>
          </a:p>
        </p:txBody>
      </p:sp>
    </p:spTree>
    <p:extLst>
      <p:ext uri="{BB962C8B-B14F-4D97-AF65-F5344CB8AC3E}">
        <p14:creationId xmlns:p14="http://schemas.microsoft.com/office/powerpoint/2010/main" val="35298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BA04-B49B-40A9-9FCC-4E1B0288559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9D3C4DC-E179-467F-B06B-A245461D04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3D4653-8A14-4AE4-851B-26577AFF22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55F42CB-9CA7-4B9A-99B6-C839FC22A1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4D2FAF-4855-4AF7-B7E0-810E382061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6F97318-2A9C-498F-8D82-BCFAA6D8B8B1}"/>
              </a:ext>
            </a:extLst>
          </p:cNvPr>
          <p:cNvSpPr>
            <a:spLocks noGrp="1"/>
          </p:cNvSpPr>
          <p:nvPr>
            <p:ph type="dt" sz="half" idx="10"/>
          </p:nvPr>
        </p:nvSpPr>
        <p:spPr/>
        <p:txBody>
          <a:bodyPr/>
          <a:lstStyle/>
          <a:p>
            <a:fld id="{7FD10851-031F-49AE-963A-C005B3D4A6E0}" type="datetimeFigureOut">
              <a:rPr lang="en-GB" smtClean="0"/>
              <a:t>12/09/2021</a:t>
            </a:fld>
            <a:endParaRPr lang="en-GB"/>
          </a:p>
        </p:txBody>
      </p:sp>
      <p:sp>
        <p:nvSpPr>
          <p:cNvPr id="8" name="Footer Placeholder 7">
            <a:extLst>
              <a:ext uri="{FF2B5EF4-FFF2-40B4-BE49-F238E27FC236}">
                <a16:creationId xmlns:a16="http://schemas.microsoft.com/office/drawing/2014/main" id="{A1A61477-3F11-404A-81A2-E5F77E485EC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2AE1F84-0397-4AD1-9B49-571C209D4106}"/>
              </a:ext>
            </a:extLst>
          </p:cNvPr>
          <p:cNvSpPr>
            <a:spLocks noGrp="1"/>
          </p:cNvSpPr>
          <p:nvPr>
            <p:ph type="sldNum" sz="quarter" idx="12"/>
          </p:nvPr>
        </p:nvSpPr>
        <p:spPr/>
        <p:txBody>
          <a:bodyPr/>
          <a:lstStyle/>
          <a:p>
            <a:fld id="{DF764852-A8F9-48BA-94DC-DD2754798BBA}" type="slidenum">
              <a:rPr lang="en-GB" smtClean="0"/>
              <a:t>‹#›</a:t>
            </a:fld>
            <a:endParaRPr lang="en-GB"/>
          </a:p>
        </p:txBody>
      </p:sp>
    </p:spTree>
    <p:extLst>
      <p:ext uri="{BB962C8B-B14F-4D97-AF65-F5344CB8AC3E}">
        <p14:creationId xmlns:p14="http://schemas.microsoft.com/office/powerpoint/2010/main" val="4123841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1917-C838-417B-B522-37D45133600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BD75A9D-3577-4C58-80F1-0758C3B6A7F9}"/>
              </a:ext>
            </a:extLst>
          </p:cNvPr>
          <p:cNvSpPr>
            <a:spLocks noGrp="1"/>
          </p:cNvSpPr>
          <p:nvPr>
            <p:ph type="dt" sz="half" idx="10"/>
          </p:nvPr>
        </p:nvSpPr>
        <p:spPr/>
        <p:txBody>
          <a:bodyPr/>
          <a:lstStyle/>
          <a:p>
            <a:fld id="{7FD10851-031F-49AE-963A-C005B3D4A6E0}" type="datetimeFigureOut">
              <a:rPr lang="en-GB" smtClean="0"/>
              <a:t>12/09/2021</a:t>
            </a:fld>
            <a:endParaRPr lang="en-GB"/>
          </a:p>
        </p:txBody>
      </p:sp>
      <p:sp>
        <p:nvSpPr>
          <p:cNvPr id="4" name="Footer Placeholder 3">
            <a:extLst>
              <a:ext uri="{FF2B5EF4-FFF2-40B4-BE49-F238E27FC236}">
                <a16:creationId xmlns:a16="http://schemas.microsoft.com/office/drawing/2014/main" id="{557F5802-2BF3-42DE-B8FC-E01D43628B6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3EA9252-E988-47EA-AC84-F85B5694A1C6}"/>
              </a:ext>
            </a:extLst>
          </p:cNvPr>
          <p:cNvSpPr>
            <a:spLocks noGrp="1"/>
          </p:cNvSpPr>
          <p:nvPr>
            <p:ph type="sldNum" sz="quarter" idx="12"/>
          </p:nvPr>
        </p:nvSpPr>
        <p:spPr/>
        <p:txBody>
          <a:bodyPr/>
          <a:lstStyle/>
          <a:p>
            <a:fld id="{DF764852-A8F9-48BA-94DC-DD2754798BBA}" type="slidenum">
              <a:rPr lang="en-GB" smtClean="0"/>
              <a:t>‹#›</a:t>
            </a:fld>
            <a:endParaRPr lang="en-GB"/>
          </a:p>
        </p:txBody>
      </p:sp>
    </p:spTree>
    <p:extLst>
      <p:ext uri="{BB962C8B-B14F-4D97-AF65-F5344CB8AC3E}">
        <p14:creationId xmlns:p14="http://schemas.microsoft.com/office/powerpoint/2010/main" val="8381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D963-81DB-4CAE-91F7-634937E617D9}"/>
              </a:ext>
            </a:extLst>
          </p:cNvPr>
          <p:cNvSpPr>
            <a:spLocks noGrp="1"/>
          </p:cNvSpPr>
          <p:nvPr>
            <p:ph type="dt" sz="half" idx="10"/>
          </p:nvPr>
        </p:nvSpPr>
        <p:spPr/>
        <p:txBody>
          <a:bodyPr/>
          <a:lstStyle/>
          <a:p>
            <a:fld id="{7FD10851-031F-49AE-963A-C005B3D4A6E0}" type="datetimeFigureOut">
              <a:rPr lang="en-GB" smtClean="0"/>
              <a:t>12/09/2021</a:t>
            </a:fld>
            <a:endParaRPr lang="en-GB"/>
          </a:p>
        </p:txBody>
      </p:sp>
      <p:sp>
        <p:nvSpPr>
          <p:cNvPr id="3" name="Footer Placeholder 2">
            <a:extLst>
              <a:ext uri="{FF2B5EF4-FFF2-40B4-BE49-F238E27FC236}">
                <a16:creationId xmlns:a16="http://schemas.microsoft.com/office/drawing/2014/main" id="{658617E3-960F-4B1E-AE8D-570D21EDCE4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A840658-DF00-4675-A216-912C667543B1}"/>
              </a:ext>
            </a:extLst>
          </p:cNvPr>
          <p:cNvSpPr>
            <a:spLocks noGrp="1"/>
          </p:cNvSpPr>
          <p:nvPr>
            <p:ph type="sldNum" sz="quarter" idx="12"/>
          </p:nvPr>
        </p:nvSpPr>
        <p:spPr/>
        <p:txBody>
          <a:bodyPr/>
          <a:lstStyle/>
          <a:p>
            <a:fld id="{DF764852-A8F9-48BA-94DC-DD2754798BBA}" type="slidenum">
              <a:rPr lang="en-GB" smtClean="0"/>
              <a:t>‹#›</a:t>
            </a:fld>
            <a:endParaRPr lang="en-GB"/>
          </a:p>
        </p:txBody>
      </p:sp>
    </p:spTree>
    <p:extLst>
      <p:ext uri="{BB962C8B-B14F-4D97-AF65-F5344CB8AC3E}">
        <p14:creationId xmlns:p14="http://schemas.microsoft.com/office/powerpoint/2010/main" val="395887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974D-9FC0-4C67-8CD9-4EB9C96730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A2D4730-1188-4222-B0E6-8BD13429E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90B22A9-6317-4FC4-9062-ED88328D6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1FE79-2025-4462-B587-66DA8F64C4DC}"/>
              </a:ext>
            </a:extLst>
          </p:cNvPr>
          <p:cNvSpPr>
            <a:spLocks noGrp="1"/>
          </p:cNvSpPr>
          <p:nvPr>
            <p:ph type="dt" sz="half" idx="10"/>
          </p:nvPr>
        </p:nvSpPr>
        <p:spPr/>
        <p:txBody>
          <a:bodyPr/>
          <a:lstStyle/>
          <a:p>
            <a:fld id="{7FD10851-031F-49AE-963A-C005B3D4A6E0}" type="datetimeFigureOut">
              <a:rPr lang="en-GB" smtClean="0"/>
              <a:t>12/09/2021</a:t>
            </a:fld>
            <a:endParaRPr lang="en-GB"/>
          </a:p>
        </p:txBody>
      </p:sp>
      <p:sp>
        <p:nvSpPr>
          <p:cNvPr id="6" name="Footer Placeholder 5">
            <a:extLst>
              <a:ext uri="{FF2B5EF4-FFF2-40B4-BE49-F238E27FC236}">
                <a16:creationId xmlns:a16="http://schemas.microsoft.com/office/drawing/2014/main" id="{F1B8E2FA-ED9E-4761-B512-35FF9A44C9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66C57CE-98D9-4B43-B5A1-59D1A8C1142D}"/>
              </a:ext>
            </a:extLst>
          </p:cNvPr>
          <p:cNvSpPr>
            <a:spLocks noGrp="1"/>
          </p:cNvSpPr>
          <p:nvPr>
            <p:ph type="sldNum" sz="quarter" idx="12"/>
          </p:nvPr>
        </p:nvSpPr>
        <p:spPr/>
        <p:txBody>
          <a:bodyPr/>
          <a:lstStyle/>
          <a:p>
            <a:fld id="{DF764852-A8F9-48BA-94DC-DD2754798BBA}" type="slidenum">
              <a:rPr lang="en-GB" smtClean="0"/>
              <a:t>‹#›</a:t>
            </a:fld>
            <a:endParaRPr lang="en-GB"/>
          </a:p>
        </p:txBody>
      </p:sp>
    </p:spTree>
    <p:extLst>
      <p:ext uri="{BB962C8B-B14F-4D97-AF65-F5344CB8AC3E}">
        <p14:creationId xmlns:p14="http://schemas.microsoft.com/office/powerpoint/2010/main" val="33165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881EC-1917-4E2E-8CFF-0D1B842553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31A99BE-310B-4C3F-B668-CCCE31E710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912ED3F-4816-4B40-B93E-BEC6BA79F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EE9320-89D7-46D1-B182-6AC8D20F5481}"/>
              </a:ext>
            </a:extLst>
          </p:cNvPr>
          <p:cNvSpPr>
            <a:spLocks noGrp="1"/>
          </p:cNvSpPr>
          <p:nvPr>
            <p:ph type="dt" sz="half" idx="10"/>
          </p:nvPr>
        </p:nvSpPr>
        <p:spPr/>
        <p:txBody>
          <a:bodyPr/>
          <a:lstStyle/>
          <a:p>
            <a:fld id="{7FD10851-031F-49AE-963A-C005B3D4A6E0}" type="datetimeFigureOut">
              <a:rPr lang="en-GB" smtClean="0"/>
              <a:t>12/09/2021</a:t>
            </a:fld>
            <a:endParaRPr lang="en-GB"/>
          </a:p>
        </p:txBody>
      </p:sp>
      <p:sp>
        <p:nvSpPr>
          <p:cNvPr id="6" name="Footer Placeholder 5">
            <a:extLst>
              <a:ext uri="{FF2B5EF4-FFF2-40B4-BE49-F238E27FC236}">
                <a16:creationId xmlns:a16="http://schemas.microsoft.com/office/drawing/2014/main" id="{0A66EE36-5D0D-47F4-8A5D-5D6F6A7D7D5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A10C36-2B3C-4257-B21B-BCECEBA4030E}"/>
              </a:ext>
            </a:extLst>
          </p:cNvPr>
          <p:cNvSpPr>
            <a:spLocks noGrp="1"/>
          </p:cNvSpPr>
          <p:nvPr>
            <p:ph type="sldNum" sz="quarter" idx="12"/>
          </p:nvPr>
        </p:nvSpPr>
        <p:spPr/>
        <p:txBody>
          <a:bodyPr/>
          <a:lstStyle/>
          <a:p>
            <a:fld id="{DF764852-A8F9-48BA-94DC-DD2754798BBA}" type="slidenum">
              <a:rPr lang="en-GB" smtClean="0"/>
              <a:t>‹#›</a:t>
            </a:fld>
            <a:endParaRPr lang="en-GB"/>
          </a:p>
        </p:txBody>
      </p:sp>
    </p:spTree>
    <p:extLst>
      <p:ext uri="{BB962C8B-B14F-4D97-AF65-F5344CB8AC3E}">
        <p14:creationId xmlns:p14="http://schemas.microsoft.com/office/powerpoint/2010/main" val="1717936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966AE8-FBFD-4D0F-9DC3-CE9507B00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EB8EE5-3974-4FD6-9B17-C2F1EDDBCF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9A0701-391D-4023-AEE6-328830F8F7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10851-031F-49AE-963A-C005B3D4A6E0}" type="datetimeFigureOut">
              <a:rPr lang="en-GB" smtClean="0"/>
              <a:t>12/09/2021</a:t>
            </a:fld>
            <a:endParaRPr lang="en-GB"/>
          </a:p>
        </p:txBody>
      </p:sp>
      <p:sp>
        <p:nvSpPr>
          <p:cNvPr id="5" name="Footer Placeholder 4">
            <a:extLst>
              <a:ext uri="{FF2B5EF4-FFF2-40B4-BE49-F238E27FC236}">
                <a16:creationId xmlns:a16="http://schemas.microsoft.com/office/drawing/2014/main" id="{FE9A28A1-ADD2-47C7-B2B9-D65843F4B8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AB6979F-BAFF-4B4E-98FE-EE87B64070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64852-A8F9-48BA-94DC-DD2754798BBA}" type="slidenum">
              <a:rPr lang="en-GB" smtClean="0"/>
              <a:t>‹#›</a:t>
            </a:fld>
            <a:endParaRPr lang="en-GB"/>
          </a:p>
        </p:txBody>
      </p:sp>
    </p:spTree>
    <p:extLst>
      <p:ext uri="{BB962C8B-B14F-4D97-AF65-F5344CB8AC3E}">
        <p14:creationId xmlns:p14="http://schemas.microsoft.com/office/powerpoint/2010/main" val="3069157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CAD20D7-3969-4FEF-A960-7A0CED52630C}"/>
              </a:ext>
            </a:extLst>
          </p:cNvPr>
          <p:cNvSpPr txBox="1"/>
          <p:nvPr/>
        </p:nvSpPr>
        <p:spPr>
          <a:xfrm>
            <a:off x="4834834" y="4167663"/>
            <a:ext cx="2505075" cy="523220"/>
          </a:xfrm>
          <a:prstGeom prst="rect">
            <a:avLst/>
          </a:prstGeom>
          <a:noFill/>
        </p:spPr>
        <p:txBody>
          <a:bodyPr wrap="square" rtlCol="0">
            <a:spAutoFit/>
          </a:bodyPr>
          <a:lstStyle/>
          <a:p>
            <a:pPr algn="ctr"/>
            <a:r>
              <a:rPr lang="en-GB" sz="2800" dirty="0">
                <a:solidFill>
                  <a:srgbClr val="A8163F"/>
                </a:solidFill>
              </a:rPr>
              <a:t>James Armitage</a:t>
            </a:r>
          </a:p>
        </p:txBody>
      </p:sp>
      <p:pic>
        <p:nvPicPr>
          <p:cNvPr id="10" name="Picture 9" descr="Logo&#10;&#10;Description automatically generated">
            <a:extLst>
              <a:ext uri="{FF2B5EF4-FFF2-40B4-BE49-F238E27FC236}">
                <a16:creationId xmlns:a16="http://schemas.microsoft.com/office/drawing/2014/main" id="{CC5DA7B7-DC32-43A1-894C-BC6DF5ADF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75" y="155575"/>
            <a:ext cx="2892871" cy="746125"/>
          </a:xfrm>
          <a:prstGeom prst="rect">
            <a:avLst/>
          </a:prstGeom>
        </p:spPr>
      </p:pic>
      <p:sp>
        <p:nvSpPr>
          <p:cNvPr id="11" name="TextBox 10">
            <a:extLst>
              <a:ext uri="{FF2B5EF4-FFF2-40B4-BE49-F238E27FC236}">
                <a16:creationId xmlns:a16="http://schemas.microsoft.com/office/drawing/2014/main" id="{E5C23375-F507-4BC6-A176-2DB993474216}"/>
              </a:ext>
            </a:extLst>
          </p:cNvPr>
          <p:cNvSpPr txBox="1"/>
          <p:nvPr/>
        </p:nvSpPr>
        <p:spPr>
          <a:xfrm>
            <a:off x="3791052" y="5072239"/>
            <a:ext cx="4592638" cy="461665"/>
          </a:xfrm>
          <a:prstGeom prst="rect">
            <a:avLst/>
          </a:prstGeom>
          <a:noFill/>
        </p:spPr>
        <p:txBody>
          <a:bodyPr wrap="square" rtlCol="0">
            <a:spAutoFit/>
          </a:bodyPr>
          <a:lstStyle/>
          <a:p>
            <a:r>
              <a:rPr lang="en-GB" sz="2400" dirty="0">
                <a:solidFill>
                  <a:srgbClr val="A8163F"/>
                </a:solidFill>
              </a:rPr>
              <a:t>GitHub: JamArm99/Grayce-Analysis</a:t>
            </a:r>
          </a:p>
        </p:txBody>
      </p:sp>
      <p:sp>
        <p:nvSpPr>
          <p:cNvPr id="14" name="TextBox 13">
            <a:extLst>
              <a:ext uri="{FF2B5EF4-FFF2-40B4-BE49-F238E27FC236}">
                <a16:creationId xmlns:a16="http://schemas.microsoft.com/office/drawing/2014/main" id="{9DD4D5F4-75D7-415B-B1ED-9FCCB4C804C7}"/>
              </a:ext>
            </a:extLst>
          </p:cNvPr>
          <p:cNvSpPr txBox="1"/>
          <p:nvPr/>
        </p:nvSpPr>
        <p:spPr>
          <a:xfrm>
            <a:off x="689303" y="2459504"/>
            <a:ext cx="10796139" cy="1938992"/>
          </a:xfrm>
          <a:prstGeom prst="rect">
            <a:avLst/>
          </a:prstGeom>
          <a:noFill/>
        </p:spPr>
        <p:txBody>
          <a:bodyPr wrap="square" rtlCol="0">
            <a:spAutoFit/>
          </a:bodyPr>
          <a:lstStyle/>
          <a:p>
            <a:pPr algn="ctr"/>
            <a:r>
              <a:rPr lang="en-GB" sz="6000" dirty="0">
                <a:solidFill>
                  <a:srgbClr val="A8163F"/>
                </a:solidFill>
              </a:rPr>
              <a:t>Data+ Development Programme</a:t>
            </a:r>
          </a:p>
          <a:p>
            <a:pPr algn="ctr"/>
            <a:endParaRPr lang="en-GB" sz="6000" dirty="0">
              <a:solidFill>
                <a:schemeClr val="bg1"/>
              </a:solidFill>
            </a:endParaRPr>
          </a:p>
        </p:txBody>
      </p:sp>
    </p:spTree>
    <p:extLst>
      <p:ext uri="{BB962C8B-B14F-4D97-AF65-F5344CB8AC3E}">
        <p14:creationId xmlns:p14="http://schemas.microsoft.com/office/powerpoint/2010/main" val="3106756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A726071-8EC8-45FF-943B-92FF3F04F398}"/>
              </a:ext>
            </a:extLst>
          </p:cNvPr>
          <p:cNvGrpSpPr/>
          <p:nvPr/>
        </p:nvGrpSpPr>
        <p:grpSpPr>
          <a:xfrm>
            <a:off x="-17253" y="155575"/>
            <a:ext cx="12209253" cy="6723289"/>
            <a:chOff x="-17253" y="155575"/>
            <a:chExt cx="12209253" cy="6723289"/>
          </a:xfrm>
        </p:grpSpPr>
        <p:sp>
          <p:nvSpPr>
            <p:cNvPr id="7" name="Rectangle 6">
              <a:extLst>
                <a:ext uri="{FF2B5EF4-FFF2-40B4-BE49-F238E27FC236}">
                  <a16:creationId xmlns:a16="http://schemas.microsoft.com/office/drawing/2014/main" id="{56DF287B-08C2-4EB2-802C-5A0C8400C9C9}"/>
                </a:ext>
              </a:extLst>
            </p:cNvPr>
            <p:cNvSpPr/>
            <p:nvPr/>
          </p:nvSpPr>
          <p:spPr>
            <a:xfrm>
              <a:off x="-17253" y="6516914"/>
              <a:ext cx="12209253" cy="341086"/>
            </a:xfrm>
            <a:prstGeom prst="rect">
              <a:avLst/>
            </a:prstGeom>
            <a:solidFill>
              <a:srgbClr val="823A7D"/>
            </a:solidFill>
            <a:ln>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CAD20D7-3969-4FEF-A960-7A0CED52630C}"/>
                </a:ext>
              </a:extLst>
            </p:cNvPr>
            <p:cNvSpPr txBox="1"/>
            <p:nvPr/>
          </p:nvSpPr>
          <p:spPr>
            <a:xfrm>
              <a:off x="5200650" y="6497864"/>
              <a:ext cx="1790700" cy="381000"/>
            </a:xfrm>
            <a:prstGeom prst="rect">
              <a:avLst/>
            </a:prstGeom>
            <a:noFill/>
          </p:spPr>
          <p:txBody>
            <a:bodyPr wrap="square" rtlCol="0">
              <a:spAutoFit/>
            </a:bodyPr>
            <a:lstStyle/>
            <a:p>
              <a:pPr algn="ctr"/>
              <a:r>
                <a:rPr lang="en-GB" dirty="0">
                  <a:solidFill>
                    <a:schemeClr val="bg1"/>
                  </a:solidFill>
                </a:rPr>
                <a:t>James Armitage</a:t>
              </a:r>
            </a:p>
          </p:txBody>
        </p:sp>
        <p:pic>
          <p:nvPicPr>
            <p:cNvPr id="10" name="Picture 9" descr="Logo&#10;&#10;Description automatically generated">
              <a:extLst>
                <a:ext uri="{FF2B5EF4-FFF2-40B4-BE49-F238E27FC236}">
                  <a16:creationId xmlns:a16="http://schemas.microsoft.com/office/drawing/2014/main" id="{CC5DA7B7-DC32-43A1-894C-BC6DF5ADF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75" y="155575"/>
              <a:ext cx="2892871" cy="746125"/>
            </a:xfrm>
            <a:prstGeom prst="rect">
              <a:avLst/>
            </a:prstGeom>
          </p:spPr>
        </p:pic>
        <p:sp>
          <p:nvSpPr>
            <p:cNvPr id="11" name="TextBox 10">
              <a:extLst>
                <a:ext uri="{FF2B5EF4-FFF2-40B4-BE49-F238E27FC236}">
                  <a16:creationId xmlns:a16="http://schemas.microsoft.com/office/drawing/2014/main" id="{E5C23375-F507-4BC6-A176-2DB993474216}"/>
                </a:ext>
              </a:extLst>
            </p:cNvPr>
            <p:cNvSpPr txBox="1"/>
            <p:nvPr/>
          </p:nvSpPr>
          <p:spPr>
            <a:xfrm>
              <a:off x="0" y="6490998"/>
              <a:ext cx="3587750" cy="369332"/>
            </a:xfrm>
            <a:prstGeom prst="rect">
              <a:avLst/>
            </a:prstGeom>
            <a:noFill/>
          </p:spPr>
          <p:txBody>
            <a:bodyPr wrap="square" rtlCol="0">
              <a:spAutoFit/>
            </a:bodyPr>
            <a:lstStyle/>
            <a:p>
              <a:r>
                <a:rPr lang="en-GB" dirty="0">
                  <a:solidFill>
                    <a:schemeClr val="bg1"/>
                  </a:solidFill>
                </a:rPr>
                <a:t>GitHub: JamArm99/Grayce-Analysis</a:t>
              </a:r>
              <a:endParaRPr lang="en-GB" dirty="0"/>
            </a:p>
          </p:txBody>
        </p:sp>
        <p:sp>
          <p:nvSpPr>
            <p:cNvPr id="12" name="TextBox 11">
              <a:extLst>
                <a:ext uri="{FF2B5EF4-FFF2-40B4-BE49-F238E27FC236}">
                  <a16:creationId xmlns:a16="http://schemas.microsoft.com/office/drawing/2014/main" id="{A593D741-A491-4D29-BC23-877C6C269A6D}"/>
                </a:ext>
              </a:extLst>
            </p:cNvPr>
            <p:cNvSpPr txBox="1"/>
            <p:nvPr/>
          </p:nvSpPr>
          <p:spPr>
            <a:xfrm>
              <a:off x="11734800" y="6478814"/>
              <a:ext cx="457200" cy="369332"/>
            </a:xfrm>
            <a:prstGeom prst="rect">
              <a:avLst/>
            </a:prstGeom>
            <a:noFill/>
          </p:spPr>
          <p:txBody>
            <a:bodyPr wrap="square" rtlCol="0">
              <a:spAutoFit/>
            </a:bodyPr>
            <a:lstStyle/>
            <a:p>
              <a:r>
                <a:rPr lang="en-GB" dirty="0">
                  <a:solidFill>
                    <a:schemeClr val="bg1"/>
                  </a:solidFill>
                </a:rPr>
                <a:t>10</a:t>
              </a:r>
              <a:endParaRPr lang="en-GB" dirty="0"/>
            </a:p>
          </p:txBody>
        </p:sp>
      </p:grpSp>
      <p:pic>
        <p:nvPicPr>
          <p:cNvPr id="9" name="Picture 8" descr="Chart, bar chart&#10;&#10;Description automatically generated">
            <a:extLst>
              <a:ext uri="{FF2B5EF4-FFF2-40B4-BE49-F238E27FC236}">
                <a16:creationId xmlns:a16="http://schemas.microsoft.com/office/drawing/2014/main" id="{10D14DEE-1913-44AA-9544-0EBAAD784F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7810" y="1672358"/>
            <a:ext cx="6051290" cy="4322350"/>
          </a:xfrm>
          <a:prstGeom prst="rect">
            <a:avLst/>
          </a:prstGeom>
        </p:spPr>
      </p:pic>
      <p:sp>
        <p:nvSpPr>
          <p:cNvPr id="14" name="TextBox 13">
            <a:extLst>
              <a:ext uri="{FF2B5EF4-FFF2-40B4-BE49-F238E27FC236}">
                <a16:creationId xmlns:a16="http://schemas.microsoft.com/office/drawing/2014/main" id="{54ED6D36-EC34-4BD3-A8E0-8D7DB440C5B9}"/>
              </a:ext>
            </a:extLst>
          </p:cNvPr>
          <p:cNvSpPr txBox="1"/>
          <p:nvPr/>
        </p:nvSpPr>
        <p:spPr>
          <a:xfrm>
            <a:off x="3476441" y="112445"/>
            <a:ext cx="8712679" cy="769441"/>
          </a:xfrm>
          <a:prstGeom prst="rect">
            <a:avLst/>
          </a:prstGeom>
          <a:noFill/>
        </p:spPr>
        <p:txBody>
          <a:bodyPr wrap="square" rtlCol="0">
            <a:spAutoFit/>
          </a:bodyPr>
          <a:lstStyle/>
          <a:p>
            <a:r>
              <a:rPr lang="en-GB" sz="4400" u="sng" dirty="0"/>
              <a:t> Item Volume &amp; Price Trends</a:t>
            </a:r>
          </a:p>
        </p:txBody>
      </p:sp>
      <p:sp>
        <p:nvSpPr>
          <p:cNvPr id="15" name="TextBox 14">
            <a:extLst>
              <a:ext uri="{FF2B5EF4-FFF2-40B4-BE49-F238E27FC236}">
                <a16:creationId xmlns:a16="http://schemas.microsoft.com/office/drawing/2014/main" id="{DE968164-F711-4BBC-909D-6096BFE47CA4}"/>
              </a:ext>
            </a:extLst>
          </p:cNvPr>
          <p:cNvSpPr txBox="1"/>
          <p:nvPr/>
        </p:nvSpPr>
        <p:spPr>
          <a:xfrm>
            <a:off x="176062" y="1324276"/>
            <a:ext cx="4586438" cy="2585323"/>
          </a:xfrm>
          <a:prstGeom prst="rect">
            <a:avLst/>
          </a:prstGeom>
          <a:noFill/>
        </p:spPr>
        <p:txBody>
          <a:bodyPr wrap="square" rtlCol="0">
            <a:spAutoFit/>
          </a:bodyPr>
          <a:lstStyle/>
          <a:p>
            <a:pPr marL="285750" indent="-285750">
              <a:buFont typeface="Wingdings" panose="05000000000000000000" pitchFamily="2" charset="2"/>
              <a:buChar char="§"/>
            </a:pPr>
            <a:r>
              <a:rPr lang="en-GB" dirty="0"/>
              <a:t> Sales promotions did not affect the number of items in each transaction or the price of each transaction.</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No correlation with sales promotions and transaction parameters as the averages remained approximately flat and within statistical errors.</a:t>
            </a:r>
          </a:p>
          <a:p>
            <a:pPr marL="285750" indent="-285750">
              <a:buFont typeface="Wingdings" panose="05000000000000000000" pitchFamily="2" charset="2"/>
              <a:buChar char="§"/>
            </a:pPr>
            <a:endParaRPr lang="en-GB" dirty="0"/>
          </a:p>
        </p:txBody>
      </p:sp>
      <p:sp>
        <p:nvSpPr>
          <p:cNvPr id="3" name="Rectangle 2">
            <a:extLst>
              <a:ext uri="{FF2B5EF4-FFF2-40B4-BE49-F238E27FC236}">
                <a16:creationId xmlns:a16="http://schemas.microsoft.com/office/drawing/2014/main" id="{63FC743A-2C7C-4978-9251-5625984208BF}"/>
              </a:ext>
            </a:extLst>
          </p:cNvPr>
          <p:cNvSpPr/>
          <p:nvPr/>
        </p:nvSpPr>
        <p:spPr>
          <a:xfrm>
            <a:off x="352425" y="4048125"/>
            <a:ext cx="5029200" cy="1743075"/>
          </a:xfrm>
          <a:prstGeom prst="rect">
            <a:avLst/>
          </a:prstGeom>
          <a:noFill/>
          <a:ln w="38100">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This means that sales promotions were only effective at attracting new customers or existing customers to purchase more frequently.</a:t>
            </a:r>
          </a:p>
          <a:p>
            <a:pPr algn="ctr"/>
            <a:endParaRPr lang="en-GB" dirty="0"/>
          </a:p>
        </p:txBody>
      </p:sp>
    </p:spTree>
    <p:extLst>
      <p:ext uri="{BB962C8B-B14F-4D97-AF65-F5344CB8AC3E}">
        <p14:creationId xmlns:p14="http://schemas.microsoft.com/office/powerpoint/2010/main" val="53619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A726071-8EC8-45FF-943B-92FF3F04F398}"/>
              </a:ext>
            </a:extLst>
          </p:cNvPr>
          <p:cNvGrpSpPr/>
          <p:nvPr/>
        </p:nvGrpSpPr>
        <p:grpSpPr>
          <a:xfrm>
            <a:off x="-17253" y="155575"/>
            <a:ext cx="12209253" cy="6723289"/>
            <a:chOff x="-17253" y="155575"/>
            <a:chExt cx="12209253" cy="6723289"/>
          </a:xfrm>
        </p:grpSpPr>
        <p:sp>
          <p:nvSpPr>
            <p:cNvPr id="7" name="Rectangle 6">
              <a:extLst>
                <a:ext uri="{FF2B5EF4-FFF2-40B4-BE49-F238E27FC236}">
                  <a16:creationId xmlns:a16="http://schemas.microsoft.com/office/drawing/2014/main" id="{56DF287B-08C2-4EB2-802C-5A0C8400C9C9}"/>
                </a:ext>
              </a:extLst>
            </p:cNvPr>
            <p:cNvSpPr/>
            <p:nvPr/>
          </p:nvSpPr>
          <p:spPr>
            <a:xfrm>
              <a:off x="-17253" y="6516914"/>
              <a:ext cx="12209253" cy="341086"/>
            </a:xfrm>
            <a:prstGeom prst="rect">
              <a:avLst/>
            </a:prstGeom>
            <a:solidFill>
              <a:srgbClr val="823A7D"/>
            </a:solidFill>
            <a:ln>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CAD20D7-3969-4FEF-A960-7A0CED52630C}"/>
                </a:ext>
              </a:extLst>
            </p:cNvPr>
            <p:cNvSpPr txBox="1"/>
            <p:nvPr/>
          </p:nvSpPr>
          <p:spPr>
            <a:xfrm>
              <a:off x="5200650" y="6497864"/>
              <a:ext cx="1790700" cy="381000"/>
            </a:xfrm>
            <a:prstGeom prst="rect">
              <a:avLst/>
            </a:prstGeom>
            <a:noFill/>
          </p:spPr>
          <p:txBody>
            <a:bodyPr wrap="square" rtlCol="0">
              <a:spAutoFit/>
            </a:bodyPr>
            <a:lstStyle/>
            <a:p>
              <a:pPr algn="ctr"/>
              <a:r>
                <a:rPr lang="en-GB" dirty="0">
                  <a:solidFill>
                    <a:schemeClr val="bg1"/>
                  </a:solidFill>
                </a:rPr>
                <a:t>James Armitage</a:t>
              </a:r>
            </a:p>
          </p:txBody>
        </p:sp>
        <p:pic>
          <p:nvPicPr>
            <p:cNvPr id="10" name="Picture 9" descr="Logo&#10;&#10;Description automatically generated">
              <a:extLst>
                <a:ext uri="{FF2B5EF4-FFF2-40B4-BE49-F238E27FC236}">
                  <a16:creationId xmlns:a16="http://schemas.microsoft.com/office/drawing/2014/main" id="{CC5DA7B7-DC32-43A1-894C-BC6DF5ADF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75" y="155575"/>
              <a:ext cx="2892871" cy="746125"/>
            </a:xfrm>
            <a:prstGeom prst="rect">
              <a:avLst/>
            </a:prstGeom>
          </p:spPr>
        </p:pic>
        <p:sp>
          <p:nvSpPr>
            <p:cNvPr id="11" name="TextBox 10">
              <a:extLst>
                <a:ext uri="{FF2B5EF4-FFF2-40B4-BE49-F238E27FC236}">
                  <a16:creationId xmlns:a16="http://schemas.microsoft.com/office/drawing/2014/main" id="{E5C23375-F507-4BC6-A176-2DB993474216}"/>
                </a:ext>
              </a:extLst>
            </p:cNvPr>
            <p:cNvSpPr txBox="1"/>
            <p:nvPr/>
          </p:nvSpPr>
          <p:spPr>
            <a:xfrm>
              <a:off x="0" y="6490998"/>
              <a:ext cx="3587750" cy="369332"/>
            </a:xfrm>
            <a:prstGeom prst="rect">
              <a:avLst/>
            </a:prstGeom>
            <a:noFill/>
          </p:spPr>
          <p:txBody>
            <a:bodyPr wrap="square" rtlCol="0">
              <a:spAutoFit/>
            </a:bodyPr>
            <a:lstStyle/>
            <a:p>
              <a:r>
                <a:rPr lang="en-GB" dirty="0">
                  <a:solidFill>
                    <a:schemeClr val="bg1"/>
                  </a:solidFill>
                </a:rPr>
                <a:t>GitHub: JamArm99/Grayce-Analysis</a:t>
              </a:r>
              <a:endParaRPr lang="en-GB" dirty="0"/>
            </a:p>
          </p:txBody>
        </p:sp>
        <p:sp>
          <p:nvSpPr>
            <p:cNvPr id="12" name="TextBox 11">
              <a:extLst>
                <a:ext uri="{FF2B5EF4-FFF2-40B4-BE49-F238E27FC236}">
                  <a16:creationId xmlns:a16="http://schemas.microsoft.com/office/drawing/2014/main" id="{A593D741-A491-4D29-BC23-877C6C269A6D}"/>
                </a:ext>
              </a:extLst>
            </p:cNvPr>
            <p:cNvSpPr txBox="1"/>
            <p:nvPr/>
          </p:nvSpPr>
          <p:spPr>
            <a:xfrm>
              <a:off x="11760200" y="6478814"/>
              <a:ext cx="431800" cy="369332"/>
            </a:xfrm>
            <a:prstGeom prst="rect">
              <a:avLst/>
            </a:prstGeom>
            <a:noFill/>
          </p:spPr>
          <p:txBody>
            <a:bodyPr wrap="square" rtlCol="0">
              <a:spAutoFit/>
            </a:bodyPr>
            <a:lstStyle/>
            <a:p>
              <a:r>
                <a:rPr lang="en-GB" dirty="0">
                  <a:solidFill>
                    <a:schemeClr val="bg1"/>
                  </a:solidFill>
                </a:rPr>
                <a:t>11</a:t>
              </a:r>
              <a:endParaRPr lang="en-GB" dirty="0"/>
            </a:p>
          </p:txBody>
        </p:sp>
      </p:grpSp>
      <p:pic>
        <p:nvPicPr>
          <p:cNvPr id="14" name="Picture 13">
            <a:extLst>
              <a:ext uri="{FF2B5EF4-FFF2-40B4-BE49-F238E27FC236}">
                <a16:creationId xmlns:a16="http://schemas.microsoft.com/office/drawing/2014/main" id="{7ECD10C7-AB85-4619-9629-A29E0C5C7DB7}"/>
              </a:ext>
            </a:extLst>
          </p:cNvPr>
          <p:cNvPicPr>
            <a:picLocks noChangeAspect="1"/>
          </p:cNvPicPr>
          <p:nvPr/>
        </p:nvPicPr>
        <p:blipFill rotWithShape="1">
          <a:blip r:embed="rId3"/>
          <a:srcRect t="-80"/>
          <a:stretch/>
        </p:blipFill>
        <p:spPr>
          <a:xfrm>
            <a:off x="5899150" y="1228725"/>
            <a:ext cx="6076950" cy="4861252"/>
          </a:xfrm>
          <a:prstGeom prst="rect">
            <a:avLst/>
          </a:prstGeom>
        </p:spPr>
      </p:pic>
      <p:sp>
        <p:nvSpPr>
          <p:cNvPr id="15" name="TextBox 14">
            <a:extLst>
              <a:ext uri="{FF2B5EF4-FFF2-40B4-BE49-F238E27FC236}">
                <a16:creationId xmlns:a16="http://schemas.microsoft.com/office/drawing/2014/main" id="{A39DA09A-EFFB-48D9-9518-CB394147FD12}"/>
              </a:ext>
            </a:extLst>
          </p:cNvPr>
          <p:cNvSpPr txBox="1"/>
          <p:nvPr/>
        </p:nvSpPr>
        <p:spPr>
          <a:xfrm>
            <a:off x="3476441" y="112445"/>
            <a:ext cx="8712679" cy="769441"/>
          </a:xfrm>
          <a:prstGeom prst="rect">
            <a:avLst/>
          </a:prstGeom>
          <a:noFill/>
        </p:spPr>
        <p:txBody>
          <a:bodyPr wrap="square" rtlCol="0">
            <a:spAutoFit/>
          </a:bodyPr>
          <a:lstStyle/>
          <a:p>
            <a:r>
              <a:rPr lang="en-GB" sz="4400" u="sng" dirty="0"/>
              <a:t>Regional Volume Analysis</a:t>
            </a:r>
          </a:p>
        </p:txBody>
      </p:sp>
      <p:sp>
        <p:nvSpPr>
          <p:cNvPr id="16" name="TextBox 15">
            <a:extLst>
              <a:ext uri="{FF2B5EF4-FFF2-40B4-BE49-F238E27FC236}">
                <a16:creationId xmlns:a16="http://schemas.microsoft.com/office/drawing/2014/main" id="{D3615EFD-1BD4-4141-9DB1-BE005D1544AE}"/>
              </a:ext>
            </a:extLst>
          </p:cNvPr>
          <p:cNvSpPr txBox="1"/>
          <p:nvPr/>
        </p:nvSpPr>
        <p:spPr>
          <a:xfrm>
            <a:off x="176062" y="1324276"/>
            <a:ext cx="4795988" cy="2585323"/>
          </a:xfrm>
          <a:prstGeom prst="rect">
            <a:avLst/>
          </a:prstGeom>
          <a:noFill/>
        </p:spPr>
        <p:txBody>
          <a:bodyPr wrap="square" rtlCol="0">
            <a:spAutoFit/>
          </a:bodyPr>
          <a:lstStyle/>
          <a:p>
            <a:pPr marL="285750" indent="-285750">
              <a:buFont typeface="Wingdings" panose="05000000000000000000" pitchFamily="2" charset="2"/>
              <a:buChar char="§"/>
            </a:pPr>
            <a:r>
              <a:rPr lang="en-GB" dirty="0"/>
              <a:t>Three largest regions for sales volume align with expectations.</a:t>
            </a:r>
          </a:p>
          <a:p>
            <a:endParaRPr lang="en-GB" dirty="0"/>
          </a:p>
          <a:p>
            <a:r>
              <a:rPr lang="en-GB" dirty="0"/>
              <a:t>      -  North West is the company’s local region</a:t>
            </a:r>
          </a:p>
          <a:p>
            <a:r>
              <a:rPr lang="en-GB" dirty="0"/>
              <a:t>         and prior to expansion it was trading</a:t>
            </a:r>
          </a:p>
          <a:p>
            <a:r>
              <a:rPr lang="en-GB" dirty="0"/>
              <a:t>         there.</a:t>
            </a:r>
          </a:p>
          <a:p>
            <a:endParaRPr lang="en-GB" dirty="0"/>
          </a:p>
          <a:p>
            <a:r>
              <a:rPr lang="en-GB" dirty="0"/>
              <a:t>      - London and West Midlands have</a:t>
            </a:r>
          </a:p>
          <a:p>
            <a:r>
              <a:rPr lang="en-GB" dirty="0"/>
              <a:t>        experienced successful targeted promotions.</a:t>
            </a:r>
          </a:p>
        </p:txBody>
      </p:sp>
      <p:sp>
        <p:nvSpPr>
          <p:cNvPr id="17" name="Rectangle 16">
            <a:extLst>
              <a:ext uri="{FF2B5EF4-FFF2-40B4-BE49-F238E27FC236}">
                <a16:creationId xmlns:a16="http://schemas.microsoft.com/office/drawing/2014/main" id="{B8EC7DE8-742E-4523-8BFD-7FC08B7DC6E7}"/>
              </a:ext>
            </a:extLst>
          </p:cNvPr>
          <p:cNvSpPr/>
          <p:nvPr/>
        </p:nvSpPr>
        <p:spPr>
          <a:xfrm>
            <a:off x="352425" y="4200525"/>
            <a:ext cx="5029200" cy="1743075"/>
          </a:xfrm>
          <a:prstGeom prst="rect">
            <a:avLst/>
          </a:prstGeom>
          <a:noFill/>
          <a:ln w="38100">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East of England and South East regions express little volume with respect to their population size (potential customers)</a:t>
            </a:r>
          </a:p>
          <a:p>
            <a:pPr algn="ctr"/>
            <a:endParaRPr lang="en-GB" dirty="0"/>
          </a:p>
        </p:txBody>
      </p:sp>
    </p:spTree>
    <p:extLst>
      <p:ext uri="{BB962C8B-B14F-4D97-AF65-F5344CB8AC3E}">
        <p14:creationId xmlns:p14="http://schemas.microsoft.com/office/powerpoint/2010/main" val="3727932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A726071-8EC8-45FF-943B-92FF3F04F398}"/>
              </a:ext>
            </a:extLst>
          </p:cNvPr>
          <p:cNvGrpSpPr/>
          <p:nvPr/>
        </p:nvGrpSpPr>
        <p:grpSpPr>
          <a:xfrm>
            <a:off x="-17253" y="155575"/>
            <a:ext cx="12209253" cy="6723289"/>
            <a:chOff x="-17253" y="155575"/>
            <a:chExt cx="12209253" cy="6723289"/>
          </a:xfrm>
        </p:grpSpPr>
        <p:sp>
          <p:nvSpPr>
            <p:cNvPr id="7" name="Rectangle 6">
              <a:extLst>
                <a:ext uri="{FF2B5EF4-FFF2-40B4-BE49-F238E27FC236}">
                  <a16:creationId xmlns:a16="http://schemas.microsoft.com/office/drawing/2014/main" id="{56DF287B-08C2-4EB2-802C-5A0C8400C9C9}"/>
                </a:ext>
              </a:extLst>
            </p:cNvPr>
            <p:cNvSpPr/>
            <p:nvPr/>
          </p:nvSpPr>
          <p:spPr>
            <a:xfrm>
              <a:off x="-17253" y="6516914"/>
              <a:ext cx="12209253" cy="341086"/>
            </a:xfrm>
            <a:prstGeom prst="rect">
              <a:avLst/>
            </a:prstGeom>
            <a:solidFill>
              <a:srgbClr val="823A7D"/>
            </a:solidFill>
            <a:ln>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CAD20D7-3969-4FEF-A960-7A0CED52630C}"/>
                </a:ext>
              </a:extLst>
            </p:cNvPr>
            <p:cNvSpPr txBox="1"/>
            <p:nvPr/>
          </p:nvSpPr>
          <p:spPr>
            <a:xfrm>
              <a:off x="5200650" y="6497864"/>
              <a:ext cx="1790700" cy="381000"/>
            </a:xfrm>
            <a:prstGeom prst="rect">
              <a:avLst/>
            </a:prstGeom>
            <a:noFill/>
          </p:spPr>
          <p:txBody>
            <a:bodyPr wrap="square" rtlCol="0">
              <a:spAutoFit/>
            </a:bodyPr>
            <a:lstStyle/>
            <a:p>
              <a:pPr algn="ctr"/>
              <a:r>
                <a:rPr lang="en-GB" dirty="0">
                  <a:solidFill>
                    <a:schemeClr val="bg1"/>
                  </a:solidFill>
                </a:rPr>
                <a:t>James Armitage</a:t>
              </a:r>
            </a:p>
          </p:txBody>
        </p:sp>
        <p:pic>
          <p:nvPicPr>
            <p:cNvPr id="10" name="Picture 9" descr="Logo&#10;&#10;Description automatically generated">
              <a:extLst>
                <a:ext uri="{FF2B5EF4-FFF2-40B4-BE49-F238E27FC236}">
                  <a16:creationId xmlns:a16="http://schemas.microsoft.com/office/drawing/2014/main" id="{CC5DA7B7-DC32-43A1-894C-BC6DF5ADF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75" y="155575"/>
              <a:ext cx="2892871" cy="746125"/>
            </a:xfrm>
            <a:prstGeom prst="rect">
              <a:avLst/>
            </a:prstGeom>
          </p:spPr>
        </p:pic>
        <p:sp>
          <p:nvSpPr>
            <p:cNvPr id="11" name="TextBox 10">
              <a:extLst>
                <a:ext uri="{FF2B5EF4-FFF2-40B4-BE49-F238E27FC236}">
                  <a16:creationId xmlns:a16="http://schemas.microsoft.com/office/drawing/2014/main" id="{E5C23375-F507-4BC6-A176-2DB993474216}"/>
                </a:ext>
              </a:extLst>
            </p:cNvPr>
            <p:cNvSpPr txBox="1"/>
            <p:nvPr/>
          </p:nvSpPr>
          <p:spPr>
            <a:xfrm>
              <a:off x="0" y="6490998"/>
              <a:ext cx="3587750" cy="369332"/>
            </a:xfrm>
            <a:prstGeom prst="rect">
              <a:avLst/>
            </a:prstGeom>
            <a:noFill/>
          </p:spPr>
          <p:txBody>
            <a:bodyPr wrap="square" rtlCol="0">
              <a:spAutoFit/>
            </a:bodyPr>
            <a:lstStyle/>
            <a:p>
              <a:r>
                <a:rPr lang="en-GB" dirty="0">
                  <a:solidFill>
                    <a:schemeClr val="bg1"/>
                  </a:solidFill>
                </a:rPr>
                <a:t>GitHub: JamArm99/Grayce-Analysis</a:t>
              </a:r>
              <a:endParaRPr lang="en-GB" dirty="0"/>
            </a:p>
          </p:txBody>
        </p:sp>
        <p:sp>
          <p:nvSpPr>
            <p:cNvPr id="12" name="TextBox 11">
              <a:extLst>
                <a:ext uri="{FF2B5EF4-FFF2-40B4-BE49-F238E27FC236}">
                  <a16:creationId xmlns:a16="http://schemas.microsoft.com/office/drawing/2014/main" id="{A593D741-A491-4D29-BC23-877C6C269A6D}"/>
                </a:ext>
              </a:extLst>
            </p:cNvPr>
            <p:cNvSpPr txBox="1"/>
            <p:nvPr/>
          </p:nvSpPr>
          <p:spPr>
            <a:xfrm>
              <a:off x="11760200" y="6478814"/>
              <a:ext cx="431800" cy="369332"/>
            </a:xfrm>
            <a:prstGeom prst="rect">
              <a:avLst/>
            </a:prstGeom>
            <a:noFill/>
          </p:spPr>
          <p:txBody>
            <a:bodyPr wrap="square" rtlCol="0">
              <a:spAutoFit/>
            </a:bodyPr>
            <a:lstStyle/>
            <a:p>
              <a:r>
                <a:rPr lang="en-GB" dirty="0">
                  <a:solidFill>
                    <a:schemeClr val="bg1"/>
                  </a:solidFill>
                </a:rPr>
                <a:t>12</a:t>
              </a:r>
              <a:endParaRPr lang="en-GB" dirty="0"/>
            </a:p>
          </p:txBody>
        </p:sp>
      </p:grpSp>
      <p:sp>
        <p:nvSpPr>
          <p:cNvPr id="15" name="TextBox 14">
            <a:extLst>
              <a:ext uri="{FF2B5EF4-FFF2-40B4-BE49-F238E27FC236}">
                <a16:creationId xmlns:a16="http://schemas.microsoft.com/office/drawing/2014/main" id="{A39DA09A-EFFB-48D9-9518-CB394147FD12}"/>
              </a:ext>
            </a:extLst>
          </p:cNvPr>
          <p:cNvSpPr txBox="1"/>
          <p:nvPr/>
        </p:nvSpPr>
        <p:spPr>
          <a:xfrm>
            <a:off x="3476441" y="112445"/>
            <a:ext cx="8712679" cy="769441"/>
          </a:xfrm>
          <a:prstGeom prst="rect">
            <a:avLst/>
          </a:prstGeom>
          <a:noFill/>
        </p:spPr>
        <p:txBody>
          <a:bodyPr wrap="square" rtlCol="0">
            <a:spAutoFit/>
          </a:bodyPr>
          <a:lstStyle/>
          <a:p>
            <a:r>
              <a:rPr lang="en-GB" sz="4400" u="sng" dirty="0"/>
              <a:t>Loyalty Customers</a:t>
            </a:r>
          </a:p>
        </p:txBody>
      </p:sp>
      <p:sp>
        <p:nvSpPr>
          <p:cNvPr id="3" name="TextBox 2">
            <a:extLst>
              <a:ext uri="{FF2B5EF4-FFF2-40B4-BE49-F238E27FC236}">
                <a16:creationId xmlns:a16="http://schemas.microsoft.com/office/drawing/2014/main" id="{10F56EC8-C0FD-4C09-B79B-2CF655BCC7F5}"/>
              </a:ext>
            </a:extLst>
          </p:cNvPr>
          <p:cNvSpPr txBox="1"/>
          <p:nvPr/>
        </p:nvSpPr>
        <p:spPr>
          <a:xfrm>
            <a:off x="1604963" y="1479319"/>
            <a:ext cx="8982074" cy="369332"/>
          </a:xfrm>
          <a:prstGeom prst="rect">
            <a:avLst/>
          </a:prstGeom>
          <a:noFill/>
        </p:spPr>
        <p:txBody>
          <a:bodyPr wrap="square" rtlCol="0">
            <a:spAutoFit/>
          </a:bodyPr>
          <a:lstStyle/>
          <a:p>
            <a:r>
              <a:rPr lang="en-GB" dirty="0"/>
              <a:t>It was believed that loyalty customers spend more per transaction than non-loyalty customers.</a:t>
            </a:r>
          </a:p>
        </p:txBody>
      </p:sp>
      <p:graphicFrame>
        <p:nvGraphicFramePr>
          <p:cNvPr id="5" name="Table 5">
            <a:extLst>
              <a:ext uri="{FF2B5EF4-FFF2-40B4-BE49-F238E27FC236}">
                <a16:creationId xmlns:a16="http://schemas.microsoft.com/office/drawing/2014/main" id="{11810C7F-EB38-4A2D-8DB0-6F5BF6F41008}"/>
              </a:ext>
            </a:extLst>
          </p:cNvPr>
          <p:cNvGraphicFramePr>
            <a:graphicFrameLocks noGrp="1"/>
          </p:cNvGraphicFramePr>
          <p:nvPr>
            <p:extLst>
              <p:ext uri="{D42A27DB-BD31-4B8C-83A1-F6EECF244321}">
                <p14:modId xmlns:p14="http://schemas.microsoft.com/office/powerpoint/2010/main" val="2392227284"/>
              </p:ext>
            </p:extLst>
          </p:nvPr>
        </p:nvGraphicFramePr>
        <p:xfrm>
          <a:off x="2023373" y="216522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1524614"/>
                    </a:ext>
                  </a:extLst>
                </a:gridCol>
                <a:gridCol w="4064000">
                  <a:extLst>
                    <a:ext uri="{9D8B030D-6E8A-4147-A177-3AD203B41FA5}">
                      <a16:colId xmlns:a16="http://schemas.microsoft.com/office/drawing/2014/main" val="1139244118"/>
                    </a:ext>
                  </a:extLst>
                </a:gridCol>
              </a:tblGrid>
              <a:tr h="370840">
                <a:tc>
                  <a:txBody>
                    <a:bodyPr/>
                    <a:lstStyle/>
                    <a:p>
                      <a:pPr algn="ctr"/>
                      <a:r>
                        <a:rPr lang="en-GB" dirty="0"/>
                        <a:t>Customer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23A7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Average price per transaction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23A7D"/>
                    </a:solidFill>
                  </a:tcPr>
                </a:tc>
                <a:extLst>
                  <a:ext uri="{0D108BD9-81ED-4DB2-BD59-A6C34878D82A}">
                    <a16:rowId xmlns:a16="http://schemas.microsoft.com/office/drawing/2014/main" val="3375705723"/>
                  </a:ext>
                </a:extLst>
              </a:tr>
              <a:tr h="370840">
                <a:tc>
                  <a:txBody>
                    <a:bodyPr/>
                    <a:lstStyle/>
                    <a:p>
                      <a:pPr algn="ctr"/>
                      <a:r>
                        <a:rPr lang="en-GB" dirty="0"/>
                        <a:t>Loyalty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t>51 ±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6592851"/>
                  </a:ext>
                </a:extLst>
              </a:tr>
              <a:tr h="370840">
                <a:tc>
                  <a:txBody>
                    <a:bodyPr/>
                    <a:lstStyle/>
                    <a:p>
                      <a:pPr algn="ctr"/>
                      <a:r>
                        <a:rPr lang="en-GB" dirty="0"/>
                        <a:t>Non-loyalty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t>46 ±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415718"/>
                  </a:ext>
                </a:extLst>
              </a:tr>
            </a:tbl>
          </a:graphicData>
        </a:graphic>
      </p:graphicFrame>
      <p:sp>
        <p:nvSpPr>
          <p:cNvPr id="16" name="TextBox 15">
            <a:extLst>
              <a:ext uri="{FF2B5EF4-FFF2-40B4-BE49-F238E27FC236}">
                <a16:creationId xmlns:a16="http://schemas.microsoft.com/office/drawing/2014/main" id="{3766AA07-BB3F-4052-AAED-7694644E3C73}"/>
              </a:ext>
            </a:extLst>
          </p:cNvPr>
          <p:cNvSpPr txBox="1"/>
          <p:nvPr/>
        </p:nvSpPr>
        <p:spPr>
          <a:xfrm>
            <a:off x="1678210" y="3684102"/>
            <a:ext cx="8908827" cy="923330"/>
          </a:xfrm>
          <a:prstGeom prst="rect">
            <a:avLst/>
          </a:prstGeom>
          <a:noFill/>
        </p:spPr>
        <p:txBody>
          <a:bodyPr wrap="square" rtlCol="0">
            <a:spAutoFit/>
          </a:bodyPr>
          <a:lstStyle/>
          <a:p>
            <a:r>
              <a:rPr lang="en-GB" dirty="0"/>
              <a:t>Due to the statistical errors on the sample size of 500, it is shown that loyalty customers do not show an increase in average transaction price over non-loyalty customers.</a:t>
            </a:r>
          </a:p>
          <a:p>
            <a:endParaRPr lang="en-GB" dirty="0"/>
          </a:p>
        </p:txBody>
      </p:sp>
      <p:sp>
        <p:nvSpPr>
          <p:cNvPr id="2" name="Rectangle 1">
            <a:extLst>
              <a:ext uri="{FF2B5EF4-FFF2-40B4-BE49-F238E27FC236}">
                <a16:creationId xmlns:a16="http://schemas.microsoft.com/office/drawing/2014/main" id="{619A95DC-EA2B-4F3A-8B99-95C47F4B5B8F}"/>
              </a:ext>
            </a:extLst>
          </p:cNvPr>
          <p:cNvSpPr/>
          <p:nvPr/>
        </p:nvSpPr>
        <p:spPr>
          <a:xfrm>
            <a:off x="1489973" y="4691923"/>
            <a:ext cx="9194800" cy="990600"/>
          </a:xfrm>
          <a:prstGeom prst="rect">
            <a:avLst/>
          </a:prstGeom>
          <a:noFill/>
          <a:ln w="28575">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For this reason, a promotion strategy will focus on customer volume and not on customer type.</a:t>
            </a:r>
          </a:p>
          <a:p>
            <a:pPr algn="ctr"/>
            <a:endParaRPr lang="en-GB" dirty="0"/>
          </a:p>
        </p:txBody>
      </p:sp>
    </p:spTree>
    <p:extLst>
      <p:ext uri="{BB962C8B-B14F-4D97-AF65-F5344CB8AC3E}">
        <p14:creationId xmlns:p14="http://schemas.microsoft.com/office/powerpoint/2010/main" val="3482465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A726071-8EC8-45FF-943B-92FF3F04F398}"/>
              </a:ext>
            </a:extLst>
          </p:cNvPr>
          <p:cNvGrpSpPr/>
          <p:nvPr/>
        </p:nvGrpSpPr>
        <p:grpSpPr>
          <a:xfrm>
            <a:off x="-17253" y="9525"/>
            <a:ext cx="12209253" cy="6870199"/>
            <a:chOff x="-17253" y="1913323"/>
            <a:chExt cx="12209253" cy="4966163"/>
          </a:xfrm>
        </p:grpSpPr>
        <p:sp>
          <p:nvSpPr>
            <p:cNvPr id="7" name="Rectangle 6">
              <a:extLst>
                <a:ext uri="{FF2B5EF4-FFF2-40B4-BE49-F238E27FC236}">
                  <a16:creationId xmlns:a16="http://schemas.microsoft.com/office/drawing/2014/main" id="{56DF287B-08C2-4EB2-802C-5A0C8400C9C9}"/>
                </a:ext>
              </a:extLst>
            </p:cNvPr>
            <p:cNvSpPr/>
            <p:nvPr/>
          </p:nvSpPr>
          <p:spPr>
            <a:xfrm>
              <a:off x="-17253" y="1913323"/>
              <a:ext cx="12209253" cy="4951562"/>
            </a:xfrm>
            <a:prstGeom prst="rect">
              <a:avLst/>
            </a:prstGeom>
            <a:solidFill>
              <a:srgbClr val="823A7D"/>
            </a:solidFill>
            <a:ln>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CAD20D7-3969-4FEF-A960-7A0CED52630C}"/>
                </a:ext>
              </a:extLst>
            </p:cNvPr>
            <p:cNvSpPr txBox="1"/>
            <p:nvPr/>
          </p:nvSpPr>
          <p:spPr>
            <a:xfrm>
              <a:off x="5203825" y="6498486"/>
              <a:ext cx="1790700" cy="381000"/>
            </a:xfrm>
            <a:prstGeom prst="rect">
              <a:avLst/>
            </a:prstGeom>
            <a:noFill/>
          </p:spPr>
          <p:txBody>
            <a:bodyPr wrap="square" rtlCol="0">
              <a:spAutoFit/>
            </a:bodyPr>
            <a:lstStyle/>
            <a:p>
              <a:pPr algn="ctr"/>
              <a:r>
                <a:rPr lang="en-GB" dirty="0">
                  <a:solidFill>
                    <a:schemeClr val="bg1"/>
                  </a:solidFill>
                </a:rPr>
                <a:t>James Armitage</a:t>
              </a:r>
            </a:p>
          </p:txBody>
        </p:sp>
        <p:sp>
          <p:nvSpPr>
            <p:cNvPr id="11" name="TextBox 10">
              <a:extLst>
                <a:ext uri="{FF2B5EF4-FFF2-40B4-BE49-F238E27FC236}">
                  <a16:creationId xmlns:a16="http://schemas.microsoft.com/office/drawing/2014/main" id="{E5C23375-F507-4BC6-A176-2DB993474216}"/>
                </a:ext>
              </a:extLst>
            </p:cNvPr>
            <p:cNvSpPr txBox="1"/>
            <p:nvPr/>
          </p:nvSpPr>
          <p:spPr>
            <a:xfrm>
              <a:off x="0" y="6490998"/>
              <a:ext cx="3587750" cy="369332"/>
            </a:xfrm>
            <a:prstGeom prst="rect">
              <a:avLst/>
            </a:prstGeom>
            <a:noFill/>
          </p:spPr>
          <p:txBody>
            <a:bodyPr wrap="square" rtlCol="0">
              <a:spAutoFit/>
            </a:bodyPr>
            <a:lstStyle/>
            <a:p>
              <a:r>
                <a:rPr lang="en-GB" dirty="0">
                  <a:solidFill>
                    <a:schemeClr val="bg1"/>
                  </a:solidFill>
                </a:rPr>
                <a:t>GitHub: JamArm99/Grayce-Analysis</a:t>
              </a:r>
              <a:endParaRPr lang="en-GB" dirty="0"/>
            </a:p>
          </p:txBody>
        </p:sp>
        <p:sp>
          <p:nvSpPr>
            <p:cNvPr id="12" name="TextBox 11">
              <a:extLst>
                <a:ext uri="{FF2B5EF4-FFF2-40B4-BE49-F238E27FC236}">
                  <a16:creationId xmlns:a16="http://schemas.microsoft.com/office/drawing/2014/main" id="{A593D741-A491-4D29-BC23-877C6C269A6D}"/>
                </a:ext>
              </a:extLst>
            </p:cNvPr>
            <p:cNvSpPr txBox="1"/>
            <p:nvPr/>
          </p:nvSpPr>
          <p:spPr>
            <a:xfrm>
              <a:off x="11772900" y="6478814"/>
              <a:ext cx="419100" cy="266974"/>
            </a:xfrm>
            <a:prstGeom prst="rect">
              <a:avLst/>
            </a:prstGeom>
            <a:noFill/>
          </p:spPr>
          <p:txBody>
            <a:bodyPr wrap="square" rtlCol="0">
              <a:spAutoFit/>
            </a:bodyPr>
            <a:lstStyle/>
            <a:p>
              <a:r>
                <a:rPr lang="en-GB" dirty="0">
                  <a:solidFill>
                    <a:schemeClr val="bg1"/>
                  </a:solidFill>
                </a:rPr>
                <a:t>13</a:t>
              </a:r>
              <a:endParaRPr lang="en-GB" dirty="0"/>
            </a:p>
          </p:txBody>
        </p:sp>
      </p:grpSp>
      <p:sp>
        <p:nvSpPr>
          <p:cNvPr id="2" name="TextBox 1">
            <a:extLst>
              <a:ext uri="{FF2B5EF4-FFF2-40B4-BE49-F238E27FC236}">
                <a16:creationId xmlns:a16="http://schemas.microsoft.com/office/drawing/2014/main" id="{8B937AB8-8092-4855-A747-BDA4C354DC00}"/>
              </a:ext>
            </a:extLst>
          </p:cNvPr>
          <p:cNvSpPr txBox="1"/>
          <p:nvPr/>
        </p:nvSpPr>
        <p:spPr>
          <a:xfrm>
            <a:off x="4439548" y="2986850"/>
            <a:ext cx="3295650" cy="1015663"/>
          </a:xfrm>
          <a:prstGeom prst="rect">
            <a:avLst/>
          </a:prstGeom>
          <a:noFill/>
        </p:spPr>
        <p:txBody>
          <a:bodyPr wrap="square" rtlCol="0">
            <a:spAutoFit/>
          </a:bodyPr>
          <a:lstStyle/>
          <a:p>
            <a:pPr algn="ctr"/>
            <a:r>
              <a:rPr lang="en-GB" sz="6000" dirty="0">
                <a:solidFill>
                  <a:schemeClr val="bg1"/>
                </a:solidFill>
              </a:rPr>
              <a:t>Interpret</a:t>
            </a:r>
          </a:p>
        </p:txBody>
      </p:sp>
    </p:spTree>
    <p:extLst>
      <p:ext uri="{BB962C8B-B14F-4D97-AF65-F5344CB8AC3E}">
        <p14:creationId xmlns:p14="http://schemas.microsoft.com/office/powerpoint/2010/main" val="1491081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A726071-8EC8-45FF-943B-92FF3F04F398}"/>
              </a:ext>
            </a:extLst>
          </p:cNvPr>
          <p:cNvGrpSpPr/>
          <p:nvPr/>
        </p:nvGrpSpPr>
        <p:grpSpPr>
          <a:xfrm>
            <a:off x="-17253" y="155575"/>
            <a:ext cx="12209253" cy="6723289"/>
            <a:chOff x="-17253" y="155575"/>
            <a:chExt cx="12209253" cy="6723289"/>
          </a:xfrm>
        </p:grpSpPr>
        <p:sp>
          <p:nvSpPr>
            <p:cNvPr id="7" name="Rectangle 6">
              <a:extLst>
                <a:ext uri="{FF2B5EF4-FFF2-40B4-BE49-F238E27FC236}">
                  <a16:creationId xmlns:a16="http://schemas.microsoft.com/office/drawing/2014/main" id="{56DF287B-08C2-4EB2-802C-5A0C8400C9C9}"/>
                </a:ext>
              </a:extLst>
            </p:cNvPr>
            <p:cNvSpPr/>
            <p:nvPr/>
          </p:nvSpPr>
          <p:spPr>
            <a:xfrm>
              <a:off x="-17253" y="6516914"/>
              <a:ext cx="12209253" cy="341086"/>
            </a:xfrm>
            <a:prstGeom prst="rect">
              <a:avLst/>
            </a:prstGeom>
            <a:solidFill>
              <a:srgbClr val="823A7D"/>
            </a:solidFill>
            <a:ln>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CAD20D7-3969-4FEF-A960-7A0CED52630C}"/>
                </a:ext>
              </a:extLst>
            </p:cNvPr>
            <p:cNvSpPr txBox="1"/>
            <p:nvPr/>
          </p:nvSpPr>
          <p:spPr>
            <a:xfrm>
              <a:off x="5200650" y="6497864"/>
              <a:ext cx="1790700" cy="381000"/>
            </a:xfrm>
            <a:prstGeom prst="rect">
              <a:avLst/>
            </a:prstGeom>
            <a:noFill/>
          </p:spPr>
          <p:txBody>
            <a:bodyPr wrap="square" rtlCol="0">
              <a:spAutoFit/>
            </a:bodyPr>
            <a:lstStyle/>
            <a:p>
              <a:pPr algn="ctr"/>
              <a:r>
                <a:rPr lang="en-GB" dirty="0">
                  <a:solidFill>
                    <a:schemeClr val="bg1"/>
                  </a:solidFill>
                </a:rPr>
                <a:t>James Armitage</a:t>
              </a:r>
            </a:p>
          </p:txBody>
        </p:sp>
        <p:pic>
          <p:nvPicPr>
            <p:cNvPr id="10" name="Picture 9" descr="Logo&#10;&#10;Description automatically generated">
              <a:extLst>
                <a:ext uri="{FF2B5EF4-FFF2-40B4-BE49-F238E27FC236}">
                  <a16:creationId xmlns:a16="http://schemas.microsoft.com/office/drawing/2014/main" id="{CC5DA7B7-DC32-43A1-894C-BC6DF5ADF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75" y="155575"/>
              <a:ext cx="2892871" cy="746125"/>
            </a:xfrm>
            <a:prstGeom prst="rect">
              <a:avLst/>
            </a:prstGeom>
          </p:spPr>
        </p:pic>
        <p:sp>
          <p:nvSpPr>
            <p:cNvPr id="11" name="TextBox 10">
              <a:extLst>
                <a:ext uri="{FF2B5EF4-FFF2-40B4-BE49-F238E27FC236}">
                  <a16:creationId xmlns:a16="http://schemas.microsoft.com/office/drawing/2014/main" id="{E5C23375-F507-4BC6-A176-2DB993474216}"/>
                </a:ext>
              </a:extLst>
            </p:cNvPr>
            <p:cNvSpPr txBox="1"/>
            <p:nvPr/>
          </p:nvSpPr>
          <p:spPr>
            <a:xfrm>
              <a:off x="0" y="6490998"/>
              <a:ext cx="3587750" cy="369332"/>
            </a:xfrm>
            <a:prstGeom prst="rect">
              <a:avLst/>
            </a:prstGeom>
            <a:noFill/>
          </p:spPr>
          <p:txBody>
            <a:bodyPr wrap="square" rtlCol="0">
              <a:spAutoFit/>
            </a:bodyPr>
            <a:lstStyle/>
            <a:p>
              <a:r>
                <a:rPr lang="en-GB" dirty="0">
                  <a:solidFill>
                    <a:schemeClr val="bg1"/>
                  </a:solidFill>
                </a:rPr>
                <a:t>GitHub: JamArm99/Grayce-Analysis</a:t>
              </a:r>
              <a:endParaRPr lang="en-GB" dirty="0"/>
            </a:p>
          </p:txBody>
        </p:sp>
        <p:sp>
          <p:nvSpPr>
            <p:cNvPr id="12" name="TextBox 11">
              <a:extLst>
                <a:ext uri="{FF2B5EF4-FFF2-40B4-BE49-F238E27FC236}">
                  <a16:creationId xmlns:a16="http://schemas.microsoft.com/office/drawing/2014/main" id="{A593D741-A491-4D29-BC23-877C6C269A6D}"/>
                </a:ext>
              </a:extLst>
            </p:cNvPr>
            <p:cNvSpPr txBox="1"/>
            <p:nvPr/>
          </p:nvSpPr>
          <p:spPr>
            <a:xfrm>
              <a:off x="11747500" y="6478814"/>
              <a:ext cx="444500" cy="369332"/>
            </a:xfrm>
            <a:prstGeom prst="rect">
              <a:avLst/>
            </a:prstGeom>
            <a:noFill/>
          </p:spPr>
          <p:txBody>
            <a:bodyPr wrap="square" rtlCol="0">
              <a:spAutoFit/>
            </a:bodyPr>
            <a:lstStyle/>
            <a:p>
              <a:r>
                <a:rPr lang="en-GB" dirty="0">
                  <a:solidFill>
                    <a:schemeClr val="bg1"/>
                  </a:solidFill>
                </a:rPr>
                <a:t>14</a:t>
              </a:r>
              <a:endParaRPr lang="en-GB" dirty="0"/>
            </a:p>
          </p:txBody>
        </p:sp>
      </p:grpSp>
      <p:pic>
        <p:nvPicPr>
          <p:cNvPr id="9" name="Picture 8">
            <a:extLst>
              <a:ext uri="{FF2B5EF4-FFF2-40B4-BE49-F238E27FC236}">
                <a16:creationId xmlns:a16="http://schemas.microsoft.com/office/drawing/2014/main" id="{EF5766A3-70EF-4218-9D0C-D26FDE275971}"/>
              </a:ext>
            </a:extLst>
          </p:cNvPr>
          <p:cNvPicPr>
            <a:picLocks noChangeAspect="1"/>
          </p:cNvPicPr>
          <p:nvPr/>
        </p:nvPicPr>
        <p:blipFill rotWithShape="1">
          <a:blip r:embed="rId3"/>
          <a:srcRect l="10924" t="6953" r="8892" b="8432"/>
          <a:stretch/>
        </p:blipFill>
        <p:spPr>
          <a:xfrm>
            <a:off x="4260851" y="3416028"/>
            <a:ext cx="3425824" cy="2889607"/>
          </a:xfrm>
          <a:prstGeom prst="rect">
            <a:avLst/>
          </a:prstGeom>
        </p:spPr>
      </p:pic>
      <p:pic>
        <p:nvPicPr>
          <p:cNvPr id="14" name="Picture 13" descr="Chart, bar chart&#10;&#10;Description automatically generated">
            <a:extLst>
              <a:ext uri="{FF2B5EF4-FFF2-40B4-BE49-F238E27FC236}">
                <a16:creationId xmlns:a16="http://schemas.microsoft.com/office/drawing/2014/main" id="{3882A4B0-4DA3-4FD9-A681-9112D9CB59BC}"/>
              </a:ext>
            </a:extLst>
          </p:cNvPr>
          <p:cNvPicPr>
            <a:picLocks noChangeAspect="1"/>
          </p:cNvPicPr>
          <p:nvPr/>
        </p:nvPicPr>
        <p:blipFill rotWithShape="1">
          <a:blip r:embed="rId4">
            <a:extLst>
              <a:ext uri="{28A0092B-C50C-407E-A947-70E740481C1C}">
                <a14:useLocalDpi xmlns:a14="http://schemas.microsoft.com/office/drawing/2010/main" val="0"/>
              </a:ext>
            </a:extLst>
          </a:blip>
          <a:srcRect l="4417" t="6070" r="6019" b="2466"/>
          <a:stretch/>
        </p:blipFill>
        <p:spPr>
          <a:xfrm>
            <a:off x="357188" y="3429000"/>
            <a:ext cx="3521076" cy="2876635"/>
          </a:xfrm>
          <a:prstGeom prst="rect">
            <a:avLst/>
          </a:prstGeom>
        </p:spPr>
      </p:pic>
      <p:sp>
        <p:nvSpPr>
          <p:cNvPr id="2" name="Oval 1">
            <a:extLst>
              <a:ext uri="{FF2B5EF4-FFF2-40B4-BE49-F238E27FC236}">
                <a16:creationId xmlns:a16="http://schemas.microsoft.com/office/drawing/2014/main" id="{A44835BD-EDCC-42BA-AC0E-D1F8E62D10E2}"/>
              </a:ext>
            </a:extLst>
          </p:cNvPr>
          <p:cNvSpPr/>
          <p:nvPr/>
        </p:nvSpPr>
        <p:spPr>
          <a:xfrm>
            <a:off x="577850" y="4903627"/>
            <a:ext cx="1009650" cy="935449"/>
          </a:xfrm>
          <a:prstGeom prst="ellipse">
            <a:avLst/>
          </a:prstGeom>
          <a:noFill/>
          <a:ln w="38100">
            <a:solidFill>
              <a:srgbClr val="823A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C20618C7-1281-47B7-9AF2-C288A5113FD1}"/>
              </a:ext>
            </a:extLst>
          </p:cNvPr>
          <p:cNvSpPr txBox="1"/>
          <p:nvPr/>
        </p:nvSpPr>
        <p:spPr>
          <a:xfrm>
            <a:off x="3476441" y="112445"/>
            <a:ext cx="8712679" cy="769441"/>
          </a:xfrm>
          <a:prstGeom prst="rect">
            <a:avLst/>
          </a:prstGeom>
          <a:noFill/>
        </p:spPr>
        <p:txBody>
          <a:bodyPr wrap="square" rtlCol="0">
            <a:spAutoFit/>
          </a:bodyPr>
          <a:lstStyle/>
          <a:p>
            <a:r>
              <a:rPr lang="en-GB" sz="4400" u="sng" dirty="0"/>
              <a:t>Sales Strategy Proposal</a:t>
            </a:r>
          </a:p>
        </p:txBody>
      </p:sp>
      <p:sp>
        <p:nvSpPr>
          <p:cNvPr id="4" name="TextBox 3">
            <a:extLst>
              <a:ext uri="{FF2B5EF4-FFF2-40B4-BE49-F238E27FC236}">
                <a16:creationId xmlns:a16="http://schemas.microsoft.com/office/drawing/2014/main" id="{3CE50E2F-3220-4557-B89F-4C273217EE8A}"/>
              </a:ext>
            </a:extLst>
          </p:cNvPr>
          <p:cNvSpPr txBox="1"/>
          <p:nvPr/>
        </p:nvSpPr>
        <p:spPr>
          <a:xfrm>
            <a:off x="357188" y="1151528"/>
            <a:ext cx="11612562" cy="2031325"/>
          </a:xfrm>
          <a:prstGeom prst="rect">
            <a:avLst/>
          </a:prstGeom>
          <a:noFill/>
        </p:spPr>
        <p:txBody>
          <a:bodyPr wrap="square" rtlCol="0">
            <a:spAutoFit/>
          </a:bodyPr>
          <a:lstStyle/>
          <a:p>
            <a:pPr marL="285750" indent="-285750">
              <a:buFont typeface="Wingdings" panose="05000000000000000000" pitchFamily="2" charset="2"/>
              <a:buChar char="§"/>
            </a:pPr>
            <a:r>
              <a:rPr lang="en-GB" dirty="0"/>
              <a:t>January and February are below average; therefore, they need a boost to align with other monthly sales numbers. A ‘new year’ Sales promotion targeting the South East and North West would yield a large sales volume.</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A sales promotion across July and August for London and East of England is recommended to increase summer sales volume. Evenly spaced promotions give enough cool off from the previous sale and not allowing customers to de-value products if they are reduced constantly.</a:t>
            </a:r>
          </a:p>
          <a:p>
            <a:endParaRPr lang="en-GB" dirty="0"/>
          </a:p>
        </p:txBody>
      </p:sp>
      <p:graphicFrame>
        <p:nvGraphicFramePr>
          <p:cNvPr id="15" name="Table 3">
            <a:extLst>
              <a:ext uri="{FF2B5EF4-FFF2-40B4-BE49-F238E27FC236}">
                <a16:creationId xmlns:a16="http://schemas.microsoft.com/office/drawing/2014/main" id="{7B9E02C3-547B-493B-8A3A-C875324CF862}"/>
              </a:ext>
            </a:extLst>
          </p:cNvPr>
          <p:cNvGraphicFramePr>
            <a:graphicFrameLocks noGrp="1"/>
          </p:cNvGraphicFramePr>
          <p:nvPr>
            <p:extLst>
              <p:ext uri="{D42A27DB-BD31-4B8C-83A1-F6EECF244321}">
                <p14:modId xmlns:p14="http://schemas.microsoft.com/office/powerpoint/2010/main" val="3643171072"/>
              </p:ext>
            </p:extLst>
          </p:nvPr>
        </p:nvGraphicFramePr>
        <p:xfrm>
          <a:off x="8069262" y="3802303"/>
          <a:ext cx="3900488" cy="2135384"/>
        </p:xfrm>
        <a:graphic>
          <a:graphicData uri="http://schemas.openxmlformats.org/drawingml/2006/table">
            <a:tbl>
              <a:tblPr firstRow="1">
                <a:tableStyleId>{5C22544A-7EE6-4342-B048-85BDC9FD1C3A}</a:tableStyleId>
              </a:tblPr>
              <a:tblGrid>
                <a:gridCol w="1950244">
                  <a:extLst>
                    <a:ext uri="{9D8B030D-6E8A-4147-A177-3AD203B41FA5}">
                      <a16:colId xmlns:a16="http://schemas.microsoft.com/office/drawing/2014/main" val="1208733450"/>
                    </a:ext>
                  </a:extLst>
                </a:gridCol>
                <a:gridCol w="1950244">
                  <a:extLst>
                    <a:ext uri="{9D8B030D-6E8A-4147-A177-3AD203B41FA5}">
                      <a16:colId xmlns:a16="http://schemas.microsoft.com/office/drawing/2014/main" val="1387847562"/>
                    </a:ext>
                  </a:extLst>
                </a:gridCol>
              </a:tblGrid>
              <a:tr h="649900">
                <a:tc>
                  <a:txBody>
                    <a:bodyPr/>
                    <a:lstStyle/>
                    <a:p>
                      <a:pPr algn="ctr"/>
                      <a:r>
                        <a:rPr lang="en-GB" dirty="0"/>
                        <a:t>REGION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23A7D"/>
                    </a:solidFill>
                  </a:tcPr>
                </a:tc>
                <a:tc>
                  <a:txBody>
                    <a:bodyPr/>
                    <a:lstStyle/>
                    <a:p>
                      <a:pPr algn="ctr"/>
                      <a:r>
                        <a:rPr lang="en-GB" dirty="0"/>
                        <a:t>POPULATION [June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23A7D"/>
                    </a:solidFill>
                  </a:tcPr>
                </a:tc>
                <a:extLst>
                  <a:ext uri="{0D108BD9-81ED-4DB2-BD59-A6C34878D82A}">
                    <a16:rowId xmlns:a16="http://schemas.microsoft.com/office/drawing/2014/main" val="3312613252"/>
                  </a:ext>
                </a:extLst>
              </a:tr>
              <a:tr h="371371">
                <a:tc>
                  <a:txBody>
                    <a:bodyPr/>
                    <a:lstStyle/>
                    <a:p>
                      <a:pPr algn="ctr"/>
                      <a:r>
                        <a:rPr lang="en-GB" dirty="0"/>
                        <a:t>South East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dirty="0"/>
                        <a:t>9,217,265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8184994"/>
                  </a:ext>
                </a:extLst>
              </a:tr>
              <a:tr h="371371">
                <a:tc>
                  <a:txBody>
                    <a:bodyPr/>
                    <a:lstStyle/>
                    <a:p>
                      <a:pPr algn="ctr"/>
                      <a:r>
                        <a:rPr lang="en-GB"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dirty="0"/>
                        <a:t>9,002,488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51497570"/>
                  </a:ext>
                </a:extLst>
              </a:tr>
              <a:tr h="371371">
                <a:tc>
                  <a:txBody>
                    <a:bodyPr/>
                    <a:lstStyle/>
                    <a:p>
                      <a:pPr algn="ctr"/>
                      <a:r>
                        <a:rPr lang="en-GB" dirty="0"/>
                        <a:t>North West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dirty="0"/>
                        <a:t>7,367,456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2073330"/>
                  </a:ext>
                </a:extLst>
              </a:tr>
              <a:tr h="371371">
                <a:tc>
                  <a:txBody>
                    <a:bodyPr/>
                    <a:lstStyle/>
                    <a:p>
                      <a:pPr algn="ctr"/>
                      <a:r>
                        <a:rPr lang="en-GB" dirty="0"/>
                        <a:t>East England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dirty="0"/>
                        <a:t>6,269,161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50611537"/>
                  </a:ext>
                </a:extLst>
              </a:tr>
            </a:tbl>
          </a:graphicData>
        </a:graphic>
      </p:graphicFrame>
      <p:sp>
        <p:nvSpPr>
          <p:cNvPr id="17" name="TextBox 16">
            <a:extLst>
              <a:ext uri="{FF2B5EF4-FFF2-40B4-BE49-F238E27FC236}">
                <a16:creationId xmlns:a16="http://schemas.microsoft.com/office/drawing/2014/main" id="{175DB9AE-B4BB-432B-BBDE-E746CF92103A}"/>
              </a:ext>
            </a:extLst>
          </p:cNvPr>
          <p:cNvSpPr txBox="1"/>
          <p:nvPr/>
        </p:nvSpPr>
        <p:spPr>
          <a:xfrm>
            <a:off x="8069262" y="5937687"/>
            <a:ext cx="3900488" cy="400110"/>
          </a:xfrm>
          <a:prstGeom prst="rect">
            <a:avLst/>
          </a:prstGeom>
          <a:noFill/>
        </p:spPr>
        <p:txBody>
          <a:bodyPr wrap="square" rtlCol="0">
            <a:spAutoFit/>
          </a:bodyPr>
          <a:lstStyle/>
          <a:p>
            <a:r>
              <a:rPr lang="en-GB" sz="1000" dirty="0"/>
              <a:t>Office for National Statistics: Estimates of the population for the UK, England and Wales, Scotland and Northern Ireland</a:t>
            </a:r>
          </a:p>
        </p:txBody>
      </p:sp>
      <p:cxnSp>
        <p:nvCxnSpPr>
          <p:cNvPr id="5" name="Straight Connector 4">
            <a:extLst>
              <a:ext uri="{FF2B5EF4-FFF2-40B4-BE49-F238E27FC236}">
                <a16:creationId xmlns:a16="http://schemas.microsoft.com/office/drawing/2014/main" id="{357FB8CD-6C0E-4323-B6AE-4FEB1924CFE7}"/>
              </a:ext>
            </a:extLst>
          </p:cNvPr>
          <p:cNvCxnSpPr>
            <a:cxnSpLocks/>
          </p:cNvCxnSpPr>
          <p:nvPr/>
        </p:nvCxnSpPr>
        <p:spPr>
          <a:xfrm>
            <a:off x="6496050" y="3876675"/>
            <a:ext cx="609600" cy="0"/>
          </a:xfrm>
          <a:prstGeom prst="line">
            <a:avLst/>
          </a:prstGeom>
          <a:ln w="28575">
            <a:solidFill>
              <a:srgbClr val="A8163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3109BB-2601-4F1C-975E-8971C2998ACF}"/>
              </a:ext>
            </a:extLst>
          </p:cNvPr>
          <p:cNvCxnSpPr>
            <a:cxnSpLocks/>
          </p:cNvCxnSpPr>
          <p:nvPr/>
        </p:nvCxnSpPr>
        <p:spPr>
          <a:xfrm>
            <a:off x="7172325" y="4714875"/>
            <a:ext cx="428625" cy="0"/>
          </a:xfrm>
          <a:prstGeom prst="line">
            <a:avLst/>
          </a:prstGeom>
          <a:ln w="28575">
            <a:solidFill>
              <a:srgbClr val="A8163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214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A726071-8EC8-45FF-943B-92FF3F04F398}"/>
              </a:ext>
            </a:extLst>
          </p:cNvPr>
          <p:cNvGrpSpPr/>
          <p:nvPr/>
        </p:nvGrpSpPr>
        <p:grpSpPr>
          <a:xfrm>
            <a:off x="-17253" y="9525"/>
            <a:ext cx="12209253" cy="6870199"/>
            <a:chOff x="-17253" y="1913323"/>
            <a:chExt cx="12209253" cy="4966163"/>
          </a:xfrm>
        </p:grpSpPr>
        <p:sp>
          <p:nvSpPr>
            <p:cNvPr id="7" name="Rectangle 6">
              <a:extLst>
                <a:ext uri="{FF2B5EF4-FFF2-40B4-BE49-F238E27FC236}">
                  <a16:creationId xmlns:a16="http://schemas.microsoft.com/office/drawing/2014/main" id="{56DF287B-08C2-4EB2-802C-5A0C8400C9C9}"/>
                </a:ext>
              </a:extLst>
            </p:cNvPr>
            <p:cNvSpPr/>
            <p:nvPr/>
          </p:nvSpPr>
          <p:spPr>
            <a:xfrm>
              <a:off x="-17253" y="1913323"/>
              <a:ext cx="12209253" cy="4951562"/>
            </a:xfrm>
            <a:prstGeom prst="rect">
              <a:avLst/>
            </a:prstGeom>
            <a:solidFill>
              <a:srgbClr val="823A7D"/>
            </a:solidFill>
            <a:ln>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CAD20D7-3969-4FEF-A960-7A0CED52630C}"/>
                </a:ext>
              </a:extLst>
            </p:cNvPr>
            <p:cNvSpPr txBox="1"/>
            <p:nvPr/>
          </p:nvSpPr>
          <p:spPr>
            <a:xfrm>
              <a:off x="5203825" y="6498486"/>
              <a:ext cx="1790700" cy="381000"/>
            </a:xfrm>
            <a:prstGeom prst="rect">
              <a:avLst/>
            </a:prstGeom>
            <a:noFill/>
          </p:spPr>
          <p:txBody>
            <a:bodyPr wrap="square" rtlCol="0">
              <a:spAutoFit/>
            </a:bodyPr>
            <a:lstStyle/>
            <a:p>
              <a:pPr algn="ctr"/>
              <a:r>
                <a:rPr lang="en-GB" dirty="0">
                  <a:solidFill>
                    <a:schemeClr val="bg1"/>
                  </a:solidFill>
                </a:rPr>
                <a:t>James Armitage</a:t>
              </a:r>
            </a:p>
          </p:txBody>
        </p:sp>
        <p:sp>
          <p:nvSpPr>
            <p:cNvPr id="11" name="TextBox 10">
              <a:extLst>
                <a:ext uri="{FF2B5EF4-FFF2-40B4-BE49-F238E27FC236}">
                  <a16:creationId xmlns:a16="http://schemas.microsoft.com/office/drawing/2014/main" id="{E5C23375-F507-4BC6-A176-2DB993474216}"/>
                </a:ext>
              </a:extLst>
            </p:cNvPr>
            <p:cNvSpPr txBox="1"/>
            <p:nvPr/>
          </p:nvSpPr>
          <p:spPr>
            <a:xfrm>
              <a:off x="0" y="6490998"/>
              <a:ext cx="3587750" cy="369332"/>
            </a:xfrm>
            <a:prstGeom prst="rect">
              <a:avLst/>
            </a:prstGeom>
            <a:noFill/>
          </p:spPr>
          <p:txBody>
            <a:bodyPr wrap="square" rtlCol="0">
              <a:spAutoFit/>
            </a:bodyPr>
            <a:lstStyle/>
            <a:p>
              <a:r>
                <a:rPr lang="en-GB" dirty="0">
                  <a:solidFill>
                    <a:schemeClr val="bg1"/>
                  </a:solidFill>
                </a:rPr>
                <a:t>GitHub: JamArm99/Grayce-Analysis</a:t>
              </a:r>
              <a:endParaRPr lang="en-GB" dirty="0"/>
            </a:p>
          </p:txBody>
        </p:sp>
        <p:sp>
          <p:nvSpPr>
            <p:cNvPr id="12" name="TextBox 11">
              <a:extLst>
                <a:ext uri="{FF2B5EF4-FFF2-40B4-BE49-F238E27FC236}">
                  <a16:creationId xmlns:a16="http://schemas.microsoft.com/office/drawing/2014/main" id="{A593D741-A491-4D29-BC23-877C6C269A6D}"/>
                </a:ext>
              </a:extLst>
            </p:cNvPr>
            <p:cNvSpPr txBox="1"/>
            <p:nvPr/>
          </p:nvSpPr>
          <p:spPr>
            <a:xfrm>
              <a:off x="11772900" y="6478814"/>
              <a:ext cx="419100" cy="266974"/>
            </a:xfrm>
            <a:prstGeom prst="rect">
              <a:avLst/>
            </a:prstGeom>
            <a:noFill/>
          </p:spPr>
          <p:txBody>
            <a:bodyPr wrap="square" rtlCol="0">
              <a:spAutoFit/>
            </a:bodyPr>
            <a:lstStyle/>
            <a:p>
              <a:r>
                <a:rPr lang="en-GB" dirty="0">
                  <a:solidFill>
                    <a:schemeClr val="bg1"/>
                  </a:solidFill>
                </a:rPr>
                <a:t>15</a:t>
              </a:r>
              <a:endParaRPr lang="en-GB" dirty="0"/>
            </a:p>
          </p:txBody>
        </p:sp>
      </p:grpSp>
      <p:sp>
        <p:nvSpPr>
          <p:cNvPr id="2" name="TextBox 1">
            <a:extLst>
              <a:ext uri="{FF2B5EF4-FFF2-40B4-BE49-F238E27FC236}">
                <a16:creationId xmlns:a16="http://schemas.microsoft.com/office/drawing/2014/main" id="{8B937AB8-8092-4855-A747-BDA4C354DC00}"/>
              </a:ext>
            </a:extLst>
          </p:cNvPr>
          <p:cNvSpPr txBox="1"/>
          <p:nvPr/>
        </p:nvSpPr>
        <p:spPr>
          <a:xfrm>
            <a:off x="4439548" y="2986850"/>
            <a:ext cx="3295650" cy="1015663"/>
          </a:xfrm>
          <a:prstGeom prst="rect">
            <a:avLst/>
          </a:prstGeom>
          <a:noFill/>
        </p:spPr>
        <p:txBody>
          <a:bodyPr wrap="square" rtlCol="0">
            <a:spAutoFit/>
          </a:bodyPr>
          <a:lstStyle/>
          <a:p>
            <a:pPr algn="ctr"/>
            <a:r>
              <a:rPr lang="en-GB" sz="6000" dirty="0">
                <a:solidFill>
                  <a:schemeClr val="bg1"/>
                </a:solidFill>
              </a:rPr>
              <a:t>Summary</a:t>
            </a:r>
          </a:p>
        </p:txBody>
      </p:sp>
    </p:spTree>
    <p:extLst>
      <p:ext uri="{BB962C8B-B14F-4D97-AF65-F5344CB8AC3E}">
        <p14:creationId xmlns:p14="http://schemas.microsoft.com/office/powerpoint/2010/main" val="3633467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A726071-8EC8-45FF-943B-92FF3F04F398}"/>
              </a:ext>
            </a:extLst>
          </p:cNvPr>
          <p:cNvGrpSpPr/>
          <p:nvPr/>
        </p:nvGrpSpPr>
        <p:grpSpPr>
          <a:xfrm>
            <a:off x="-17253" y="155575"/>
            <a:ext cx="12209253" cy="6723289"/>
            <a:chOff x="-17253" y="155575"/>
            <a:chExt cx="12209253" cy="6723289"/>
          </a:xfrm>
        </p:grpSpPr>
        <p:sp>
          <p:nvSpPr>
            <p:cNvPr id="7" name="Rectangle 6">
              <a:extLst>
                <a:ext uri="{FF2B5EF4-FFF2-40B4-BE49-F238E27FC236}">
                  <a16:creationId xmlns:a16="http://schemas.microsoft.com/office/drawing/2014/main" id="{56DF287B-08C2-4EB2-802C-5A0C8400C9C9}"/>
                </a:ext>
              </a:extLst>
            </p:cNvPr>
            <p:cNvSpPr/>
            <p:nvPr/>
          </p:nvSpPr>
          <p:spPr>
            <a:xfrm>
              <a:off x="-17253" y="6516914"/>
              <a:ext cx="12209253" cy="341086"/>
            </a:xfrm>
            <a:prstGeom prst="rect">
              <a:avLst/>
            </a:prstGeom>
            <a:solidFill>
              <a:srgbClr val="823A7D"/>
            </a:solidFill>
            <a:ln>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CAD20D7-3969-4FEF-A960-7A0CED52630C}"/>
                </a:ext>
              </a:extLst>
            </p:cNvPr>
            <p:cNvSpPr txBox="1"/>
            <p:nvPr/>
          </p:nvSpPr>
          <p:spPr>
            <a:xfrm>
              <a:off x="5200650" y="6497864"/>
              <a:ext cx="1790700" cy="381000"/>
            </a:xfrm>
            <a:prstGeom prst="rect">
              <a:avLst/>
            </a:prstGeom>
            <a:noFill/>
          </p:spPr>
          <p:txBody>
            <a:bodyPr wrap="square" rtlCol="0">
              <a:spAutoFit/>
            </a:bodyPr>
            <a:lstStyle/>
            <a:p>
              <a:pPr algn="ctr"/>
              <a:r>
                <a:rPr lang="en-GB" dirty="0">
                  <a:solidFill>
                    <a:schemeClr val="bg1"/>
                  </a:solidFill>
                </a:rPr>
                <a:t>James Armitage</a:t>
              </a:r>
            </a:p>
          </p:txBody>
        </p:sp>
        <p:pic>
          <p:nvPicPr>
            <p:cNvPr id="10" name="Picture 9" descr="Logo&#10;&#10;Description automatically generated">
              <a:extLst>
                <a:ext uri="{FF2B5EF4-FFF2-40B4-BE49-F238E27FC236}">
                  <a16:creationId xmlns:a16="http://schemas.microsoft.com/office/drawing/2014/main" id="{CC5DA7B7-DC32-43A1-894C-BC6DF5ADF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75" y="155575"/>
              <a:ext cx="2892871" cy="746125"/>
            </a:xfrm>
            <a:prstGeom prst="rect">
              <a:avLst/>
            </a:prstGeom>
          </p:spPr>
        </p:pic>
        <p:sp>
          <p:nvSpPr>
            <p:cNvPr id="11" name="TextBox 10">
              <a:extLst>
                <a:ext uri="{FF2B5EF4-FFF2-40B4-BE49-F238E27FC236}">
                  <a16:creationId xmlns:a16="http://schemas.microsoft.com/office/drawing/2014/main" id="{E5C23375-F507-4BC6-A176-2DB993474216}"/>
                </a:ext>
              </a:extLst>
            </p:cNvPr>
            <p:cNvSpPr txBox="1"/>
            <p:nvPr/>
          </p:nvSpPr>
          <p:spPr>
            <a:xfrm>
              <a:off x="0" y="6490998"/>
              <a:ext cx="3587750" cy="369332"/>
            </a:xfrm>
            <a:prstGeom prst="rect">
              <a:avLst/>
            </a:prstGeom>
            <a:noFill/>
          </p:spPr>
          <p:txBody>
            <a:bodyPr wrap="square" rtlCol="0">
              <a:spAutoFit/>
            </a:bodyPr>
            <a:lstStyle/>
            <a:p>
              <a:r>
                <a:rPr lang="en-GB" dirty="0">
                  <a:solidFill>
                    <a:schemeClr val="bg1"/>
                  </a:solidFill>
                </a:rPr>
                <a:t>GitHub: JamArm99/Grayce-Analysis</a:t>
              </a:r>
              <a:endParaRPr lang="en-GB" dirty="0"/>
            </a:p>
          </p:txBody>
        </p:sp>
        <p:sp>
          <p:nvSpPr>
            <p:cNvPr id="12" name="TextBox 11">
              <a:extLst>
                <a:ext uri="{FF2B5EF4-FFF2-40B4-BE49-F238E27FC236}">
                  <a16:creationId xmlns:a16="http://schemas.microsoft.com/office/drawing/2014/main" id="{A593D741-A491-4D29-BC23-877C6C269A6D}"/>
                </a:ext>
              </a:extLst>
            </p:cNvPr>
            <p:cNvSpPr txBox="1"/>
            <p:nvPr/>
          </p:nvSpPr>
          <p:spPr>
            <a:xfrm>
              <a:off x="11772900" y="6478814"/>
              <a:ext cx="419100" cy="369332"/>
            </a:xfrm>
            <a:prstGeom prst="rect">
              <a:avLst/>
            </a:prstGeom>
            <a:noFill/>
          </p:spPr>
          <p:txBody>
            <a:bodyPr wrap="square" rtlCol="0">
              <a:spAutoFit/>
            </a:bodyPr>
            <a:lstStyle/>
            <a:p>
              <a:r>
                <a:rPr lang="en-GB" dirty="0">
                  <a:solidFill>
                    <a:schemeClr val="bg1"/>
                  </a:solidFill>
                </a:rPr>
                <a:t>16</a:t>
              </a:r>
              <a:endParaRPr lang="en-GB" dirty="0"/>
            </a:p>
          </p:txBody>
        </p:sp>
      </p:grpSp>
      <p:sp>
        <p:nvSpPr>
          <p:cNvPr id="9" name="TextBox 8">
            <a:extLst>
              <a:ext uri="{FF2B5EF4-FFF2-40B4-BE49-F238E27FC236}">
                <a16:creationId xmlns:a16="http://schemas.microsoft.com/office/drawing/2014/main" id="{5A38F55D-B121-4C29-816C-D23C1E82392A}"/>
              </a:ext>
            </a:extLst>
          </p:cNvPr>
          <p:cNvSpPr txBox="1"/>
          <p:nvPr/>
        </p:nvSpPr>
        <p:spPr>
          <a:xfrm>
            <a:off x="3476441" y="112445"/>
            <a:ext cx="8712679" cy="769441"/>
          </a:xfrm>
          <a:prstGeom prst="rect">
            <a:avLst/>
          </a:prstGeom>
          <a:noFill/>
        </p:spPr>
        <p:txBody>
          <a:bodyPr wrap="square" rtlCol="0">
            <a:spAutoFit/>
          </a:bodyPr>
          <a:lstStyle/>
          <a:p>
            <a:r>
              <a:rPr lang="en-GB" sz="4400" u="sng" dirty="0"/>
              <a:t>What Have We Learnt?</a:t>
            </a:r>
          </a:p>
        </p:txBody>
      </p:sp>
      <p:sp>
        <p:nvSpPr>
          <p:cNvPr id="14" name="TextBox 13">
            <a:extLst>
              <a:ext uri="{FF2B5EF4-FFF2-40B4-BE49-F238E27FC236}">
                <a16:creationId xmlns:a16="http://schemas.microsoft.com/office/drawing/2014/main" id="{E6DE397E-4C89-438C-AE9B-DEB58FBE82F3}"/>
              </a:ext>
            </a:extLst>
          </p:cNvPr>
          <p:cNvSpPr txBox="1"/>
          <p:nvPr/>
        </p:nvSpPr>
        <p:spPr>
          <a:xfrm>
            <a:off x="69277" y="1084412"/>
            <a:ext cx="5817173" cy="5970865"/>
          </a:xfrm>
          <a:prstGeom prst="rect">
            <a:avLst/>
          </a:prstGeom>
          <a:noFill/>
        </p:spPr>
        <p:txBody>
          <a:bodyPr wrap="square" rtlCol="0">
            <a:spAutoFit/>
          </a:bodyPr>
          <a:lstStyle/>
          <a:p>
            <a:pPr marL="342900" indent="-342900">
              <a:buFont typeface="Wingdings" panose="05000000000000000000" pitchFamily="2" charset="2"/>
              <a:buChar char="§"/>
            </a:pPr>
            <a:r>
              <a:rPr lang="en-GB" sz="2000" b="1" dirty="0">
                <a:solidFill>
                  <a:srgbClr val="A8163F"/>
                </a:solidFill>
              </a:rPr>
              <a:t>Initial questions</a:t>
            </a:r>
          </a:p>
          <a:p>
            <a:r>
              <a:rPr lang="en-GB" sz="1600" dirty="0"/>
              <a:t>     - How effective were the promotions?</a:t>
            </a:r>
          </a:p>
          <a:p>
            <a:r>
              <a:rPr lang="en-GB" sz="1600" dirty="0"/>
              <a:t>     - How was the sales volume distributed by region?</a:t>
            </a:r>
          </a:p>
          <a:p>
            <a:r>
              <a:rPr lang="en-GB" sz="1600" dirty="0"/>
              <a:t>     - Do loyalty customers spend more than non-loyalty customers?</a:t>
            </a:r>
          </a:p>
          <a:p>
            <a:endParaRPr lang="en-GB" sz="1600" dirty="0"/>
          </a:p>
          <a:p>
            <a:pPr marL="285750" indent="-285750">
              <a:buFont typeface="Wingdings" panose="05000000000000000000" pitchFamily="2" charset="2"/>
              <a:buChar char="§"/>
            </a:pPr>
            <a:r>
              <a:rPr lang="en-GB" sz="2000" b="1" dirty="0">
                <a:solidFill>
                  <a:srgbClr val="A8163F"/>
                </a:solidFill>
              </a:rPr>
              <a:t>Recommendations for data quality</a:t>
            </a:r>
          </a:p>
          <a:p>
            <a:r>
              <a:rPr lang="en-GB" sz="1600" dirty="0"/>
              <a:t>     - Ensure all records are complete</a:t>
            </a:r>
          </a:p>
          <a:p>
            <a:r>
              <a:rPr lang="en-GB" sz="1600" dirty="0"/>
              <a:t>     - Take steps to reduce data duplication/redundancy</a:t>
            </a:r>
          </a:p>
          <a:p>
            <a:r>
              <a:rPr lang="en-GB" sz="1600" dirty="0"/>
              <a:t>     - Consistency between data fields</a:t>
            </a:r>
          </a:p>
          <a:p>
            <a:endParaRPr lang="en-GB" sz="1600" b="1" dirty="0"/>
          </a:p>
          <a:p>
            <a:pPr marL="285750" indent="-285750">
              <a:buFont typeface="Wingdings" panose="05000000000000000000" pitchFamily="2" charset="2"/>
              <a:buChar char="§"/>
            </a:pPr>
            <a:r>
              <a:rPr lang="en-GB" sz="2000" b="1" dirty="0">
                <a:solidFill>
                  <a:srgbClr val="A8163F"/>
                </a:solidFill>
              </a:rPr>
              <a:t>Analysis conclusions</a:t>
            </a:r>
          </a:p>
          <a:p>
            <a:r>
              <a:rPr lang="en-GB" sz="2000" b="1" dirty="0">
                <a:solidFill>
                  <a:srgbClr val="A8163F"/>
                </a:solidFill>
              </a:rPr>
              <a:t>     </a:t>
            </a:r>
            <a:r>
              <a:rPr lang="en-GB" sz="1600" dirty="0"/>
              <a:t>- Region targeted sales performed better than national sales</a:t>
            </a:r>
          </a:p>
          <a:p>
            <a:r>
              <a:rPr lang="en-GB" sz="1600" dirty="0"/>
              <a:t>      - Sales promotions did not affect the items per transaction of the</a:t>
            </a:r>
          </a:p>
          <a:p>
            <a:r>
              <a:rPr lang="en-GB" sz="1600" dirty="0"/>
              <a:t>         price of transaction</a:t>
            </a:r>
          </a:p>
          <a:p>
            <a:r>
              <a:rPr lang="en-GB" sz="1600" dirty="0"/>
              <a:t>      - Loyalty customers on average do not spend more than non-</a:t>
            </a:r>
          </a:p>
          <a:p>
            <a:r>
              <a:rPr lang="en-GB" sz="1600" dirty="0"/>
              <a:t>        loyal customers</a:t>
            </a:r>
          </a:p>
          <a:p>
            <a:endParaRPr lang="en-GB" sz="2000" b="1" dirty="0">
              <a:solidFill>
                <a:srgbClr val="A8163F"/>
              </a:solidFill>
            </a:endParaRPr>
          </a:p>
          <a:p>
            <a:endParaRPr lang="en-GB" sz="2400" b="1" dirty="0"/>
          </a:p>
          <a:p>
            <a:pPr marL="342900" indent="-342900">
              <a:buFont typeface="Wingdings" panose="05000000000000000000" pitchFamily="2" charset="2"/>
              <a:buChar char="§"/>
            </a:pPr>
            <a:endParaRPr lang="en-GB" sz="2400" b="1" dirty="0"/>
          </a:p>
          <a:p>
            <a:r>
              <a:rPr lang="en-GB" sz="2400" b="1" dirty="0"/>
              <a:t>  </a:t>
            </a:r>
          </a:p>
          <a:p>
            <a:pPr marL="285750" indent="-285750">
              <a:buFont typeface="Arial" panose="020B0604020202020204" pitchFamily="34" charset="0"/>
              <a:buChar char="•"/>
            </a:pPr>
            <a:endParaRPr lang="en-GB" dirty="0"/>
          </a:p>
        </p:txBody>
      </p:sp>
      <p:sp>
        <p:nvSpPr>
          <p:cNvPr id="3" name="Rectangle 2">
            <a:extLst>
              <a:ext uri="{FF2B5EF4-FFF2-40B4-BE49-F238E27FC236}">
                <a16:creationId xmlns:a16="http://schemas.microsoft.com/office/drawing/2014/main" id="{1B15A0BD-22CB-434A-A21E-918A9A31E140}"/>
              </a:ext>
            </a:extLst>
          </p:cNvPr>
          <p:cNvSpPr/>
          <p:nvPr/>
        </p:nvSpPr>
        <p:spPr>
          <a:xfrm>
            <a:off x="7143750" y="1028700"/>
            <a:ext cx="4429125" cy="4705350"/>
          </a:xfrm>
          <a:prstGeom prst="rect">
            <a:avLst/>
          </a:prstGeom>
          <a:noFill/>
          <a:ln w="28575">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
            </a:pPr>
            <a:r>
              <a:rPr lang="en-GB" sz="2400" b="1" dirty="0">
                <a:solidFill>
                  <a:srgbClr val="A8163F"/>
                </a:solidFill>
              </a:rPr>
              <a:t>Sales Strategy</a:t>
            </a:r>
          </a:p>
          <a:p>
            <a:r>
              <a:rPr lang="en-GB" sz="1800" dirty="0">
                <a:solidFill>
                  <a:schemeClr val="tx1"/>
                </a:solidFill>
              </a:rPr>
              <a:t>     - ‘new year’ sales promotion across</a:t>
            </a:r>
          </a:p>
          <a:p>
            <a:r>
              <a:rPr lang="en-GB" dirty="0">
                <a:solidFill>
                  <a:schemeClr val="tx1"/>
                </a:solidFill>
              </a:rPr>
              <a:t>        </a:t>
            </a:r>
            <a:r>
              <a:rPr lang="en-GB" sz="1800" dirty="0">
                <a:solidFill>
                  <a:schemeClr val="tx1"/>
                </a:solidFill>
              </a:rPr>
              <a:t>January and February targeted at  South</a:t>
            </a:r>
          </a:p>
          <a:p>
            <a:r>
              <a:rPr lang="en-GB" dirty="0">
                <a:solidFill>
                  <a:schemeClr val="tx1"/>
                </a:solidFill>
              </a:rPr>
              <a:t>        </a:t>
            </a:r>
            <a:r>
              <a:rPr lang="en-GB" sz="1800" dirty="0">
                <a:solidFill>
                  <a:schemeClr val="tx1"/>
                </a:solidFill>
              </a:rPr>
              <a:t>East and North West regions to drive</a:t>
            </a:r>
          </a:p>
          <a:p>
            <a:r>
              <a:rPr lang="en-GB" dirty="0">
                <a:solidFill>
                  <a:schemeClr val="tx1"/>
                </a:solidFill>
              </a:rPr>
              <a:t>        </a:t>
            </a:r>
            <a:r>
              <a:rPr lang="en-GB" sz="1800" dirty="0">
                <a:solidFill>
                  <a:schemeClr val="tx1"/>
                </a:solidFill>
              </a:rPr>
              <a:t>sales volume.</a:t>
            </a:r>
          </a:p>
          <a:p>
            <a:r>
              <a:rPr lang="en-GB" dirty="0">
                <a:solidFill>
                  <a:schemeClr val="tx1"/>
                </a:solidFill>
              </a:rPr>
              <a:t>    </a:t>
            </a:r>
          </a:p>
          <a:p>
            <a:r>
              <a:rPr lang="en-GB" dirty="0">
                <a:solidFill>
                  <a:schemeClr val="tx1"/>
                </a:solidFill>
              </a:rPr>
              <a:t>     - Summer sales promotion across July and</a:t>
            </a:r>
          </a:p>
          <a:p>
            <a:r>
              <a:rPr lang="en-GB" dirty="0">
                <a:solidFill>
                  <a:schemeClr val="tx1"/>
                </a:solidFill>
              </a:rPr>
              <a:t>       August targeting London and East</a:t>
            </a:r>
          </a:p>
          <a:p>
            <a:r>
              <a:rPr lang="en-GB" dirty="0">
                <a:solidFill>
                  <a:schemeClr val="tx1"/>
                </a:solidFill>
              </a:rPr>
              <a:t>       England regions. </a:t>
            </a:r>
            <a:endParaRPr lang="en-GB" dirty="0"/>
          </a:p>
        </p:txBody>
      </p:sp>
    </p:spTree>
    <p:extLst>
      <p:ext uri="{BB962C8B-B14F-4D97-AF65-F5344CB8AC3E}">
        <p14:creationId xmlns:p14="http://schemas.microsoft.com/office/powerpoint/2010/main" val="3603077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A726071-8EC8-45FF-943B-92FF3F04F398}"/>
              </a:ext>
            </a:extLst>
          </p:cNvPr>
          <p:cNvGrpSpPr/>
          <p:nvPr/>
        </p:nvGrpSpPr>
        <p:grpSpPr>
          <a:xfrm>
            <a:off x="-17253" y="155575"/>
            <a:ext cx="12209253" cy="6723289"/>
            <a:chOff x="-17253" y="155575"/>
            <a:chExt cx="12209253" cy="6723289"/>
          </a:xfrm>
        </p:grpSpPr>
        <p:sp>
          <p:nvSpPr>
            <p:cNvPr id="7" name="Rectangle 6">
              <a:extLst>
                <a:ext uri="{FF2B5EF4-FFF2-40B4-BE49-F238E27FC236}">
                  <a16:creationId xmlns:a16="http://schemas.microsoft.com/office/drawing/2014/main" id="{56DF287B-08C2-4EB2-802C-5A0C8400C9C9}"/>
                </a:ext>
              </a:extLst>
            </p:cNvPr>
            <p:cNvSpPr/>
            <p:nvPr/>
          </p:nvSpPr>
          <p:spPr>
            <a:xfrm>
              <a:off x="-17253" y="6516914"/>
              <a:ext cx="12209253" cy="341086"/>
            </a:xfrm>
            <a:prstGeom prst="rect">
              <a:avLst/>
            </a:prstGeom>
            <a:solidFill>
              <a:srgbClr val="823A7D"/>
            </a:solidFill>
            <a:ln>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CAD20D7-3969-4FEF-A960-7A0CED52630C}"/>
                </a:ext>
              </a:extLst>
            </p:cNvPr>
            <p:cNvSpPr txBox="1"/>
            <p:nvPr/>
          </p:nvSpPr>
          <p:spPr>
            <a:xfrm>
              <a:off x="5200650" y="6497864"/>
              <a:ext cx="1790700" cy="381000"/>
            </a:xfrm>
            <a:prstGeom prst="rect">
              <a:avLst/>
            </a:prstGeom>
            <a:noFill/>
          </p:spPr>
          <p:txBody>
            <a:bodyPr wrap="square" rtlCol="0">
              <a:spAutoFit/>
            </a:bodyPr>
            <a:lstStyle/>
            <a:p>
              <a:pPr algn="ctr"/>
              <a:r>
                <a:rPr lang="en-GB" dirty="0">
                  <a:solidFill>
                    <a:schemeClr val="bg1"/>
                  </a:solidFill>
                </a:rPr>
                <a:t>James Armitage</a:t>
              </a:r>
            </a:p>
          </p:txBody>
        </p:sp>
        <p:pic>
          <p:nvPicPr>
            <p:cNvPr id="10" name="Picture 9" descr="Logo&#10;&#10;Description automatically generated">
              <a:extLst>
                <a:ext uri="{FF2B5EF4-FFF2-40B4-BE49-F238E27FC236}">
                  <a16:creationId xmlns:a16="http://schemas.microsoft.com/office/drawing/2014/main" id="{CC5DA7B7-DC32-43A1-894C-BC6DF5ADF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75" y="155575"/>
              <a:ext cx="2892871" cy="746125"/>
            </a:xfrm>
            <a:prstGeom prst="rect">
              <a:avLst/>
            </a:prstGeom>
          </p:spPr>
        </p:pic>
        <p:sp>
          <p:nvSpPr>
            <p:cNvPr id="11" name="TextBox 10">
              <a:extLst>
                <a:ext uri="{FF2B5EF4-FFF2-40B4-BE49-F238E27FC236}">
                  <a16:creationId xmlns:a16="http://schemas.microsoft.com/office/drawing/2014/main" id="{E5C23375-F507-4BC6-A176-2DB993474216}"/>
                </a:ext>
              </a:extLst>
            </p:cNvPr>
            <p:cNvSpPr txBox="1"/>
            <p:nvPr/>
          </p:nvSpPr>
          <p:spPr>
            <a:xfrm>
              <a:off x="0" y="6490998"/>
              <a:ext cx="3587750" cy="369332"/>
            </a:xfrm>
            <a:prstGeom prst="rect">
              <a:avLst/>
            </a:prstGeom>
            <a:noFill/>
          </p:spPr>
          <p:txBody>
            <a:bodyPr wrap="square" rtlCol="0">
              <a:spAutoFit/>
            </a:bodyPr>
            <a:lstStyle/>
            <a:p>
              <a:r>
                <a:rPr lang="en-GB" dirty="0">
                  <a:solidFill>
                    <a:schemeClr val="bg1"/>
                  </a:solidFill>
                </a:rPr>
                <a:t>GitHub: JamArm99/Grayce-Analysis</a:t>
              </a:r>
              <a:endParaRPr lang="en-GB" dirty="0"/>
            </a:p>
          </p:txBody>
        </p:sp>
        <p:sp>
          <p:nvSpPr>
            <p:cNvPr id="12" name="TextBox 11">
              <a:extLst>
                <a:ext uri="{FF2B5EF4-FFF2-40B4-BE49-F238E27FC236}">
                  <a16:creationId xmlns:a16="http://schemas.microsoft.com/office/drawing/2014/main" id="{A593D741-A491-4D29-BC23-877C6C269A6D}"/>
                </a:ext>
              </a:extLst>
            </p:cNvPr>
            <p:cNvSpPr txBox="1"/>
            <p:nvPr/>
          </p:nvSpPr>
          <p:spPr>
            <a:xfrm>
              <a:off x="11760200" y="6478814"/>
              <a:ext cx="431800" cy="369332"/>
            </a:xfrm>
            <a:prstGeom prst="rect">
              <a:avLst/>
            </a:prstGeom>
            <a:noFill/>
          </p:spPr>
          <p:txBody>
            <a:bodyPr wrap="square" rtlCol="0">
              <a:spAutoFit/>
            </a:bodyPr>
            <a:lstStyle/>
            <a:p>
              <a:r>
                <a:rPr lang="en-GB" dirty="0">
                  <a:solidFill>
                    <a:schemeClr val="bg1"/>
                  </a:solidFill>
                </a:rPr>
                <a:t>17</a:t>
              </a:r>
              <a:endParaRPr lang="en-GB" dirty="0"/>
            </a:p>
          </p:txBody>
        </p:sp>
      </p:grpSp>
      <p:sp>
        <p:nvSpPr>
          <p:cNvPr id="9" name="TextBox 8">
            <a:extLst>
              <a:ext uri="{FF2B5EF4-FFF2-40B4-BE49-F238E27FC236}">
                <a16:creationId xmlns:a16="http://schemas.microsoft.com/office/drawing/2014/main" id="{1A645CDC-7D5A-4611-984A-AB85034B31DF}"/>
              </a:ext>
            </a:extLst>
          </p:cNvPr>
          <p:cNvSpPr txBox="1"/>
          <p:nvPr/>
        </p:nvSpPr>
        <p:spPr>
          <a:xfrm>
            <a:off x="1147762" y="2921168"/>
            <a:ext cx="9896475" cy="1015663"/>
          </a:xfrm>
          <a:prstGeom prst="rect">
            <a:avLst/>
          </a:prstGeom>
          <a:noFill/>
        </p:spPr>
        <p:txBody>
          <a:bodyPr wrap="square" rtlCol="0">
            <a:spAutoFit/>
          </a:bodyPr>
          <a:lstStyle/>
          <a:p>
            <a:pPr algn="ctr"/>
            <a:r>
              <a:rPr lang="en-GB" sz="6000" dirty="0"/>
              <a:t>Thank you for listening</a:t>
            </a:r>
          </a:p>
        </p:txBody>
      </p:sp>
    </p:spTree>
    <p:extLst>
      <p:ext uri="{BB962C8B-B14F-4D97-AF65-F5344CB8AC3E}">
        <p14:creationId xmlns:p14="http://schemas.microsoft.com/office/powerpoint/2010/main" val="3347632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A726071-8EC8-45FF-943B-92FF3F04F398}"/>
              </a:ext>
            </a:extLst>
          </p:cNvPr>
          <p:cNvGrpSpPr/>
          <p:nvPr/>
        </p:nvGrpSpPr>
        <p:grpSpPr>
          <a:xfrm>
            <a:off x="-17253" y="155575"/>
            <a:ext cx="12209253" cy="6723289"/>
            <a:chOff x="-17253" y="155575"/>
            <a:chExt cx="12209253" cy="6723289"/>
          </a:xfrm>
        </p:grpSpPr>
        <p:sp>
          <p:nvSpPr>
            <p:cNvPr id="7" name="Rectangle 6">
              <a:extLst>
                <a:ext uri="{FF2B5EF4-FFF2-40B4-BE49-F238E27FC236}">
                  <a16:creationId xmlns:a16="http://schemas.microsoft.com/office/drawing/2014/main" id="{56DF287B-08C2-4EB2-802C-5A0C8400C9C9}"/>
                </a:ext>
              </a:extLst>
            </p:cNvPr>
            <p:cNvSpPr/>
            <p:nvPr/>
          </p:nvSpPr>
          <p:spPr>
            <a:xfrm>
              <a:off x="-17253" y="6516914"/>
              <a:ext cx="12209253" cy="341086"/>
            </a:xfrm>
            <a:prstGeom prst="rect">
              <a:avLst/>
            </a:prstGeom>
            <a:solidFill>
              <a:srgbClr val="823A7D"/>
            </a:solidFill>
            <a:ln>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CAD20D7-3969-4FEF-A960-7A0CED52630C}"/>
                </a:ext>
              </a:extLst>
            </p:cNvPr>
            <p:cNvSpPr txBox="1"/>
            <p:nvPr/>
          </p:nvSpPr>
          <p:spPr>
            <a:xfrm>
              <a:off x="5200650" y="6497864"/>
              <a:ext cx="1790700" cy="381000"/>
            </a:xfrm>
            <a:prstGeom prst="rect">
              <a:avLst/>
            </a:prstGeom>
            <a:noFill/>
          </p:spPr>
          <p:txBody>
            <a:bodyPr wrap="square" rtlCol="0">
              <a:spAutoFit/>
            </a:bodyPr>
            <a:lstStyle/>
            <a:p>
              <a:pPr algn="ctr"/>
              <a:r>
                <a:rPr lang="en-GB" dirty="0">
                  <a:solidFill>
                    <a:schemeClr val="bg1"/>
                  </a:solidFill>
                </a:rPr>
                <a:t>James Armitage</a:t>
              </a:r>
            </a:p>
          </p:txBody>
        </p:sp>
        <p:pic>
          <p:nvPicPr>
            <p:cNvPr id="10" name="Picture 9" descr="Logo&#10;&#10;Description automatically generated">
              <a:extLst>
                <a:ext uri="{FF2B5EF4-FFF2-40B4-BE49-F238E27FC236}">
                  <a16:creationId xmlns:a16="http://schemas.microsoft.com/office/drawing/2014/main" id="{CC5DA7B7-DC32-43A1-894C-BC6DF5ADF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75" y="155575"/>
              <a:ext cx="2892871" cy="746125"/>
            </a:xfrm>
            <a:prstGeom prst="rect">
              <a:avLst/>
            </a:prstGeom>
          </p:spPr>
        </p:pic>
        <p:sp>
          <p:nvSpPr>
            <p:cNvPr id="11" name="TextBox 10">
              <a:extLst>
                <a:ext uri="{FF2B5EF4-FFF2-40B4-BE49-F238E27FC236}">
                  <a16:creationId xmlns:a16="http://schemas.microsoft.com/office/drawing/2014/main" id="{E5C23375-F507-4BC6-A176-2DB993474216}"/>
                </a:ext>
              </a:extLst>
            </p:cNvPr>
            <p:cNvSpPr txBox="1"/>
            <p:nvPr/>
          </p:nvSpPr>
          <p:spPr>
            <a:xfrm>
              <a:off x="0" y="6490998"/>
              <a:ext cx="3587750" cy="369332"/>
            </a:xfrm>
            <a:prstGeom prst="rect">
              <a:avLst/>
            </a:prstGeom>
            <a:noFill/>
          </p:spPr>
          <p:txBody>
            <a:bodyPr wrap="square" rtlCol="0">
              <a:spAutoFit/>
            </a:bodyPr>
            <a:lstStyle/>
            <a:p>
              <a:r>
                <a:rPr lang="en-GB" dirty="0">
                  <a:solidFill>
                    <a:schemeClr val="bg1"/>
                  </a:solidFill>
                </a:rPr>
                <a:t>GitHub: JamArm99/Grayce-Analysis</a:t>
              </a:r>
              <a:endParaRPr lang="en-GB" dirty="0"/>
            </a:p>
          </p:txBody>
        </p:sp>
        <p:sp>
          <p:nvSpPr>
            <p:cNvPr id="12" name="TextBox 11">
              <a:extLst>
                <a:ext uri="{FF2B5EF4-FFF2-40B4-BE49-F238E27FC236}">
                  <a16:creationId xmlns:a16="http://schemas.microsoft.com/office/drawing/2014/main" id="{A593D741-A491-4D29-BC23-877C6C269A6D}"/>
                </a:ext>
              </a:extLst>
            </p:cNvPr>
            <p:cNvSpPr txBox="1"/>
            <p:nvPr/>
          </p:nvSpPr>
          <p:spPr>
            <a:xfrm>
              <a:off x="11849100" y="6478814"/>
              <a:ext cx="342900" cy="369332"/>
            </a:xfrm>
            <a:prstGeom prst="rect">
              <a:avLst/>
            </a:prstGeom>
            <a:noFill/>
          </p:spPr>
          <p:txBody>
            <a:bodyPr wrap="square" rtlCol="0">
              <a:spAutoFit/>
            </a:bodyPr>
            <a:lstStyle/>
            <a:p>
              <a:r>
                <a:rPr lang="en-GB" dirty="0">
                  <a:solidFill>
                    <a:schemeClr val="bg1"/>
                  </a:solidFill>
                </a:rPr>
                <a:t>2</a:t>
              </a:r>
            </a:p>
          </p:txBody>
        </p:sp>
      </p:grpSp>
      <p:sp>
        <p:nvSpPr>
          <p:cNvPr id="2" name="TextBox 1">
            <a:extLst>
              <a:ext uri="{FF2B5EF4-FFF2-40B4-BE49-F238E27FC236}">
                <a16:creationId xmlns:a16="http://schemas.microsoft.com/office/drawing/2014/main" id="{C244E155-C932-483D-92B8-FC88465F8330}"/>
              </a:ext>
            </a:extLst>
          </p:cNvPr>
          <p:cNvSpPr txBox="1"/>
          <p:nvPr/>
        </p:nvSpPr>
        <p:spPr>
          <a:xfrm>
            <a:off x="3476441" y="112445"/>
            <a:ext cx="8712679" cy="769441"/>
          </a:xfrm>
          <a:prstGeom prst="rect">
            <a:avLst/>
          </a:prstGeom>
          <a:noFill/>
        </p:spPr>
        <p:txBody>
          <a:bodyPr wrap="square" rtlCol="0">
            <a:spAutoFit/>
          </a:bodyPr>
          <a:lstStyle/>
          <a:p>
            <a:r>
              <a:rPr lang="en-GB" sz="4400" u="sng" dirty="0"/>
              <a:t>Overview – The Data Analysis Process</a:t>
            </a:r>
          </a:p>
        </p:txBody>
      </p:sp>
      <p:sp>
        <p:nvSpPr>
          <p:cNvPr id="6" name="TextBox 5">
            <a:extLst>
              <a:ext uri="{FF2B5EF4-FFF2-40B4-BE49-F238E27FC236}">
                <a16:creationId xmlns:a16="http://schemas.microsoft.com/office/drawing/2014/main" id="{FE154310-86AD-4293-B23F-43AA53133B54}"/>
              </a:ext>
            </a:extLst>
          </p:cNvPr>
          <p:cNvSpPr txBox="1"/>
          <p:nvPr/>
        </p:nvSpPr>
        <p:spPr>
          <a:xfrm>
            <a:off x="497902" y="1198712"/>
            <a:ext cx="5253487" cy="6647974"/>
          </a:xfrm>
          <a:prstGeom prst="rect">
            <a:avLst/>
          </a:prstGeom>
          <a:noFill/>
        </p:spPr>
        <p:txBody>
          <a:bodyPr wrap="square" rtlCol="0">
            <a:spAutoFit/>
          </a:bodyPr>
          <a:lstStyle/>
          <a:p>
            <a:pPr marL="342900" indent="-342900">
              <a:buFont typeface="Wingdings" panose="05000000000000000000" pitchFamily="2" charset="2"/>
              <a:buChar char="§"/>
            </a:pPr>
            <a:r>
              <a:rPr lang="en-GB" sz="2000" b="1" dirty="0">
                <a:solidFill>
                  <a:srgbClr val="A8163F"/>
                </a:solidFill>
              </a:rPr>
              <a:t>Identify &amp; Collect</a:t>
            </a:r>
          </a:p>
          <a:p>
            <a:r>
              <a:rPr lang="en-GB" sz="1600" dirty="0"/>
              <a:t>     - What questions does this analysis aim to answer?</a:t>
            </a:r>
          </a:p>
          <a:p>
            <a:r>
              <a:rPr lang="en-GB" sz="1600" dirty="0"/>
              <a:t>     - Raw data collection</a:t>
            </a:r>
          </a:p>
          <a:p>
            <a:endParaRPr lang="en-GB" sz="1600" dirty="0"/>
          </a:p>
          <a:p>
            <a:pPr marL="285750" indent="-285750">
              <a:buFont typeface="Wingdings" panose="05000000000000000000" pitchFamily="2" charset="2"/>
              <a:buChar char="§"/>
            </a:pPr>
            <a:r>
              <a:rPr lang="en-GB" sz="2000" b="1" dirty="0">
                <a:solidFill>
                  <a:srgbClr val="A8163F"/>
                </a:solidFill>
              </a:rPr>
              <a:t>Clean</a:t>
            </a:r>
          </a:p>
          <a:p>
            <a:r>
              <a:rPr lang="en-GB" sz="1600" dirty="0"/>
              <a:t>     - Preparing the data for analysis</a:t>
            </a:r>
          </a:p>
          <a:p>
            <a:r>
              <a:rPr lang="en-GB" sz="1600" dirty="0"/>
              <a:t>     - Recommendations for data quality improvements</a:t>
            </a:r>
          </a:p>
          <a:p>
            <a:endParaRPr lang="en-GB" sz="1600" b="1" dirty="0"/>
          </a:p>
          <a:p>
            <a:pPr marL="285750" indent="-285750">
              <a:buFont typeface="Wingdings" panose="05000000000000000000" pitchFamily="2" charset="2"/>
              <a:buChar char="§"/>
            </a:pPr>
            <a:r>
              <a:rPr lang="en-GB" sz="2000" b="1" dirty="0">
                <a:solidFill>
                  <a:srgbClr val="A8163F"/>
                </a:solidFill>
              </a:rPr>
              <a:t>Analyse</a:t>
            </a:r>
          </a:p>
          <a:p>
            <a:r>
              <a:rPr lang="en-GB" sz="2000" b="1" dirty="0">
                <a:solidFill>
                  <a:srgbClr val="A8163F"/>
                </a:solidFill>
              </a:rPr>
              <a:t>     </a:t>
            </a:r>
            <a:r>
              <a:rPr lang="en-GB" sz="1600" dirty="0"/>
              <a:t>- Sales and Region analysis</a:t>
            </a:r>
          </a:p>
          <a:p>
            <a:r>
              <a:rPr lang="en-GB" sz="1600" dirty="0"/>
              <a:t>      - Volume and Price trends</a:t>
            </a:r>
          </a:p>
          <a:p>
            <a:r>
              <a:rPr lang="en-GB" sz="1600" dirty="0"/>
              <a:t>      - Loyalty customers </a:t>
            </a:r>
          </a:p>
          <a:p>
            <a:endParaRPr lang="en-GB" sz="2000" b="1" dirty="0">
              <a:solidFill>
                <a:srgbClr val="A8163F"/>
              </a:solidFill>
            </a:endParaRPr>
          </a:p>
          <a:p>
            <a:pPr marL="285750" indent="-285750">
              <a:buFont typeface="Wingdings" panose="05000000000000000000" pitchFamily="2" charset="2"/>
              <a:buChar char="§"/>
            </a:pPr>
            <a:r>
              <a:rPr lang="en-GB" sz="2000" b="1" dirty="0">
                <a:solidFill>
                  <a:srgbClr val="A8163F"/>
                </a:solidFill>
              </a:rPr>
              <a:t>Interpret</a:t>
            </a:r>
          </a:p>
          <a:p>
            <a:r>
              <a:rPr lang="en-GB" sz="1600" dirty="0"/>
              <a:t>     - Conclusions from the analysis</a:t>
            </a:r>
          </a:p>
          <a:p>
            <a:r>
              <a:rPr lang="en-GB" sz="1600" dirty="0"/>
              <a:t>     - Sales strategy proposal</a:t>
            </a:r>
          </a:p>
          <a:p>
            <a:endParaRPr lang="en-GB" sz="1600" dirty="0"/>
          </a:p>
          <a:p>
            <a:pPr marL="285750" indent="-285750">
              <a:buFont typeface="Wingdings" panose="05000000000000000000" pitchFamily="2" charset="2"/>
              <a:buChar char="§"/>
            </a:pPr>
            <a:r>
              <a:rPr lang="en-GB" sz="2000" b="1" dirty="0">
                <a:solidFill>
                  <a:srgbClr val="A8163F"/>
                </a:solidFill>
              </a:rPr>
              <a:t>Summary</a:t>
            </a:r>
          </a:p>
          <a:p>
            <a:r>
              <a:rPr lang="en-GB" sz="2000" b="1" dirty="0">
                <a:solidFill>
                  <a:srgbClr val="A8163F"/>
                </a:solidFill>
              </a:rPr>
              <a:t>    </a:t>
            </a:r>
            <a:r>
              <a:rPr lang="en-GB" sz="1600" dirty="0"/>
              <a:t>- What have we learnt?</a:t>
            </a:r>
          </a:p>
          <a:p>
            <a:endParaRPr lang="en-GB" sz="2400" b="1" dirty="0"/>
          </a:p>
          <a:p>
            <a:pPr marL="342900" indent="-342900">
              <a:buFont typeface="Wingdings" panose="05000000000000000000" pitchFamily="2" charset="2"/>
              <a:buChar char="§"/>
            </a:pPr>
            <a:endParaRPr lang="en-GB" sz="2400" b="1" dirty="0"/>
          </a:p>
          <a:p>
            <a:r>
              <a:rPr lang="en-GB" sz="2400" b="1" dirty="0"/>
              <a:t>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6555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A726071-8EC8-45FF-943B-92FF3F04F398}"/>
              </a:ext>
            </a:extLst>
          </p:cNvPr>
          <p:cNvGrpSpPr/>
          <p:nvPr/>
        </p:nvGrpSpPr>
        <p:grpSpPr>
          <a:xfrm>
            <a:off x="-17253" y="9525"/>
            <a:ext cx="12209253" cy="6870199"/>
            <a:chOff x="-17253" y="1913323"/>
            <a:chExt cx="12209253" cy="4966163"/>
          </a:xfrm>
        </p:grpSpPr>
        <p:sp>
          <p:nvSpPr>
            <p:cNvPr id="7" name="Rectangle 6">
              <a:extLst>
                <a:ext uri="{FF2B5EF4-FFF2-40B4-BE49-F238E27FC236}">
                  <a16:creationId xmlns:a16="http://schemas.microsoft.com/office/drawing/2014/main" id="{56DF287B-08C2-4EB2-802C-5A0C8400C9C9}"/>
                </a:ext>
              </a:extLst>
            </p:cNvPr>
            <p:cNvSpPr/>
            <p:nvPr/>
          </p:nvSpPr>
          <p:spPr>
            <a:xfrm>
              <a:off x="-17253" y="1913323"/>
              <a:ext cx="12209253" cy="4951562"/>
            </a:xfrm>
            <a:prstGeom prst="rect">
              <a:avLst/>
            </a:prstGeom>
            <a:solidFill>
              <a:srgbClr val="823A7D"/>
            </a:solidFill>
            <a:ln>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CAD20D7-3969-4FEF-A960-7A0CED52630C}"/>
                </a:ext>
              </a:extLst>
            </p:cNvPr>
            <p:cNvSpPr txBox="1"/>
            <p:nvPr/>
          </p:nvSpPr>
          <p:spPr>
            <a:xfrm>
              <a:off x="5203825" y="6498486"/>
              <a:ext cx="1790700" cy="381000"/>
            </a:xfrm>
            <a:prstGeom prst="rect">
              <a:avLst/>
            </a:prstGeom>
            <a:noFill/>
          </p:spPr>
          <p:txBody>
            <a:bodyPr wrap="square" rtlCol="0">
              <a:spAutoFit/>
            </a:bodyPr>
            <a:lstStyle/>
            <a:p>
              <a:pPr algn="ctr"/>
              <a:r>
                <a:rPr lang="en-GB" dirty="0">
                  <a:solidFill>
                    <a:schemeClr val="bg1"/>
                  </a:solidFill>
                </a:rPr>
                <a:t>James Armitage</a:t>
              </a:r>
            </a:p>
          </p:txBody>
        </p:sp>
        <p:sp>
          <p:nvSpPr>
            <p:cNvPr id="11" name="TextBox 10">
              <a:extLst>
                <a:ext uri="{FF2B5EF4-FFF2-40B4-BE49-F238E27FC236}">
                  <a16:creationId xmlns:a16="http://schemas.microsoft.com/office/drawing/2014/main" id="{E5C23375-F507-4BC6-A176-2DB993474216}"/>
                </a:ext>
              </a:extLst>
            </p:cNvPr>
            <p:cNvSpPr txBox="1"/>
            <p:nvPr/>
          </p:nvSpPr>
          <p:spPr>
            <a:xfrm>
              <a:off x="0" y="6490998"/>
              <a:ext cx="3587750" cy="369332"/>
            </a:xfrm>
            <a:prstGeom prst="rect">
              <a:avLst/>
            </a:prstGeom>
            <a:noFill/>
          </p:spPr>
          <p:txBody>
            <a:bodyPr wrap="square" rtlCol="0">
              <a:spAutoFit/>
            </a:bodyPr>
            <a:lstStyle/>
            <a:p>
              <a:r>
                <a:rPr lang="en-GB" dirty="0">
                  <a:solidFill>
                    <a:schemeClr val="bg1"/>
                  </a:solidFill>
                </a:rPr>
                <a:t>GitHub: JamArm99/Grayce-Analysis</a:t>
              </a:r>
              <a:endParaRPr lang="en-GB" dirty="0"/>
            </a:p>
          </p:txBody>
        </p:sp>
        <p:sp>
          <p:nvSpPr>
            <p:cNvPr id="12" name="TextBox 11">
              <a:extLst>
                <a:ext uri="{FF2B5EF4-FFF2-40B4-BE49-F238E27FC236}">
                  <a16:creationId xmlns:a16="http://schemas.microsoft.com/office/drawing/2014/main" id="{A593D741-A491-4D29-BC23-877C6C269A6D}"/>
                </a:ext>
              </a:extLst>
            </p:cNvPr>
            <p:cNvSpPr txBox="1"/>
            <p:nvPr/>
          </p:nvSpPr>
          <p:spPr>
            <a:xfrm>
              <a:off x="11849100" y="6478814"/>
              <a:ext cx="342900" cy="266974"/>
            </a:xfrm>
            <a:prstGeom prst="rect">
              <a:avLst/>
            </a:prstGeom>
            <a:noFill/>
          </p:spPr>
          <p:txBody>
            <a:bodyPr wrap="square" rtlCol="0">
              <a:spAutoFit/>
            </a:bodyPr>
            <a:lstStyle/>
            <a:p>
              <a:r>
                <a:rPr lang="en-GB" dirty="0">
                  <a:solidFill>
                    <a:schemeClr val="bg1"/>
                  </a:solidFill>
                </a:rPr>
                <a:t>3</a:t>
              </a:r>
              <a:endParaRPr lang="en-GB" dirty="0"/>
            </a:p>
          </p:txBody>
        </p:sp>
      </p:grpSp>
      <p:sp>
        <p:nvSpPr>
          <p:cNvPr id="2" name="TextBox 1">
            <a:extLst>
              <a:ext uri="{FF2B5EF4-FFF2-40B4-BE49-F238E27FC236}">
                <a16:creationId xmlns:a16="http://schemas.microsoft.com/office/drawing/2014/main" id="{8B937AB8-8092-4855-A747-BDA4C354DC00}"/>
              </a:ext>
            </a:extLst>
          </p:cNvPr>
          <p:cNvSpPr txBox="1"/>
          <p:nvPr/>
        </p:nvSpPr>
        <p:spPr>
          <a:xfrm>
            <a:off x="2938911" y="2459504"/>
            <a:ext cx="6296923" cy="1938992"/>
          </a:xfrm>
          <a:prstGeom prst="rect">
            <a:avLst/>
          </a:prstGeom>
          <a:noFill/>
        </p:spPr>
        <p:txBody>
          <a:bodyPr wrap="square" rtlCol="0">
            <a:spAutoFit/>
          </a:bodyPr>
          <a:lstStyle/>
          <a:p>
            <a:pPr algn="ctr"/>
            <a:r>
              <a:rPr lang="en-GB" sz="6000" dirty="0">
                <a:solidFill>
                  <a:schemeClr val="bg1"/>
                </a:solidFill>
              </a:rPr>
              <a:t>Identify &amp; Collect</a:t>
            </a:r>
          </a:p>
          <a:p>
            <a:pPr algn="ctr"/>
            <a:endParaRPr lang="en-GB" sz="6000" dirty="0">
              <a:solidFill>
                <a:schemeClr val="bg1"/>
              </a:solidFill>
            </a:endParaRPr>
          </a:p>
        </p:txBody>
      </p:sp>
    </p:spTree>
    <p:extLst>
      <p:ext uri="{BB962C8B-B14F-4D97-AF65-F5344CB8AC3E}">
        <p14:creationId xmlns:p14="http://schemas.microsoft.com/office/powerpoint/2010/main" val="2651698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A726071-8EC8-45FF-943B-92FF3F04F398}"/>
              </a:ext>
            </a:extLst>
          </p:cNvPr>
          <p:cNvGrpSpPr/>
          <p:nvPr/>
        </p:nvGrpSpPr>
        <p:grpSpPr>
          <a:xfrm>
            <a:off x="-17253" y="155575"/>
            <a:ext cx="12209253" cy="6723289"/>
            <a:chOff x="-17253" y="155575"/>
            <a:chExt cx="12209253" cy="6723289"/>
          </a:xfrm>
        </p:grpSpPr>
        <p:sp>
          <p:nvSpPr>
            <p:cNvPr id="7" name="Rectangle 6">
              <a:extLst>
                <a:ext uri="{FF2B5EF4-FFF2-40B4-BE49-F238E27FC236}">
                  <a16:creationId xmlns:a16="http://schemas.microsoft.com/office/drawing/2014/main" id="{56DF287B-08C2-4EB2-802C-5A0C8400C9C9}"/>
                </a:ext>
              </a:extLst>
            </p:cNvPr>
            <p:cNvSpPr/>
            <p:nvPr/>
          </p:nvSpPr>
          <p:spPr>
            <a:xfrm>
              <a:off x="-17253" y="6516914"/>
              <a:ext cx="12209253" cy="341086"/>
            </a:xfrm>
            <a:prstGeom prst="rect">
              <a:avLst/>
            </a:prstGeom>
            <a:solidFill>
              <a:srgbClr val="823A7D"/>
            </a:solidFill>
            <a:ln>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CAD20D7-3969-4FEF-A960-7A0CED52630C}"/>
                </a:ext>
              </a:extLst>
            </p:cNvPr>
            <p:cNvSpPr txBox="1"/>
            <p:nvPr/>
          </p:nvSpPr>
          <p:spPr>
            <a:xfrm>
              <a:off x="5200650" y="6497864"/>
              <a:ext cx="1790700" cy="381000"/>
            </a:xfrm>
            <a:prstGeom prst="rect">
              <a:avLst/>
            </a:prstGeom>
            <a:noFill/>
          </p:spPr>
          <p:txBody>
            <a:bodyPr wrap="square" rtlCol="0">
              <a:spAutoFit/>
            </a:bodyPr>
            <a:lstStyle/>
            <a:p>
              <a:pPr algn="ctr"/>
              <a:r>
                <a:rPr lang="en-GB" dirty="0">
                  <a:solidFill>
                    <a:schemeClr val="bg1"/>
                  </a:solidFill>
                </a:rPr>
                <a:t>James Armitage</a:t>
              </a:r>
            </a:p>
          </p:txBody>
        </p:sp>
        <p:pic>
          <p:nvPicPr>
            <p:cNvPr id="10" name="Picture 9" descr="Logo&#10;&#10;Description automatically generated">
              <a:extLst>
                <a:ext uri="{FF2B5EF4-FFF2-40B4-BE49-F238E27FC236}">
                  <a16:creationId xmlns:a16="http://schemas.microsoft.com/office/drawing/2014/main" id="{CC5DA7B7-DC32-43A1-894C-BC6DF5ADF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75" y="155575"/>
              <a:ext cx="2892871" cy="746125"/>
            </a:xfrm>
            <a:prstGeom prst="rect">
              <a:avLst/>
            </a:prstGeom>
          </p:spPr>
        </p:pic>
        <p:sp>
          <p:nvSpPr>
            <p:cNvPr id="11" name="TextBox 10">
              <a:extLst>
                <a:ext uri="{FF2B5EF4-FFF2-40B4-BE49-F238E27FC236}">
                  <a16:creationId xmlns:a16="http://schemas.microsoft.com/office/drawing/2014/main" id="{E5C23375-F507-4BC6-A176-2DB993474216}"/>
                </a:ext>
              </a:extLst>
            </p:cNvPr>
            <p:cNvSpPr txBox="1"/>
            <p:nvPr/>
          </p:nvSpPr>
          <p:spPr>
            <a:xfrm>
              <a:off x="0" y="6490998"/>
              <a:ext cx="3587750" cy="369332"/>
            </a:xfrm>
            <a:prstGeom prst="rect">
              <a:avLst/>
            </a:prstGeom>
            <a:noFill/>
          </p:spPr>
          <p:txBody>
            <a:bodyPr wrap="square" rtlCol="0">
              <a:spAutoFit/>
            </a:bodyPr>
            <a:lstStyle/>
            <a:p>
              <a:r>
                <a:rPr lang="en-GB" dirty="0">
                  <a:solidFill>
                    <a:schemeClr val="bg1"/>
                  </a:solidFill>
                </a:rPr>
                <a:t>GitHub: JamArm99/Grayce-Analysis</a:t>
              </a:r>
              <a:endParaRPr lang="en-GB" dirty="0"/>
            </a:p>
          </p:txBody>
        </p:sp>
        <p:sp>
          <p:nvSpPr>
            <p:cNvPr id="12" name="TextBox 11">
              <a:extLst>
                <a:ext uri="{FF2B5EF4-FFF2-40B4-BE49-F238E27FC236}">
                  <a16:creationId xmlns:a16="http://schemas.microsoft.com/office/drawing/2014/main" id="{A593D741-A491-4D29-BC23-877C6C269A6D}"/>
                </a:ext>
              </a:extLst>
            </p:cNvPr>
            <p:cNvSpPr txBox="1"/>
            <p:nvPr/>
          </p:nvSpPr>
          <p:spPr>
            <a:xfrm>
              <a:off x="11849100" y="6478814"/>
              <a:ext cx="342900" cy="369332"/>
            </a:xfrm>
            <a:prstGeom prst="rect">
              <a:avLst/>
            </a:prstGeom>
            <a:noFill/>
          </p:spPr>
          <p:txBody>
            <a:bodyPr wrap="square" rtlCol="0">
              <a:spAutoFit/>
            </a:bodyPr>
            <a:lstStyle/>
            <a:p>
              <a:r>
                <a:rPr lang="en-GB" dirty="0">
                  <a:solidFill>
                    <a:schemeClr val="bg1"/>
                  </a:solidFill>
                </a:rPr>
                <a:t>4</a:t>
              </a:r>
              <a:endParaRPr lang="en-GB" dirty="0"/>
            </a:p>
          </p:txBody>
        </p:sp>
      </p:grpSp>
      <p:sp>
        <p:nvSpPr>
          <p:cNvPr id="9" name="TextBox 8">
            <a:extLst>
              <a:ext uri="{FF2B5EF4-FFF2-40B4-BE49-F238E27FC236}">
                <a16:creationId xmlns:a16="http://schemas.microsoft.com/office/drawing/2014/main" id="{F059D871-3789-4BF4-8069-54A7477CB7CB}"/>
              </a:ext>
            </a:extLst>
          </p:cNvPr>
          <p:cNvSpPr txBox="1"/>
          <p:nvPr/>
        </p:nvSpPr>
        <p:spPr>
          <a:xfrm>
            <a:off x="3476441" y="112445"/>
            <a:ext cx="8712679" cy="769441"/>
          </a:xfrm>
          <a:prstGeom prst="rect">
            <a:avLst/>
          </a:prstGeom>
          <a:noFill/>
        </p:spPr>
        <p:txBody>
          <a:bodyPr wrap="square" rtlCol="0">
            <a:spAutoFit/>
          </a:bodyPr>
          <a:lstStyle/>
          <a:p>
            <a:r>
              <a:rPr lang="en-GB" sz="4400" u="sng" dirty="0"/>
              <a:t>Questions For This Analysis</a:t>
            </a:r>
          </a:p>
        </p:txBody>
      </p:sp>
      <p:sp>
        <p:nvSpPr>
          <p:cNvPr id="14" name="TextBox 13">
            <a:extLst>
              <a:ext uri="{FF2B5EF4-FFF2-40B4-BE49-F238E27FC236}">
                <a16:creationId xmlns:a16="http://schemas.microsoft.com/office/drawing/2014/main" id="{7B72098E-82BF-45B6-9CBC-7E9E3E5450F7}"/>
              </a:ext>
            </a:extLst>
          </p:cNvPr>
          <p:cNvSpPr txBox="1"/>
          <p:nvPr/>
        </p:nvSpPr>
        <p:spPr>
          <a:xfrm>
            <a:off x="431227" y="1874987"/>
            <a:ext cx="5664773" cy="6032421"/>
          </a:xfrm>
          <a:prstGeom prst="rect">
            <a:avLst/>
          </a:prstGeom>
          <a:noFill/>
        </p:spPr>
        <p:txBody>
          <a:bodyPr wrap="square" rtlCol="0">
            <a:spAutoFit/>
          </a:bodyPr>
          <a:lstStyle/>
          <a:p>
            <a:r>
              <a:rPr lang="en-GB" sz="2400" b="1" dirty="0">
                <a:solidFill>
                  <a:srgbClr val="A8163F"/>
                </a:solidFill>
              </a:rPr>
              <a:t>How effective were the promotions?</a:t>
            </a:r>
          </a:p>
          <a:p>
            <a:r>
              <a:rPr lang="en-GB" sz="2000" dirty="0"/>
              <a:t>      - How was sales volume distributed across the</a:t>
            </a:r>
          </a:p>
          <a:p>
            <a:r>
              <a:rPr lang="en-GB" sz="2000" dirty="0"/>
              <a:t>         year?</a:t>
            </a:r>
          </a:p>
          <a:p>
            <a:r>
              <a:rPr lang="en-GB" sz="2000" dirty="0"/>
              <a:t>      - Are there any transaction price and number of</a:t>
            </a:r>
          </a:p>
          <a:p>
            <a:r>
              <a:rPr lang="en-GB" sz="2000" dirty="0"/>
              <a:t>         item trends?</a:t>
            </a:r>
          </a:p>
          <a:p>
            <a:endParaRPr lang="en-GB" sz="2400" b="1" dirty="0"/>
          </a:p>
          <a:p>
            <a:r>
              <a:rPr lang="en-GB" sz="2400" b="1" dirty="0">
                <a:solidFill>
                  <a:srgbClr val="A8163F"/>
                </a:solidFill>
              </a:rPr>
              <a:t>How was the sales volume distributed across the regions?</a:t>
            </a:r>
          </a:p>
          <a:p>
            <a:endParaRPr lang="en-GB" sz="2400" b="1" dirty="0">
              <a:solidFill>
                <a:srgbClr val="A8163F"/>
              </a:solidFill>
            </a:endParaRPr>
          </a:p>
          <a:p>
            <a:r>
              <a:rPr lang="en-GB" sz="2400" b="1" dirty="0">
                <a:solidFill>
                  <a:srgbClr val="A8163F"/>
                </a:solidFill>
              </a:rPr>
              <a:t>Do loyalty customers spend more than non-loyalty customers?</a:t>
            </a:r>
          </a:p>
          <a:p>
            <a:endParaRPr lang="en-GB" sz="2400" b="1" dirty="0"/>
          </a:p>
          <a:p>
            <a:endParaRPr lang="en-GB" sz="2400" b="1" dirty="0"/>
          </a:p>
          <a:p>
            <a:endParaRPr lang="en-GB" sz="2400" b="1" dirty="0"/>
          </a:p>
          <a:p>
            <a:pPr marL="342900" indent="-342900">
              <a:buFont typeface="Wingdings" panose="05000000000000000000" pitchFamily="2" charset="2"/>
              <a:buChar char="§"/>
            </a:pPr>
            <a:endParaRPr lang="en-GB" sz="2400" b="1" dirty="0"/>
          </a:p>
          <a:p>
            <a:r>
              <a:rPr lang="en-GB" sz="2400" b="1" dirty="0"/>
              <a:t>  </a:t>
            </a:r>
          </a:p>
          <a:p>
            <a:pPr marL="285750" indent="-285750">
              <a:buFont typeface="Arial" panose="020B0604020202020204" pitchFamily="34" charset="0"/>
              <a:buChar char="•"/>
            </a:pPr>
            <a:endParaRPr lang="en-GB" dirty="0"/>
          </a:p>
        </p:txBody>
      </p:sp>
      <p:sp>
        <p:nvSpPr>
          <p:cNvPr id="2" name="TextBox 1">
            <a:extLst>
              <a:ext uri="{FF2B5EF4-FFF2-40B4-BE49-F238E27FC236}">
                <a16:creationId xmlns:a16="http://schemas.microsoft.com/office/drawing/2014/main" id="{6B6A06B7-26C9-46DC-94CD-D345D2987540}"/>
              </a:ext>
            </a:extLst>
          </p:cNvPr>
          <p:cNvSpPr txBox="1"/>
          <p:nvPr/>
        </p:nvSpPr>
        <p:spPr>
          <a:xfrm>
            <a:off x="1866900" y="1266825"/>
            <a:ext cx="2892871" cy="523220"/>
          </a:xfrm>
          <a:prstGeom prst="rect">
            <a:avLst/>
          </a:prstGeom>
          <a:noFill/>
        </p:spPr>
        <p:txBody>
          <a:bodyPr wrap="square" rtlCol="0">
            <a:spAutoFit/>
          </a:bodyPr>
          <a:lstStyle/>
          <a:p>
            <a:pPr algn="ctr"/>
            <a:r>
              <a:rPr lang="en-GB" sz="2800" b="1" dirty="0"/>
              <a:t>Identify</a:t>
            </a:r>
            <a:endParaRPr lang="en-GB" b="1" dirty="0"/>
          </a:p>
        </p:txBody>
      </p:sp>
      <p:sp>
        <p:nvSpPr>
          <p:cNvPr id="15" name="TextBox 14">
            <a:extLst>
              <a:ext uri="{FF2B5EF4-FFF2-40B4-BE49-F238E27FC236}">
                <a16:creationId xmlns:a16="http://schemas.microsoft.com/office/drawing/2014/main" id="{69313D17-F9D0-415A-8FFD-EF171F5FCEF5}"/>
              </a:ext>
            </a:extLst>
          </p:cNvPr>
          <p:cNvSpPr txBox="1"/>
          <p:nvPr/>
        </p:nvSpPr>
        <p:spPr>
          <a:xfrm>
            <a:off x="7553325" y="1266825"/>
            <a:ext cx="2892871" cy="523220"/>
          </a:xfrm>
          <a:prstGeom prst="rect">
            <a:avLst/>
          </a:prstGeom>
          <a:noFill/>
        </p:spPr>
        <p:txBody>
          <a:bodyPr wrap="square" rtlCol="0">
            <a:spAutoFit/>
          </a:bodyPr>
          <a:lstStyle/>
          <a:p>
            <a:pPr algn="ctr"/>
            <a:r>
              <a:rPr lang="en-GB" sz="2800" b="1" dirty="0"/>
              <a:t>Collect</a:t>
            </a:r>
            <a:endParaRPr lang="en-GB" b="1" dirty="0"/>
          </a:p>
        </p:txBody>
      </p:sp>
      <p:sp>
        <p:nvSpPr>
          <p:cNvPr id="16" name="TextBox 15">
            <a:extLst>
              <a:ext uri="{FF2B5EF4-FFF2-40B4-BE49-F238E27FC236}">
                <a16:creationId xmlns:a16="http://schemas.microsoft.com/office/drawing/2014/main" id="{F97F7184-3BCC-49BA-A65E-22599BAA4159}"/>
              </a:ext>
            </a:extLst>
          </p:cNvPr>
          <p:cNvSpPr txBox="1"/>
          <p:nvPr/>
        </p:nvSpPr>
        <p:spPr>
          <a:xfrm>
            <a:off x="6587839" y="1874986"/>
            <a:ext cx="5664773" cy="4431983"/>
          </a:xfrm>
          <a:prstGeom prst="rect">
            <a:avLst/>
          </a:prstGeom>
          <a:noFill/>
        </p:spPr>
        <p:txBody>
          <a:bodyPr wrap="square" rtlCol="0">
            <a:spAutoFit/>
          </a:bodyPr>
          <a:lstStyle/>
          <a:p>
            <a:r>
              <a:rPr lang="en-GB" sz="2400" dirty="0"/>
              <a:t>At the end of February, data collection is coming from client relationship management (CRM) software.</a:t>
            </a:r>
          </a:p>
          <a:p>
            <a:endParaRPr lang="en-GB" sz="2400" dirty="0"/>
          </a:p>
          <a:p>
            <a:r>
              <a:rPr lang="en-GB" sz="2400" dirty="0"/>
              <a:t>A database of 15,000+ entries has been randomly sampled to give a data set of 500 values across 2019.</a:t>
            </a:r>
          </a:p>
          <a:p>
            <a:endParaRPr lang="en-GB" sz="2400" b="1" dirty="0"/>
          </a:p>
          <a:p>
            <a:endParaRPr lang="en-GB" sz="2400" b="1" dirty="0"/>
          </a:p>
          <a:p>
            <a:pPr marL="342900" indent="-342900">
              <a:buFont typeface="Wingdings" panose="05000000000000000000" pitchFamily="2" charset="2"/>
              <a:buChar char="§"/>
            </a:pPr>
            <a:endParaRPr lang="en-GB" sz="2400" b="1" dirty="0"/>
          </a:p>
          <a:p>
            <a:r>
              <a:rPr lang="en-GB" sz="2400" b="1" dirty="0"/>
              <a:t>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5759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A726071-8EC8-45FF-943B-92FF3F04F398}"/>
              </a:ext>
            </a:extLst>
          </p:cNvPr>
          <p:cNvGrpSpPr/>
          <p:nvPr/>
        </p:nvGrpSpPr>
        <p:grpSpPr>
          <a:xfrm>
            <a:off x="-17253" y="9525"/>
            <a:ext cx="12209253" cy="6870199"/>
            <a:chOff x="-17253" y="1913323"/>
            <a:chExt cx="12209253" cy="4966163"/>
          </a:xfrm>
        </p:grpSpPr>
        <p:sp>
          <p:nvSpPr>
            <p:cNvPr id="7" name="Rectangle 6">
              <a:extLst>
                <a:ext uri="{FF2B5EF4-FFF2-40B4-BE49-F238E27FC236}">
                  <a16:creationId xmlns:a16="http://schemas.microsoft.com/office/drawing/2014/main" id="{56DF287B-08C2-4EB2-802C-5A0C8400C9C9}"/>
                </a:ext>
              </a:extLst>
            </p:cNvPr>
            <p:cNvSpPr/>
            <p:nvPr/>
          </p:nvSpPr>
          <p:spPr>
            <a:xfrm>
              <a:off x="-17253" y="1913323"/>
              <a:ext cx="12209253" cy="4951562"/>
            </a:xfrm>
            <a:prstGeom prst="rect">
              <a:avLst/>
            </a:prstGeom>
            <a:solidFill>
              <a:srgbClr val="823A7D"/>
            </a:solidFill>
            <a:ln>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CAD20D7-3969-4FEF-A960-7A0CED52630C}"/>
                </a:ext>
              </a:extLst>
            </p:cNvPr>
            <p:cNvSpPr txBox="1"/>
            <p:nvPr/>
          </p:nvSpPr>
          <p:spPr>
            <a:xfrm>
              <a:off x="5203825" y="6498486"/>
              <a:ext cx="1790700" cy="381000"/>
            </a:xfrm>
            <a:prstGeom prst="rect">
              <a:avLst/>
            </a:prstGeom>
            <a:noFill/>
          </p:spPr>
          <p:txBody>
            <a:bodyPr wrap="square" rtlCol="0">
              <a:spAutoFit/>
            </a:bodyPr>
            <a:lstStyle/>
            <a:p>
              <a:pPr algn="ctr"/>
              <a:r>
                <a:rPr lang="en-GB" dirty="0">
                  <a:solidFill>
                    <a:schemeClr val="bg1"/>
                  </a:solidFill>
                </a:rPr>
                <a:t>James Armitage</a:t>
              </a:r>
            </a:p>
          </p:txBody>
        </p:sp>
        <p:sp>
          <p:nvSpPr>
            <p:cNvPr id="11" name="TextBox 10">
              <a:extLst>
                <a:ext uri="{FF2B5EF4-FFF2-40B4-BE49-F238E27FC236}">
                  <a16:creationId xmlns:a16="http://schemas.microsoft.com/office/drawing/2014/main" id="{E5C23375-F507-4BC6-A176-2DB993474216}"/>
                </a:ext>
              </a:extLst>
            </p:cNvPr>
            <p:cNvSpPr txBox="1"/>
            <p:nvPr/>
          </p:nvSpPr>
          <p:spPr>
            <a:xfrm>
              <a:off x="0" y="6490998"/>
              <a:ext cx="3587750" cy="369332"/>
            </a:xfrm>
            <a:prstGeom prst="rect">
              <a:avLst/>
            </a:prstGeom>
            <a:noFill/>
          </p:spPr>
          <p:txBody>
            <a:bodyPr wrap="square" rtlCol="0">
              <a:spAutoFit/>
            </a:bodyPr>
            <a:lstStyle/>
            <a:p>
              <a:r>
                <a:rPr lang="en-GB" dirty="0">
                  <a:solidFill>
                    <a:schemeClr val="bg1"/>
                  </a:solidFill>
                </a:rPr>
                <a:t>GitHub: JamArm99/Grayce-Analysis</a:t>
              </a:r>
              <a:endParaRPr lang="en-GB" dirty="0"/>
            </a:p>
          </p:txBody>
        </p:sp>
        <p:sp>
          <p:nvSpPr>
            <p:cNvPr id="12" name="TextBox 11">
              <a:extLst>
                <a:ext uri="{FF2B5EF4-FFF2-40B4-BE49-F238E27FC236}">
                  <a16:creationId xmlns:a16="http://schemas.microsoft.com/office/drawing/2014/main" id="{A593D741-A491-4D29-BC23-877C6C269A6D}"/>
                </a:ext>
              </a:extLst>
            </p:cNvPr>
            <p:cNvSpPr txBox="1"/>
            <p:nvPr/>
          </p:nvSpPr>
          <p:spPr>
            <a:xfrm>
              <a:off x="11849100" y="6478814"/>
              <a:ext cx="342900" cy="266974"/>
            </a:xfrm>
            <a:prstGeom prst="rect">
              <a:avLst/>
            </a:prstGeom>
            <a:noFill/>
          </p:spPr>
          <p:txBody>
            <a:bodyPr wrap="square" rtlCol="0">
              <a:spAutoFit/>
            </a:bodyPr>
            <a:lstStyle/>
            <a:p>
              <a:r>
                <a:rPr lang="en-GB" dirty="0">
                  <a:solidFill>
                    <a:schemeClr val="bg1"/>
                  </a:solidFill>
                </a:rPr>
                <a:t>5</a:t>
              </a:r>
              <a:endParaRPr lang="en-GB" dirty="0"/>
            </a:p>
          </p:txBody>
        </p:sp>
      </p:grpSp>
      <p:sp>
        <p:nvSpPr>
          <p:cNvPr id="2" name="TextBox 1">
            <a:extLst>
              <a:ext uri="{FF2B5EF4-FFF2-40B4-BE49-F238E27FC236}">
                <a16:creationId xmlns:a16="http://schemas.microsoft.com/office/drawing/2014/main" id="{8B937AB8-8092-4855-A747-BDA4C354DC00}"/>
              </a:ext>
            </a:extLst>
          </p:cNvPr>
          <p:cNvSpPr txBox="1"/>
          <p:nvPr/>
        </p:nvSpPr>
        <p:spPr>
          <a:xfrm>
            <a:off x="4439548" y="2986850"/>
            <a:ext cx="3295650" cy="1015663"/>
          </a:xfrm>
          <a:prstGeom prst="rect">
            <a:avLst/>
          </a:prstGeom>
          <a:noFill/>
        </p:spPr>
        <p:txBody>
          <a:bodyPr wrap="square" rtlCol="0">
            <a:spAutoFit/>
          </a:bodyPr>
          <a:lstStyle/>
          <a:p>
            <a:pPr algn="ctr"/>
            <a:r>
              <a:rPr lang="en-GB" sz="6000" dirty="0">
                <a:solidFill>
                  <a:schemeClr val="bg1"/>
                </a:solidFill>
              </a:rPr>
              <a:t>Clean</a:t>
            </a:r>
          </a:p>
        </p:txBody>
      </p:sp>
    </p:spTree>
    <p:extLst>
      <p:ext uri="{BB962C8B-B14F-4D97-AF65-F5344CB8AC3E}">
        <p14:creationId xmlns:p14="http://schemas.microsoft.com/office/powerpoint/2010/main" val="4182435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A726071-8EC8-45FF-943B-92FF3F04F398}"/>
              </a:ext>
            </a:extLst>
          </p:cNvPr>
          <p:cNvGrpSpPr/>
          <p:nvPr/>
        </p:nvGrpSpPr>
        <p:grpSpPr>
          <a:xfrm>
            <a:off x="-17253" y="155575"/>
            <a:ext cx="12209253" cy="6723289"/>
            <a:chOff x="-17253" y="155575"/>
            <a:chExt cx="12209253" cy="6723289"/>
          </a:xfrm>
        </p:grpSpPr>
        <p:sp>
          <p:nvSpPr>
            <p:cNvPr id="7" name="Rectangle 6">
              <a:extLst>
                <a:ext uri="{FF2B5EF4-FFF2-40B4-BE49-F238E27FC236}">
                  <a16:creationId xmlns:a16="http://schemas.microsoft.com/office/drawing/2014/main" id="{56DF287B-08C2-4EB2-802C-5A0C8400C9C9}"/>
                </a:ext>
              </a:extLst>
            </p:cNvPr>
            <p:cNvSpPr/>
            <p:nvPr/>
          </p:nvSpPr>
          <p:spPr>
            <a:xfrm>
              <a:off x="-17253" y="6516914"/>
              <a:ext cx="12209253" cy="341086"/>
            </a:xfrm>
            <a:prstGeom prst="rect">
              <a:avLst/>
            </a:prstGeom>
            <a:solidFill>
              <a:srgbClr val="823A7D"/>
            </a:solidFill>
            <a:ln>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CAD20D7-3969-4FEF-A960-7A0CED52630C}"/>
                </a:ext>
              </a:extLst>
            </p:cNvPr>
            <p:cNvSpPr txBox="1"/>
            <p:nvPr/>
          </p:nvSpPr>
          <p:spPr>
            <a:xfrm>
              <a:off x="5200650" y="6497864"/>
              <a:ext cx="1790700" cy="381000"/>
            </a:xfrm>
            <a:prstGeom prst="rect">
              <a:avLst/>
            </a:prstGeom>
            <a:noFill/>
          </p:spPr>
          <p:txBody>
            <a:bodyPr wrap="square" rtlCol="0">
              <a:spAutoFit/>
            </a:bodyPr>
            <a:lstStyle/>
            <a:p>
              <a:pPr algn="ctr"/>
              <a:r>
                <a:rPr lang="en-GB" dirty="0">
                  <a:solidFill>
                    <a:schemeClr val="bg1"/>
                  </a:solidFill>
                </a:rPr>
                <a:t>James Armitage</a:t>
              </a:r>
            </a:p>
          </p:txBody>
        </p:sp>
        <p:pic>
          <p:nvPicPr>
            <p:cNvPr id="10" name="Picture 9" descr="Logo&#10;&#10;Description automatically generated">
              <a:extLst>
                <a:ext uri="{FF2B5EF4-FFF2-40B4-BE49-F238E27FC236}">
                  <a16:creationId xmlns:a16="http://schemas.microsoft.com/office/drawing/2014/main" id="{CC5DA7B7-DC32-43A1-894C-BC6DF5ADF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75" y="155575"/>
              <a:ext cx="2892871" cy="746125"/>
            </a:xfrm>
            <a:prstGeom prst="rect">
              <a:avLst/>
            </a:prstGeom>
          </p:spPr>
        </p:pic>
        <p:sp>
          <p:nvSpPr>
            <p:cNvPr id="11" name="TextBox 10">
              <a:extLst>
                <a:ext uri="{FF2B5EF4-FFF2-40B4-BE49-F238E27FC236}">
                  <a16:creationId xmlns:a16="http://schemas.microsoft.com/office/drawing/2014/main" id="{E5C23375-F507-4BC6-A176-2DB993474216}"/>
                </a:ext>
              </a:extLst>
            </p:cNvPr>
            <p:cNvSpPr txBox="1"/>
            <p:nvPr/>
          </p:nvSpPr>
          <p:spPr>
            <a:xfrm>
              <a:off x="0" y="6490998"/>
              <a:ext cx="3587750" cy="369332"/>
            </a:xfrm>
            <a:prstGeom prst="rect">
              <a:avLst/>
            </a:prstGeom>
            <a:noFill/>
          </p:spPr>
          <p:txBody>
            <a:bodyPr wrap="square" rtlCol="0">
              <a:spAutoFit/>
            </a:bodyPr>
            <a:lstStyle/>
            <a:p>
              <a:r>
                <a:rPr lang="en-GB" dirty="0">
                  <a:solidFill>
                    <a:schemeClr val="bg1"/>
                  </a:solidFill>
                </a:rPr>
                <a:t>GitHub: JamArm99/Grayce-Analysis</a:t>
              </a:r>
              <a:endParaRPr lang="en-GB" dirty="0"/>
            </a:p>
          </p:txBody>
        </p:sp>
        <p:sp>
          <p:nvSpPr>
            <p:cNvPr id="12" name="TextBox 11">
              <a:extLst>
                <a:ext uri="{FF2B5EF4-FFF2-40B4-BE49-F238E27FC236}">
                  <a16:creationId xmlns:a16="http://schemas.microsoft.com/office/drawing/2014/main" id="{A593D741-A491-4D29-BC23-877C6C269A6D}"/>
                </a:ext>
              </a:extLst>
            </p:cNvPr>
            <p:cNvSpPr txBox="1"/>
            <p:nvPr/>
          </p:nvSpPr>
          <p:spPr>
            <a:xfrm>
              <a:off x="11849100" y="6478814"/>
              <a:ext cx="342900" cy="369332"/>
            </a:xfrm>
            <a:prstGeom prst="rect">
              <a:avLst/>
            </a:prstGeom>
            <a:noFill/>
          </p:spPr>
          <p:txBody>
            <a:bodyPr wrap="square" rtlCol="0">
              <a:spAutoFit/>
            </a:bodyPr>
            <a:lstStyle/>
            <a:p>
              <a:r>
                <a:rPr lang="en-GB" dirty="0">
                  <a:solidFill>
                    <a:schemeClr val="bg1"/>
                  </a:solidFill>
                </a:rPr>
                <a:t>6</a:t>
              </a:r>
              <a:endParaRPr lang="en-GB" dirty="0"/>
            </a:p>
          </p:txBody>
        </p:sp>
      </p:grpSp>
      <p:sp>
        <p:nvSpPr>
          <p:cNvPr id="9" name="TextBox 8">
            <a:extLst>
              <a:ext uri="{FF2B5EF4-FFF2-40B4-BE49-F238E27FC236}">
                <a16:creationId xmlns:a16="http://schemas.microsoft.com/office/drawing/2014/main" id="{C757C431-5712-4191-81C4-857E523C3B01}"/>
              </a:ext>
            </a:extLst>
          </p:cNvPr>
          <p:cNvSpPr txBox="1"/>
          <p:nvPr/>
        </p:nvSpPr>
        <p:spPr>
          <a:xfrm>
            <a:off x="3476441" y="112445"/>
            <a:ext cx="8712679" cy="769441"/>
          </a:xfrm>
          <a:prstGeom prst="rect">
            <a:avLst/>
          </a:prstGeom>
          <a:noFill/>
        </p:spPr>
        <p:txBody>
          <a:bodyPr wrap="square" rtlCol="0">
            <a:spAutoFit/>
          </a:bodyPr>
          <a:lstStyle/>
          <a:p>
            <a:r>
              <a:rPr lang="en-GB" sz="4400" u="sng" dirty="0"/>
              <a:t>Preparing Data For Analysis</a:t>
            </a:r>
          </a:p>
        </p:txBody>
      </p:sp>
      <p:pic>
        <p:nvPicPr>
          <p:cNvPr id="14" name="Picture 13">
            <a:extLst>
              <a:ext uri="{FF2B5EF4-FFF2-40B4-BE49-F238E27FC236}">
                <a16:creationId xmlns:a16="http://schemas.microsoft.com/office/drawing/2014/main" id="{452D3FEB-70F3-4E8D-8968-9B832618E3E1}"/>
              </a:ext>
            </a:extLst>
          </p:cNvPr>
          <p:cNvPicPr>
            <a:picLocks noChangeAspect="1"/>
          </p:cNvPicPr>
          <p:nvPr/>
        </p:nvPicPr>
        <p:blipFill rotWithShape="1">
          <a:blip r:embed="rId3"/>
          <a:srcRect l="763" t="23785" r="50677" b="7726"/>
          <a:stretch/>
        </p:blipFill>
        <p:spPr>
          <a:xfrm>
            <a:off x="128046" y="3080267"/>
            <a:ext cx="8116569" cy="3219696"/>
          </a:xfrm>
          <a:prstGeom prst="rect">
            <a:avLst/>
          </a:prstGeom>
        </p:spPr>
      </p:pic>
      <p:sp>
        <p:nvSpPr>
          <p:cNvPr id="15" name="TextBox 14">
            <a:extLst>
              <a:ext uri="{FF2B5EF4-FFF2-40B4-BE49-F238E27FC236}">
                <a16:creationId xmlns:a16="http://schemas.microsoft.com/office/drawing/2014/main" id="{A7BFCBC1-B521-47D7-802A-FECD47BC4198}"/>
              </a:ext>
            </a:extLst>
          </p:cNvPr>
          <p:cNvSpPr txBox="1"/>
          <p:nvPr/>
        </p:nvSpPr>
        <p:spPr>
          <a:xfrm>
            <a:off x="243902" y="1198713"/>
            <a:ext cx="11691218" cy="1846659"/>
          </a:xfrm>
          <a:prstGeom prst="rect">
            <a:avLst/>
          </a:prstGeom>
          <a:noFill/>
        </p:spPr>
        <p:txBody>
          <a:bodyPr wrap="square" rtlCol="0">
            <a:spAutoFit/>
          </a:bodyPr>
          <a:lstStyle/>
          <a:p>
            <a:r>
              <a:rPr lang="en-GB" sz="2400" dirty="0"/>
              <a:t>Good data quality is data that is fit for purpose. It can be tested using the DAta Management Association (DAMA) UK data quality dimensions: Completeness, Uniqueness, Consistency, Timeliness, validity and Accuracy.</a:t>
            </a:r>
          </a:p>
          <a:p>
            <a:r>
              <a:rPr lang="en-GB" sz="2400" b="1" dirty="0"/>
              <a:t>  </a:t>
            </a:r>
          </a:p>
          <a:p>
            <a:pPr marL="285750" indent="-285750">
              <a:buFont typeface="Arial" panose="020B0604020202020204" pitchFamily="34" charset="0"/>
              <a:buChar char="•"/>
            </a:pPr>
            <a:endParaRPr lang="en-GB" dirty="0"/>
          </a:p>
        </p:txBody>
      </p:sp>
      <p:pic>
        <p:nvPicPr>
          <p:cNvPr id="16" name="Picture 15">
            <a:extLst>
              <a:ext uri="{FF2B5EF4-FFF2-40B4-BE49-F238E27FC236}">
                <a16:creationId xmlns:a16="http://schemas.microsoft.com/office/drawing/2014/main" id="{A477F7ED-96CA-4F20-8AFB-DD2611707FF5}"/>
              </a:ext>
            </a:extLst>
          </p:cNvPr>
          <p:cNvPicPr>
            <a:picLocks noChangeAspect="1"/>
          </p:cNvPicPr>
          <p:nvPr/>
        </p:nvPicPr>
        <p:blipFill rotWithShape="1">
          <a:blip r:embed="rId4"/>
          <a:srcRect l="713" t="23672" r="81736" b="7714"/>
          <a:stretch/>
        </p:blipFill>
        <p:spPr>
          <a:xfrm>
            <a:off x="8811273" y="3080267"/>
            <a:ext cx="2928607" cy="3220071"/>
          </a:xfrm>
          <a:prstGeom prst="rect">
            <a:avLst/>
          </a:prstGeom>
        </p:spPr>
      </p:pic>
      <p:sp>
        <p:nvSpPr>
          <p:cNvPr id="3" name="TextBox 2">
            <a:extLst>
              <a:ext uri="{FF2B5EF4-FFF2-40B4-BE49-F238E27FC236}">
                <a16:creationId xmlns:a16="http://schemas.microsoft.com/office/drawing/2014/main" id="{5BCDFECA-668E-47F0-A9F0-3D593DCFC88B}"/>
              </a:ext>
            </a:extLst>
          </p:cNvPr>
          <p:cNvSpPr txBox="1"/>
          <p:nvPr/>
        </p:nvSpPr>
        <p:spPr>
          <a:xfrm>
            <a:off x="3106830" y="2611985"/>
            <a:ext cx="2159000" cy="369332"/>
          </a:xfrm>
          <a:prstGeom prst="rect">
            <a:avLst/>
          </a:prstGeom>
          <a:noFill/>
        </p:spPr>
        <p:txBody>
          <a:bodyPr wrap="square" rtlCol="0">
            <a:spAutoFit/>
          </a:bodyPr>
          <a:lstStyle/>
          <a:p>
            <a:r>
              <a:rPr lang="en-GB" dirty="0"/>
              <a:t>Database pre-clean</a:t>
            </a:r>
          </a:p>
        </p:txBody>
      </p:sp>
      <p:sp>
        <p:nvSpPr>
          <p:cNvPr id="17" name="TextBox 16">
            <a:extLst>
              <a:ext uri="{FF2B5EF4-FFF2-40B4-BE49-F238E27FC236}">
                <a16:creationId xmlns:a16="http://schemas.microsoft.com/office/drawing/2014/main" id="{272DCAEF-D182-43EB-B541-C6F6E0D4D788}"/>
              </a:ext>
            </a:extLst>
          </p:cNvPr>
          <p:cNvSpPr txBox="1"/>
          <p:nvPr/>
        </p:nvSpPr>
        <p:spPr>
          <a:xfrm>
            <a:off x="9324340" y="2612923"/>
            <a:ext cx="2159000" cy="369332"/>
          </a:xfrm>
          <a:prstGeom prst="rect">
            <a:avLst/>
          </a:prstGeom>
          <a:noFill/>
        </p:spPr>
        <p:txBody>
          <a:bodyPr wrap="square" rtlCol="0">
            <a:spAutoFit/>
          </a:bodyPr>
          <a:lstStyle/>
          <a:p>
            <a:r>
              <a:rPr lang="en-GB" dirty="0"/>
              <a:t>Database post-clean</a:t>
            </a:r>
          </a:p>
        </p:txBody>
      </p:sp>
      <p:sp>
        <p:nvSpPr>
          <p:cNvPr id="4" name="Arrow: Right 3">
            <a:extLst>
              <a:ext uri="{FF2B5EF4-FFF2-40B4-BE49-F238E27FC236}">
                <a16:creationId xmlns:a16="http://schemas.microsoft.com/office/drawing/2014/main" id="{F41B3BC8-81BE-409F-B99B-AAFFE6493DB7}"/>
              </a:ext>
            </a:extLst>
          </p:cNvPr>
          <p:cNvSpPr/>
          <p:nvPr/>
        </p:nvSpPr>
        <p:spPr>
          <a:xfrm>
            <a:off x="8244615" y="4457700"/>
            <a:ext cx="566658" cy="341086"/>
          </a:xfrm>
          <a:prstGeom prst="rightArrow">
            <a:avLst/>
          </a:prstGeom>
          <a:solidFill>
            <a:srgbClr val="823A7D"/>
          </a:solidFill>
          <a:ln>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823A7D"/>
              </a:solidFill>
            </a:endParaRPr>
          </a:p>
        </p:txBody>
      </p:sp>
    </p:spTree>
    <p:extLst>
      <p:ext uri="{BB962C8B-B14F-4D97-AF65-F5344CB8AC3E}">
        <p14:creationId xmlns:p14="http://schemas.microsoft.com/office/powerpoint/2010/main" val="3579539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A726071-8EC8-45FF-943B-92FF3F04F398}"/>
              </a:ext>
            </a:extLst>
          </p:cNvPr>
          <p:cNvGrpSpPr/>
          <p:nvPr/>
        </p:nvGrpSpPr>
        <p:grpSpPr>
          <a:xfrm>
            <a:off x="-17253" y="155575"/>
            <a:ext cx="12209253" cy="6723289"/>
            <a:chOff x="-17253" y="155575"/>
            <a:chExt cx="12209253" cy="6723289"/>
          </a:xfrm>
        </p:grpSpPr>
        <p:sp>
          <p:nvSpPr>
            <p:cNvPr id="7" name="Rectangle 6">
              <a:extLst>
                <a:ext uri="{FF2B5EF4-FFF2-40B4-BE49-F238E27FC236}">
                  <a16:creationId xmlns:a16="http://schemas.microsoft.com/office/drawing/2014/main" id="{56DF287B-08C2-4EB2-802C-5A0C8400C9C9}"/>
                </a:ext>
              </a:extLst>
            </p:cNvPr>
            <p:cNvSpPr/>
            <p:nvPr/>
          </p:nvSpPr>
          <p:spPr>
            <a:xfrm>
              <a:off x="-17253" y="6516914"/>
              <a:ext cx="12209253" cy="341086"/>
            </a:xfrm>
            <a:prstGeom prst="rect">
              <a:avLst/>
            </a:prstGeom>
            <a:solidFill>
              <a:srgbClr val="823A7D"/>
            </a:solidFill>
            <a:ln>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CAD20D7-3969-4FEF-A960-7A0CED52630C}"/>
                </a:ext>
              </a:extLst>
            </p:cNvPr>
            <p:cNvSpPr txBox="1"/>
            <p:nvPr/>
          </p:nvSpPr>
          <p:spPr>
            <a:xfrm>
              <a:off x="5200650" y="6497864"/>
              <a:ext cx="1790700" cy="381000"/>
            </a:xfrm>
            <a:prstGeom prst="rect">
              <a:avLst/>
            </a:prstGeom>
            <a:noFill/>
          </p:spPr>
          <p:txBody>
            <a:bodyPr wrap="square" rtlCol="0">
              <a:spAutoFit/>
            </a:bodyPr>
            <a:lstStyle/>
            <a:p>
              <a:pPr algn="ctr"/>
              <a:r>
                <a:rPr lang="en-GB" dirty="0">
                  <a:solidFill>
                    <a:schemeClr val="bg1"/>
                  </a:solidFill>
                </a:rPr>
                <a:t>James Armitage</a:t>
              </a:r>
            </a:p>
          </p:txBody>
        </p:sp>
        <p:pic>
          <p:nvPicPr>
            <p:cNvPr id="10" name="Picture 9" descr="Logo&#10;&#10;Description automatically generated">
              <a:extLst>
                <a:ext uri="{FF2B5EF4-FFF2-40B4-BE49-F238E27FC236}">
                  <a16:creationId xmlns:a16="http://schemas.microsoft.com/office/drawing/2014/main" id="{CC5DA7B7-DC32-43A1-894C-BC6DF5ADF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75" y="155575"/>
              <a:ext cx="2892871" cy="746125"/>
            </a:xfrm>
            <a:prstGeom prst="rect">
              <a:avLst/>
            </a:prstGeom>
          </p:spPr>
        </p:pic>
        <p:sp>
          <p:nvSpPr>
            <p:cNvPr id="11" name="TextBox 10">
              <a:extLst>
                <a:ext uri="{FF2B5EF4-FFF2-40B4-BE49-F238E27FC236}">
                  <a16:creationId xmlns:a16="http://schemas.microsoft.com/office/drawing/2014/main" id="{E5C23375-F507-4BC6-A176-2DB993474216}"/>
                </a:ext>
              </a:extLst>
            </p:cNvPr>
            <p:cNvSpPr txBox="1"/>
            <p:nvPr/>
          </p:nvSpPr>
          <p:spPr>
            <a:xfrm>
              <a:off x="0" y="6490998"/>
              <a:ext cx="3587750" cy="369332"/>
            </a:xfrm>
            <a:prstGeom prst="rect">
              <a:avLst/>
            </a:prstGeom>
            <a:noFill/>
          </p:spPr>
          <p:txBody>
            <a:bodyPr wrap="square" rtlCol="0">
              <a:spAutoFit/>
            </a:bodyPr>
            <a:lstStyle/>
            <a:p>
              <a:r>
                <a:rPr lang="en-GB" dirty="0">
                  <a:solidFill>
                    <a:schemeClr val="bg1"/>
                  </a:solidFill>
                </a:rPr>
                <a:t>GitHub: JamArm99/Grayce-Analysis</a:t>
              </a:r>
              <a:endParaRPr lang="en-GB" dirty="0"/>
            </a:p>
          </p:txBody>
        </p:sp>
        <p:sp>
          <p:nvSpPr>
            <p:cNvPr id="12" name="TextBox 11">
              <a:extLst>
                <a:ext uri="{FF2B5EF4-FFF2-40B4-BE49-F238E27FC236}">
                  <a16:creationId xmlns:a16="http://schemas.microsoft.com/office/drawing/2014/main" id="{A593D741-A491-4D29-BC23-877C6C269A6D}"/>
                </a:ext>
              </a:extLst>
            </p:cNvPr>
            <p:cNvSpPr txBox="1"/>
            <p:nvPr/>
          </p:nvSpPr>
          <p:spPr>
            <a:xfrm>
              <a:off x="11849100" y="6478814"/>
              <a:ext cx="342900" cy="369332"/>
            </a:xfrm>
            <a:prstGeom prst="rect">
              <a:avLst/>
            </a:prstGeom>
            <a:noFill/>
          </p:spPr>
          <p:txBody>
            <a:bodyPr wrap="square" rtlCol="0">
              <a:spAutoFit/>
            </a:bodyPr>
            <a:lstStyle/>
            <a:p>
              <a:r>
                <a:rPr lang="en-GB" dirty="0">
                  <a:solidFill>
                    <a:schemeClr val="bg1"/>
                  </a:solidFill>
                </a:rPr>
                <a:t>7</a:t>
              </a:r>
              <a:endParaRPr lang="en-GB" dirty="0"/>
            </a:p>
          </p:txBody>
        </p:sp>
      </p:grpSp>
      <p:sp>
        <p:nvSpPr>
          <p:cNvPr id="9" name="TextBox 8">
            <a:extLst>
              <a:ext uri="{FF2B5EF4-FFF2-40B4-BE49-F238E27FC236}">
                <a16:creationId xmlns:a16="http://schemas.microsoft.com/office/drawing/2014/main" id="{C757C431-5712-4191-81C4-857E523C3B01}"/>
              </a:ext>
            </a:extLst>
          </p:cNvPr>
          <p:cNvSpPr txBox="1"/>
          <p:nvPr/>
        </p:nvSpPr>
        <p:spPr>
          <a:xfrm>
            <a:off x="3476441" y="112445"/>
            <a:ext cx="8712679" cy="769441"/>
          </a:xfrm>
          <a:prstGeom prst="rect">
            <a:avLst/>
          </a:prstGeom>
          <a:noFill/>
        </p:spPr>
        <p:txBody>
          <a:bodyPr wrap="square" rtlCol="0">
            <a:spAutoFit/>
          </a:bodyPr>
          <a:lstStyle/>
          <a:p>
            <a:r>
              <a:rPr lang="en-GB" sz="4400" u="sng" dirty="0"/>
              <a:t>Recommendations For Data Quality</a:t>
            </a:r>
          </a:p>
        </p:txBody>
      </p:sp>
      <p:sp>
        <p:nvSpPr>
          <p:cNvPr id="2" name="TextBox 1">
            <a:extLst>
              <a:ext uri="{FF2B5EF4-FFF2-40B4-BE49-F238E27FC236}">
                <a16:creationId xmlns:a16="http://schemas.microsoft.com/office/drawing/2014/main" id="{05033A40-28C2-4842-9276-49FC2A638989}"/>
              </a:ext>
            </a:extLst>
          </p:cNvPr>
          <p:cNvSpPr txBox="1"/>
          <p:nvPr/>
        </p:nvSpPr>
        <p:spPr>
          <a:xfrm>
            <a:off x="176063" y="1324276"/>
            <a:ext cx="4702534" cy="3139321"/>
          </a:xfrm>
          <a:prstGeom prst="rect">
            <a:avLst/>
          </a:prstGeom>
          <a:noFill/>
        </p:spPr>
        <p:txBody>
          <a:bodyPr wrap="square" rtlCol="0">
            <a:spAutoFit/>
          </a:bodyPr>
          <a:lstStyle/>
          <a:p>
            <a:r>
              <a:rPr lang="en-GB" b="1" dirty="0">
                <a:solidFill>
                  <a:srgbClr val="A8163F"/>
                </a:solidFill>
              </a:rPr>
              <a:t>Completeness: All records are complete</a:t>
            </a:r>
          </a:p>
          <a:p>
            <a:r>
              <a:rPr lang="en-GB" dirty="0"/>
              <a:t>   - Item volume is split at the CRM integration</a:t>
            </a:r>
          </a:p>
          <a:p>
            <a:endParaRPr lang="en-GB" dirty="0"/>
          </a:p>
          <a:p>
            <a:r>
              <a:rPr lang="en-GB" b="1" dirty="0">
                <a:solidFill>
                  <a:srgbClr val="A8163F"/>
                </a:solidFill>
              </a:rPr>
              <a:t>Uniqueness: No entry duplication</a:t>
            </a:r>
          </a:p>
          <a:p>
            <a:r>
              <a:rPr lang="en-GB" dirty="0"/>
              <a:t>   - Region and customer region</a:t>
            </a:r>
          </a:p>
          <a:p>
            <a:r>
              <a:rPr lang="en-GB" dirty="0"/>
              <a:t>   - Customer alternative region</a:t>
            </a:r>
          </a:p>
          <a:p>
            <a:r>
              <a:rPr lang="en-GB" dirty="0"/>
              <a:t>   - Discount codes </a:t>
            </a:r>
          </a:p>
          <a:p>
            <a:r>
              <a:rPr lang="en-GB" dirty="0"/>
              <a:t>   - Delivery date is duplicate of date</a:t>
            </a:r>
          </a:p>
          <a:p>
            <a:r>
              <a:rPr lang="en-GB" dirty="0"/>
              <a:t>   - Loyalty ID and loyalty customer</a:t>
            </a:r>
          </a:p>
          <a:p>
            <a:r>
              <a:rPr lang="en-GB" dirty="0"/>
              <a:t>   - Number of items and item volume</a:t>
            </a:r>
          </a:p>
          <a:p>
            <a:r>
              <a:rPr lang="en-GB" dirty="0"/>
              <a:t> </a:t>
            </a:r>
          </a:p>
        </p:txBody>
      </p:sp>
      <p:sp>
        <p:nvSpPr>
          <p:cNvPr id="3" name="TextBox 2">
            <a:extLst>
              <a:ext uri="{FF2B5EF4-FFF2-40B4-BE49-F238E27FC236}">
                <a16:creationId xmlns:a16="http://schemas.microsoft.com/office/drawing/2014/main" id="{AC11E685-B975-4B58-AE12-7945AC5F1A2A}"/>
              </a:ext>
            </a:extLst>
          </p:cNvPr>
          <p:cNvSpPr txBox="1"/>
          <p:nvPr/>
        </p:nvSpPr>
        <p:spPr>
          <a:xfrm>
            <a:off x="231775" y="4184636"/>
            <a:ext cx="5132717" cy="2585323"/>
          </a:xfrm>
          <a:prstGeom prst="rect">
            <a:avLst/>
          </a:prstGeom>
          <a:noFill/>
        </p:spPr>
        <p:txBody>
          <a:bodyPr wrap="square" rtlCol="0">
            <a:spAutoFit/>
          </a:bodyPr>
          <a:lstStyle/>
          <a:p>
            <a:r>
              <a:rPr lang="en-GB" b="1" dirty="0">
                <a:solidFill>
                  <a:srgbClr val="A8163F"/>
                </a:solidFill>
              </a:rPr>
              <a:t>Consistency: Value contradictions</a:t>
            </a:r>
          </a:p>
          <a:p>
            <a:r>
              <a:rPr lang="en-GB" dirty="0"/>
              <a:t>   - Loyalty and loyalty ID conflict prior to CRM</a:t>
            </a:r>
          </a:p>
          <a:p>
            <a:r>
              <a:rPr lang="en-GB" dirty="0"/>
              <a:t>   - No tax either displayed as “NULL” or 0</a:t>
            </a:r>
          </a:p>
          <a:p>
            <a:endParaRPr lang="en-GB" dirty="0"/>
          </a:p>
          <a:p>
            <a:r>
              <a:rPr lang="en-GB" b="1" dirty="0">
                <a:solidFill>
                  <a:srgbClr val="A8163F"/>
                </a:solidFill>
              </a:rPr>
              <a:t>Validity: Data within correct ranges</a:t>
            </a:r>
          </a:p>
          <a:p>
            <a:r>
              <a:rPr lang="en-GB" dirty="0"/>
              <a:t>   - Tax values prior to CRM are unphysical e.g. </a:t>
            </a:r>
          </a:p>
          <a:p>
            <a:r>
              <a:rPr lang="en-GB" dirty="0"/>
              <a:t>     Tax &gt; transaction price</a:t>
            </a:r>
          </a:p>
          <a:p>
            <a:endParaRPr lang="en-GB" dirty="0"/>
          </a:p>
          <a:p>
            <a:endParaRPr lang="en-GB" dirty="0"/>
          </a:p>
        </p:txBody>
      </p:sp>
      <p:pic>
        <p:nvPicPr>
          <p:cNvPr id="14" name="Picture 13">
            <a:extLst>
              <a:ext uri="{FF2B5EF4-FFF2-40B4-BE49-F238E27FC236}">
                <a16:creationId xmlns:a16="http://schemas.microsoft.com/office/drawing/2014/main" id="{BC220AF5-ABDC-443D-BCA7-A52551AA11DF}"/>
              </a:ext>
            </a:extLst>
          </p:cNvPr>
          <p:cNvPicPr>
            <a:picLocks noChangeAspect="1"/>
          </p:cNvPicPr>
          <p:nvPr/>
        </p:nvPicPr>
        <p:blipFill rotWithShape="1">
          <a:blip r:embed="rId3"/>
          <a:srcRect l="763" t="23785" r="50677" b="7726"/>
          <a:stretch/>
        </p:blipFill>
        <p:spPr>
          <a:xfrm>
            <a:off x="4934309" y="2123525"/>
            <a:ext cx="7167892" cy="2843373"/>
          </a:xfrm>
          <a:prstGeom prst="rect">
            <a:avLst/>
          </a:prstGeom>
        </p:spPr>
      </p:pic>
      <p:sp>
        <p:nvSpPr>
          <p:cNvPr id="5" name="Rectangle 4">
            <a:extLst>
              <a:ext uri="{FF2B5EF4-FFF2-40B4-BE49-F238E27FC236}">
                <a16:creationId xmlns:a16="http://schemas.microsoft.com/office/drawing/2014/main" id="{D5F2E2C0-9349-40D2-BEDA-9193A8C220BB}"/>
              </a:ext>
            </a:extLst>
          </p:cNvPr>
          <p:cNvSpPr/>
          <p:nvPr/>
        </p:nvSpPr>
        <p:spPr>
          <a:xfrm>
            <a:off x="6969919" y="2113472"/>
            <a:ext cx="586821" cy="2846717"/>
          </a:xfrm>
          <a:prstGeom prst="rect">
            <a:avLst/>
          </a:prstGeom>
          <a:noFill/>
          <a:ln w="28575">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3C15F834-842E-4358-BAB0-6FEF4B5C99ED}"/>
              </a:ext>
            </a:extLst>
          </p:cNvPr>
          <p:cNvSpPr/>
          <p:nvPr/>
        </p:nvSpPr>
        <p:spPr>
          <a:xfrm>
            <a:off x="10351697" y="2113472"/>
            <a:ext cx="431321" cy="2843373"/>
          </a:xfrm>
          <a:prstGeom prst="rect">
            <a:avLst/>
          </a:prstGeom>
          <a:noFill/>
          <a:ln w="28575">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64428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A726071-8EC8-45FF-943B-92FF3F04F398}"/>
              </a:ext>
            </a:extLst>
          </p:cNvPr>
          <p:cNvGrpSpPr/>
          <p:nvPr/>
        </p:nvGrpSpPr>
        <p:grpSpPr>
          <a:xfrm>
            <a:off x="-17253" y="9525"/>
            <a:ext cx="12209253" cy="6870199"/>
            <a:chOff x="-17253" y="1913323"/>
            <a:chExt cx="12209253" cy="4966163"/>
          </a:xfrm>
        </p:grpSpPr>
        <p:sp>
          <p:nvSpPr>
            <p:cNvPr id="7" name="Rectangle 6">
              <a:extLst>
                <a:ext uri="{FF2B5EF4-FFF2-40B4-BE49-F238E27FC236}">
                  <a16:creationId xmlns:a16="http://schemas.microsoft.com/office/drawing/2014/main" id="{56DF287B-08C2-4EB2-802C-5A0C8400C9C9}"/>
                </a:ext>
              </a:extLst>
            </p:cNvPr>
            <p:cNvSpPr/>
            <p:nvPr/>
          </p:nvSpPr>
          <p:spPr>
            <a:xfrm>
              <a:off x="-17253" y="1913323"/>
              <a:ext cx="12209253" cy="4951562"/>
            </a:xfrm>
            <a:prstGeom prst="rect">
              <a:avLst/>
            </a:prstGeom>
            <a:solidFill>
              <a:srgbClr val="823A7D"/>
            </a:solidFill>
            <a:ln>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CAD20D7-3969-4FEF-A960-7A0CED52630C}"/>
                </a:ext>
              </a:extLst>
            </p:cNvPr>
            <p:cNvSpPr txBox="1"/>
            <p:nvPr/>
          </p:nvSpPr>
          <p:spPr>
            <a:xfrm>
              <a:off x="5203825" y="6498486"/>
              <a:ext cx="1790700" cy="381000"/>
            </a:xfrm>
            <a:prstGeom prst="rect">
              <a:avLst/>
            </a:prstGeom>
            <a:noFill/>
          </p:spPr>
          <p:txBody>
            <a:bodyPr wrap="square" rtlCol="0">
              <a:spAutoFit/>
            </a:bodyPr>
            <a:lstStyle/>
            <a:p>
              <a:pPr algn="ctr"/>
              <a:r>
                <a:rPr lang="en-GB" dirty="0">
                  <a:solidFill>
                    <a:schemeClr val="bg1"/>
                  </a:solidFill>
                </a:rPr>
                <a:t>James Armitage</a:t>
              </a:r>
            </a:p>
          </p:txBody>
        </p:sp>
        <p:sp>
          <p:nvSpPr>
            <p:cNvPr id="11" name="TextBox 10">
              <a:extLst>
                <a:ext uri="{FF2B5EF4-FFF2-40B4-BE49-F238E27FC236}">
                  <a16:creationId xmlns:a16="http://schemas.microsoft.com/office/drawing/2014/main" id="{E5C23375-F507-4BC6-A176-2DB993474216}"/>
                </a:ext>
              </a:extLst>
            </p:cNvPr>
            <p:cNvSpPr txBox="1"/>
            <p:nvPr/>
          </p:nvSpPr>
          <p:spPr>
            <a:xfrm>
              <a:off x="0" y="6490998"/>
              <a:ext cx="3587750" cy="369332"/>
            </a:xfrm>
            <a:prstGeom prst="rect">
              <a:avLst/>
            </a:prstGeom>
            <a:noFill/>
          </p:spPr>
          <p:txBody>
            <a:bodyPr wrap="square" rtlCol="0">
              <a:spAutoFit/>
            </a:bodyPr>
            <a:lstStyle/>
            <a:p>
              <a:r>
                <a:rPr lang="en-GB" dirty="0">
                  <a:solidFill>
                    <a:schemeClr val="bg1"/>
                  </a:solidFill>
                </a:rPr>
                <a:t>GitHub: JamArm99/Grayce-Analysis</a:t>
              </a:r>
              <a:endParaRPr lang="en-GB" dirty="0"/>
            </a:p>
          </p:txBody>
        </p:sp>
        <p:sp>
          <p:nvSpPr>
            <p:cNvPr id="12" name="TextBox 11">
              <a:extLst>
                <a:ext uri="{FF2B5EF4-FFF2-40B4-BE49-F238E27FC236}">
                  <a16:creationId xmlns:a16="http://schemas.microsoft.com/office/drawing/2014/main" id="{A593D741-A491-4D29-BC23-877C6C269A6D}"/>
                </a:ext>
              </a:extLst>
            </p:cNvPr>
            <p:cNvSpPr txBox="1"/>
            <p:nvPr/>
          </p:nvSpPr>
          <p:spPr>
            <a:xfrm>
              <a:off x="11849100" y="6478814"/>
              <a:ext cx="342900" cy="266974"/>
            </a:xfrm>
            <a:prstGeom prst="rect">
              <a:avLst/>
            </a:prstGeom>
            <a:noFill/>
          </p:spPr>
          <p:txBody>
            <a:bodyPr wrap="square" rtlCol="0">
              <a:spAutoFit/>
            </a:bodyPr>
            <a:lstStyle/>
            <a:p>
              <a:r>
                <a:rPr lang="en-GB" dirty="0">
                  <a:solidFill>
                    <a:schemeClr val="bg1"/>
                  </a:solidFill>
                </a:rPr>
                <a:t>8</a:t>
              </a:r>
              <a:endParaRPr lang="en-GB" dirty="0"/>
            </a:p>
          </p:txBody>
        </p:sp>
      </p:grpSp>
      <p:sp>
        <p:nvSpPr>
          <p:cNvPr id="2" name="TextBox 1">
            <a:extLst>
              <a:ext uri="{FF2B5EF4-FFF2-40B4-BE49-F238E27FC236}">
                <a16:creationId xmlns:a16="http://schemas.microsoft.com/office/drawing/2014/main" id="{8B937AB8-8092-4855-A747-BDA4C354DC00}"/>
              </a:ext>
            </a:extLst>
          </p:cNvPr>
          <p:cNvSpPr txBox="1"/>
          <p:nvPr/>
        </p:nvSpPr>
        <p:spPr>
          <a:xfrm>
            <a:off x="4439548" y="2986850"/>
            <a:ext cx="3295650" cy="1015663"/>
          </a:xfrm>
          <a:prstGeom prst="rect">
            <a:avLst/>
          </a:prstGeom>
          <a:noFill/>
        </p:spPr>
        <p:txBody>
          <a:bodyPr wrap="square" rtlCol="0">
            <a:spAutoFit/>
          </a:bodyPr>
          <a:lstStyle/>
          <a:p>
            <a:pPr algn="ctr"/>
            <a:r>
              <a:rPr lang="en-GB" sz="6000" dirty="0">
                <a:solidFill>
                  <a:schemeClr val="bg1"/>
                </a:solidFill>
              </a:rPr>
              <a:t>Analyse</a:t>
            </a:r>
          </a:p>
        </p:txBody>
      </p:sp>
    </p:spTree>
    <p:extLst>
      <p:ext uri="{BB962C8B-B14F-4D97-AF65-F5344CB8AC3E}">
        <p14:creationId xmlns:p14="http://schemas.microsoft.com/office/powerpoint/2010/main" val="2638885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A726071-8EC8-45FF-943B-92FF3F04F398}"/>
              </a:ext>
            </a:extLst>
          </p:cNvPr>
          <p:cNvGrpSpPr/>
          <p:nvPr/>
        </p:nvGrpSpPr>
        <p:grpSpPr>
          <a:xfrm>
            <a:off x="-17253" y="155575"/>
            <a:ext cx="12209253" cy="6723289"/>
            <a:chOff x="-17253" y="155575"/>
            <a:chExt cx="12209253" cy="6723289"/>
          </a:xfrm>
        </p:grpSpPr>
        <p:sp>
          <p:nvSpPr>
            <p:cNvPr id="7" name="Rectangle 6">
              <a:extLst>
                <a:ext uri="{FF2B5EF4-FFF2-40B4-BE49-F238E27FC236}">
                  <a16:creationId xmlns:a16="http://schemas.microsoft.com/office/drawing/2014/main" id="{56DF287B-08C2-4EB2-802C-5A0C8400C9C9}"/>
                </a:ext>
              </a:extLst>
            </p:cNvPr>
            <p:cNvSpPr/>
            <p:nvPr/>
          </p:nvSpPr>
          <p:spPr>
            <a:xfrm>
              <a:off x="-17253" y="6516914"/>
              <a:ext cx="12209253" cy="341086"/>
            </a:xfrm>
            <a:prstGeom prst="rect">
              <a:avLst/>
            </a:prstGeom>
            <a:solidFill>
              <a:srgbClr val="823A7D"/>
            </a:solidFill>
            <a:ln>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CAD20D7-3969-4FEF-A960-7A0CED52630C}"/>
                </a:ext>
              </a:extLst>
            </p:cNvPr>
            <p:cNvSpPr txBox="1"/>
            <p:nvPr/>
          </p:nvSpPr>
          <p:spPr>
            <a:xfrm>
              <a:off x="5200650" y="6497864"/>
              <a:ext cx="1790700" cy="381000"/>
            </a:xfrm>
            <a:prstGeom prst="rect">
              <a:avLst/>
            </a:prstGeom>
            <a:noFill/>
          </p:spPr>
          <p:txBody>
            <a:bodyPr wrap="square" rtlCol="0">
              <a:spAutoFit/>
            </a:bodyPr>
            <a:lstStyle/>
            <a:p>
              <a:pPr algn="ctr"/>
              <a:r>
                <a:rPr lang="en-GB" dirty="0">
                  <a:solidFill>
                    <a:schemeClr val="bg1"/>
                  </a:solidFill>
                </a:rPr>
                <a:t>James Armitage</a:t>
              </a:r>
            </a:p>
          </p:txBody>
        </p:sp>
        <p:pic>
          <p:nvPicPr>
            <p:cNvPr id="10" name="Picture 9" descr="Logo&#10;&#10;Description automatically generated">
              <a:extLst>
                <a:ext uri="{FF2B5EF4-FFF2-40B4-BE49-F238E27FC236}">
                  <a16:creationId xmlns:a16="http://schemas.microsoft.com/office/drawing/2014/main" id="{CC5DA7B7-DC32-43A1-894C-BC6DF5ADF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75" y="155575"/>
              <a:ext cx="2892871" cy="746125"/>
            </a:xfrm>
            <a:prstGeom prst="rect">
              <a:avLst/>
            </a:prstGeom>
          </p:spPr>
        </p:pic>
        <p:sp>
          <p:nvSpPr>
            <p:cNvPr id="11" name="TextBox 10">
              <a:extLst>
                <a:ext uri="{FF2B5EF4-FFF2-40B4-BE49-F238E27FC236}">
                  <a16:creationId xmlns:a16="http://schemas.microsoft.com/office/drawing/2014/main" id="{E5C23375-F507-4BC6-A176-2DB993474216}"/>
                </a:ext>
              </a:extLst>
            </p:cNvPr>
            <p:cNvSpPr txBox="1"/>
            <p:nvPr/>
          </p:nvSpPr>
          <p:spPr>
            <a:xfrm>
              <a:off x="0" y="6490998"/>
              <a:ext cx="3587750" cy="369332"/>
            </a:xfrm>
            <a:prstGeom prst="rect">
              <a:avLst/>
            </a:prstGeom>
            <a:noFill/>
          </p:spPr>
          <p:txBody>
            <a:bodyPr wrap="square" rtlCol="0">
              <a:spAutoFit/>
            </a:bodyPr>
            <a:lstStyle/>
            <a:p>
              <a:r>
                <a:rPr lang="en-GB" dirty="0">
                  <a:solidFill>
                    <a:schemeClr val="bg1"/>
                  </a:solidFill>
                </a:rPr>
                <a:t>GitHub: JamArm99/Grayce-Analysis</a:t>
              </a:r>
              <a:endParaRPr lang="en-GB" dirty="0"/>
            </a:p>
          </p:txBody>
        </p:sp>
        <p:sp>
          <p:nvSpPr>
            <p:cNvPr id="12" name="TextBox 11">
              <a:extLst>
                <a:ext uri="{FF2B5EF4-FFF2-40B4-BE49-F238E27FC236}">
                  <a16:creationId xmlns:a16="http://schemas.microsoft.com/office/drawing/2014/main" id="{A593D741-A491-4D29-BC23-877C6C269A6D}"/>
                </a:ext>
              </a:extLst>
            </p:cNvPr>
            <p:cNvSpPr txBox="1"/>
            <p:nvPr/>
          </p:nvSpPr>
          <p:spPr>
            <a:xfrm>
              <a:off x="11849100" y="6478814"/>
              <a:ext cx="342900" cy="369332"/>
            </a:xfrm>
            <a:prstGeom prst="rect">
              <a:avLst/>
            </a:prstGeom>
            <a:noFill/>
          </p:spPr>
          <p:txBody>
            <a:bodyPr wrap="square" rtlCol="0">
              <a:spAutoFit/>
            </a:bodyPr>
            <a:lstStyle/>
            <a:p>
              <a:r>
                <a:rPr lang="en-GB" dirty="0">
                  <a:solidFill>
                    <a:schemeClr val="bg1"/>
                  </a:solidFill>
                </a:rPr>
                <a:t>9</a:t>
              </a:r>
              <a:endParaRPr lang="en-GB" dirty="0"/>
            </a:p>
          </p:txBody>
        </p:sp>
      </p:grpSp>
      <p:pic>
        <p:nvPicPr>
          <p:cNvPr id="9" name="Picture 8" descr="Chart, bar chart&#10;&#10;Description automatically generated">
            <a:extLst>
              <a:ext uri="{FF2B5EF4-FFF2-40B4-BE49-F238E27FC236}">
                <a16:creationId xmlns:a16="http://schemas.microsoft.com/office/drawing/2014/main" id="{C5C09FB6-E977-4FB0-BF76-E1A9358DD1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575" y="1362240"/>
            <a:ext cx="5506301" cy="4405041"/>
          </a:xfrm>
          <a:prstGeom prst="rect">
            <a:avLst/>
          </a:prstGeom>
        </p:spPr>
      </p:pic>
      <p:sp>
        <p:nvSpPr>
          <p:cNvPr id="14" name="TextBox 13">
            <a:extLst>
              <a:ext uri="{FF2B5EF4-FFF2-40B4-BE49-F238E27FC236}">
                <a16:creationId xmlns:a16="http://schemas.microsoft.com/office/drawing/2014/main" id="{B41AC3FF-4F2D-478B-8AF1-5B24EE4CAE21}"/>
              </a:ext>
            </a:extLst>
          </p:cNvPr>
          <p:cNvSpPr txBox="1"/>
          <p:nvPr/>
        </p:nvSpPr>
        <p:spPr>
          <a:xfrm>
            <a:off x="3476441" y="112445"/>
            <a:ext cx="8712679" cy="769441"/>
          </a:xfrm>
          <a:prstGeom prst="rect">
            <a:avLst/>
          </a:prstGeom>
          <a:noFill/>
        </p:spPr>
        <p:txBody>
          <a:bodyPr wrap="square" rtlCol="0">
            <a:spAutoFit/>
          </a:bodyPr>
          <a:lstStyle/>
          <a:p>
            <a:r>
              <a:rPr lang="en-GB" sz="4400" u="sng" dirty="0"/>
              <a:t>Sales Volume Analysis</a:t>
            </a:r>
          </a:p>
        </p:txBody>
      </p:sp>
      <p:sp>
        <p:nvSpPr>
          <p:cNvPr id="15" name="TextBox 14">
            <a:extLst>
              <a:ext uri="{FF2B5EF4-FFF2-40B4-BE49-F238E27FC236}">
                <a16:creationId xmlns:a16="http://schemas.microsoft.com/office/drawing/2014/main" id="{F9875C99-C9E3-475F-9007-24E5E5599D2E}"/>
              </a:ext>
            </a:extLst>
          </p:cNvPr>
          <p:cNvSpPr txBox="1"/>
          <p:nvPr/>
        </p:nvSpPr>
        <p:spPr>
          <a:xfrm>
            <a:off x="176062" y="1324276"/>
            <a:ext cx="5386538" cy="3416320"/>
          </a:xfrm>
          <a:prstGeom prst="rect">
            <a:avLst/>
          </a:prstGeom>
          <a:noFill/>
        </p:spPr>
        <p:txBody>
          <a:bodyPr wrap="square" rtlCol="0">
            <a:spAutoFit/>
          </a:bodyPr>
          <a:lstStyle/>
          <a:p>
            <a:pPr marL="285750" indent="-285750">
              <a:buFont typeface="Wingdings" panose="05000000000000000000" pitchFamily="2" charset="2"/>
              <a:buChar char="§"/>
            </a:pPr>
            <a:r>
              <a:rPr lang="en-GB" dirty="0"/>
              <a:t> Both the spring (national targeted) and summer (London and West Midlands targeted) sales promotions show an increase over baseline volume.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graphicFrame>
        <p:nvGraphicFramePr>
          <p:cNvPr id="16" name="Table 5">
            <a:extLst>
              <a:ext uri="{FF2B5EF4-FFF2-40B4-BE49-F238E27FC236}">
                <a16:creationId xmlns:a16="http://schemas.microsoft.com/office/drawing/2014/main" id="{F52E9859-00CD-4076-8599-F60AA4A50360}"/>
              </a:ext>
            </a:extLst>
          </p:cNvPr>
          <p:cNvGraphicFramePr>
            <a:graphicFrameLocks noGrp="1"/>
          </p:cNvGraphicFramePr>
          <p:nvPr>
            <p:extLst>
              <p:ext uri="{D42A27DB-BD31-4B8C-83A1-F6EECF244321}">
                <p14:modId xmlns:p14="http://schemas.microsoft.com/office/powerpoint/2010/main" val="787896524"/>
              </p:ext>
            </p:extLst>
          </p:nvPr>
        </p:nvGraphicFramePr>
        <p:xfrm>
          <a:off x="696043" y="2405536"/>
          <a:ext cx="4346576" cy="1737360"/>
        </p:xfrm>
        <a:graphic>
          <a:graphicData uri="http://schemas.openxmlformats.org/drawingml/2006/table">
            <a:tbl>
              <a:tblPr firstRow="1" bandRow="1">
                <a:tableStyleId>{5C22544A-7EE6-4342-B048-85BDC9FD1C3A}</a:tableStyleId>
              </a:tblPr>
              <a:tblGrid>
                <a:gridCol w="2173288">
                  <a:extLst>
                    <a:ext uri="{9D8B030D-6E8A-4147-A177-3AD203B41FA5}">
                      <a16:colId xmlns:a16="http://schemas.microsoft.com/office/drawing/2014/main" val="191524614"/>
                    </a:ext>
                  </a:extLst>
                </a:gridCol>
                <a:gridCol w="2173288">
                  <a:extLst>
                    <a:ext uri="{9D8B030D-6E8A-4147-A177-3AD203B41FA5}">
                      <a16:colId xmlns:a16="http://schemas.microsoft.com/office/drawing/2014/main" val="1139244118"/>
                    </a:ext>
                  </a:extLst>
                </a:gridCol>
              </a:tblGrid>
              <a:tr h="284740">
                <a:tc>
                  <a:txBody>
                    <a:bodyPr/>
                    <a:lstStyle/>
                    <a:p>
                      <a:pPr algn="ctr"/>
                      <a:r>
                        <a:rPr lang="en-GB" dirty="0"/>
                        <a:t>Sales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23A7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Difference From Baseline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23A7D"/>
                    </a:solidFill>
                  </a:tcPr>
                </a:tc>
                <a:extLst>
                  <a:ext uri="{0D108BD9-81ED-4DB2-BD59-A6C34878D82A}">
                    <a16:rowId xmlns:a16="http://schemas.microsoft.com/office/drawing/2014/main" val="3375705723"/>
                  </a:ext>
                </a:extLst>
              </a:tr>
              <a:tr h="284740">
                <a:tc>
                  <a:txBody>
                    <a:bodyPr/>
                    <a:lstStyle/>
                    <a:p>
                      <a:pPr algn="ctr"/>
                      <a:r>
                        <a:rPr lang="en-GB" dirty="0"/>
                        <a:t>April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6592851"/>
                  </a:ext>
                </a:extLst>
              </a:tr>
              <a:tr h="284740">
                <a:tc>
                  <a:txBody>
                    <a:bodyPr/>
                    <a:lstStyle/>
                    <a:p>
                      <a:pPr algn="ctr"/>
                      <a:r>
                        <a:rPr lang="en-GB" dirty="0"/>
                        <a:t>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415718"/>
                  </a:ext>
                </a:extLst>
              </a:tr>
              <a:tr h="284740">
                <a:tc>
                  <a:txBody>
                    <a:bodyPr/>
                    <a:lstStyle/>
                    <a:p>
                      <a:pPr algn="ctr"/>
                      <a:r>
                        <a:rPr lang="en-GB" dirty="0"/>
                        <a:t>August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8988944"/>
                  </a:ext>
                </a:extLst>
              </a:tr>
            </a:tbl>
          </a:graphicData>
        </a:graphic>
      </p:graphicFrame>
      <p:sp>
        <p:nvSpPr>
          <p:cNvPr id="2" name="Rectangle 1">
            <a:extLst>
              <a:ext uri="{FF2B5EF4-FFF2-40B4-BE49-F238E27FC236}">
                <a16:creationId xmlns:a16="http://schemas.microsoft.com/office/drawing/2014/main" id="{12872D52-F6A4-4523-B6A8-64412304B8C5}"/>
              </a:ext>
            </a:extLst>
          </p:cNvPr>
          <p:cNvSpPr/>
          <p:nvPr/>
        </p:nvSpPr>
        <p:spPr>
          <a:xfrm>
            <a:off x="176062" y="4485366"/>
            <a:ext cx="5764364" cy="1656732"/>
          </a:xfrm>
          <a:prstGeom prst="rect">
            <a:avLst/>
          </a:prstGeom>
          <a:noFill/>
          <a:ln w="28575">
            <a:solidFill>
              <a:srgbClr val="A81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
            </a:pPr>
            <a:r>
              <a:rPr lang="en-GB" dirty="0">
                <a:solidFill>
                  <a:schemeClr val="tx1"/>
                </a:solidFill>
              </a:rPr>
              <a:t>Region targeted sales promotion was more effective than national promotion.</a:t>
            </a:r>
          </a:p>
          <a:p>
            <a:pPr marL="285750" indent="-285750">
              <a:buFont typeface="Wingdings" panose="05000000000000000000" pitchFamily="2" charset="2"/>
              <a:buChar char="§"/>
            </a:pPr>
            <a:endParaRPr lang="en-GB" dirty="0">
              <a:solidFill>
                <a:schemeClr val="tx1"/>
              </a:solidFill>
            </a:endParaRPr>
          </a:p>
          <a:p>
            <a:pPr marL="285750" indent="-285750" algn="ctr">
              <a:buFont typeface="Wingdings" panose="05000000000000000000" pitchFamily="2" charset="2"/>
              <a:buChar char="§"/>
            </a:pPr>
            <a:r>
              <a:rPr lang="en-GB" dirty="0">
                <a:solidFill>
                  <a:schemeClr val="tx1"/>
                </a:solidFill>
              </a:rPr>
              <a:t>Dual month promotions keep volume less volatile.</a:t>
            </a:r>
          </a:p>
          <a:p>
            <a:pPr algn="ctr"/>
            <a:endParaRPr lang="en-GB" dirty="0"/>
          </a:p>
        </p:txBody>
      </p:sp>
    </p:spTree>
    <p:extLst>
      <p:ext uri="{BB962C8B-B14F-4D97-AF65-F5344CB8AC3E}">
        <p14:creationId xmlns:p14="http://schemas.microsoft.com/office/powerpoint/2010/main" val="1303752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1265</TotalTime>
  <Words>1047</Words>
  <Application>Microsoft Office PowerPoint</Application>
  <PresentationFormat>Widescreen</PresentationFormat>
  <Paragraphs>218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Armitage</dc:creator>
  <cp:lastModifiedBy>James Armitage</cp:lastModifiedBy>
  <cp:revision>5</cp:revision>
  <dcterms:created xsi:type="dcterms:W3CDTF">2021-09-09T10:23:12Z</dcterms:created>
  <dcterms:modified xsi:type="dcterms:W3CDTF">2021-09-12T10:51:46Z</dcterms:modified>
</cp:coreProperties>
</file>