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32"/>
  </p:notesMasterIdLst>
  <p:sldIdLst>
    <p:sldId id="307" r:id="rId4"/>
    <p:sldId id="277" r:id="rId5"/>
    <p:sldId id="308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2" autoAdjust="0"/>
    <p:restoredTop sz="81434" autoAdjust="0"/>
  </p:normalViewPr>
  <p:slideViewPr>
    <p:cSldViewPr>
      <p:cViewPr varScale="1">
        <p:scale>
          <a:sx n="122" d="100"/>
          <a:sy n="122" d="100"/>
        </p:scale>
        <p:origin x="1338" y="108"/>
      </p:cViewPr>
      <p:guideLst>
        <p:guide orient="horz" pos="1393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291856" y="638486"/>
            <a:ext cx="46329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Python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实现</a:t>
            </a:r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App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数据抓取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52052" y="2333223"/>
            <a:ext cx="511256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5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爬虫必备利器</a:t>
            </a:r>
            <a:r>
              <a:rPr lang="en-US" altLang="zh-CN" sz="25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</a:t>
            </a:r>
            <a:r>
              <a:rPr lang="zh-CN" altLang="en-US" sz="25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抓包工具的使用</a:t>
            </a:r>
            <a:endParaRPr lang="zh-CN" altLang="en-US" sz="25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"/>
          <p:cNvSpPr/>
          <p:nvPr/>
        </p:nvSpPr>
        <p:spPr>
          <a:xfrm>
            <a:off x="1835696" y="89795"/>
            <a:ext cx="569739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让我们来系统的认识一下</a:t>
            </a:r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fiddler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7864" y="1059582"/>
            <a:ext cx="5372100" cy="36099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347864" y="1635646"/>
            <a:ext cx="2374025" cy="288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43609" y="160400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设置显示字体大小等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"/>
          <p:cNvSpPr/>
          <p:nvPr/>
        </p:nvSpPr>
        <p:spPr>
          <a:xfrm>
            <a:off x="1835696" y="89795"/>
            <a:ext cx="569739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让我们来系统的认识一下</a:t>
            </a:r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fiddler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35646"/>
            <a:ext cx="9144000" cy="4678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1885712"/>
            <a:ext cx="539552" cy="2178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-102895" y="2103541"/>
            <a:ext cx="1506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AppContainer</a:t>
            </a:r>
            <a:r>
              <a:rPr lang="zh-CN" altLang="en-US" dirty="0">
                <a:solidFill>
                  <a:srgbClr val="FF0000"/>
                </a:solidFill>
              </a:rPr>
              <a:t>隔离技术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9552" y="1885712"/>
            <a:ext cx="216024" cy="2178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33634" y="962382"/>
            <a:ext cx="391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流注释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7584" y="1851670"/>
            <a:ext cx="216024" cy="2178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39812" y="944597"/>
            <a:ext cx="391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流重放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99853" y="1849865"/>
            <a:ext cx="216024" cy="2178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12081" y="942792"/>
            <a:ext cx="391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删除流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47404" y="1849865"/>
            <a:ext cx="216024" cy="2178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242677" y="2074713"/>
            <a:ext cx="391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执行流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56770" y="1896299"/>
            <a:ext cx="444377" cy="20724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665771" y="2067694"/>
            <a:ext cx="391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流模式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14177" y="1913591"/>
            <a:ext cx="444377" cy="20724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099755" y="1033866"/>
            <a:ext cx="391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流解密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12303" y="1904945"/>
            <a:ext cx="663553" cy="20724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745094" y="2017212"/>
            <a:ext cx="391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保存流数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317328" y="1902154"/>
            <a:ext cx="663553" cy="20724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424263" y="734592"/>
            <a:ext cx="391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进程抓取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96080" y="1907836"/>
            <a:ext cx="663553" cy="20724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980881" y="2120833"/>
            <a:ext cx="663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查找保存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59207" y="1928446"/>
            <a:ext cx="391567" cy="20724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523213" y="2127481"/>
            <a:ext cx="663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快照计时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8" grpId="0" animBg="1"/>
      <p:bldP spid="29" grpId="0"/>
      <p:bldP spid="30" grpId="0" animBg="1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"/>
          <p:cNvSpPr/>
          <p:nvPr/>
        </p:nvSpPr>
        <p:spPr>
          <a:xfrm>
            <a:off x="1835696" y="89795"/>
            <a:ext cx="569739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让我们来系统的认识一下</a:t>
            </a:r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fiddler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92" y="843558"/>
            <a:ext cx="7596336" cy="3853558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115616" y="235572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会话列表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868144" y="185167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辅助功能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88728" y="4371950"/>
            <a:ext cx="3827288" cy="2178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879394" y="4002618"/>
            <a:ext cx="175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命令行控制台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88728" y="4589779"/>
            <a:ext cx="3827288" cy="2178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763688" y="4774168"/>
            <a:ext cx="175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状态栏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 animBg="1"/>
      <p:bldP spid="35" grpId="0"/>
      <p:bldP spid="36" grpId="0" animBg="1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"/>
          <p:cNvSpPr/>
          <p:nvPr/>
        </p:nvSpPr>
        <p:spPr>
          <a:xfrm>
            <a:off x="1835696" y="89795"/>
            <a:ext cx="569739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让我们来系统的认识一下</a:t>
            </a:r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fiddler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562" y="1635646"/>
            <a:ext cx="8524875" cy="6191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560" y="1707654"/>
            <a:ext cx="539552" cy="2178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58951" y="1191895"/>
            <a:ext cx="150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Session</a:t>
            </a:r>
            <a:r>
              <a:rPr lang="zh-CN" altLang="en-US" dirty="0">
                <a:solidFill>
                  <a:srgbClr val="FF0000"/>
                </a:solidFill>
              </a:rPr>
              <a:t>汇总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24209" y="1719357"/>
            <a:ext cx="539552" cy="2178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40713" y="2153816"/>
            <a:ext cx="150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请求和响应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19192" y="1742743"/>
            <a:ext cx="884656" cy="2178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343316" y="1103442"/>
            <a:ext cx="92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重放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重定向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03848" y="1698883"/>
            <a:ext cx="884656" cy="2178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291324" y="1292342"/>
            <a:ext cx="65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测试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20272" y="1742743"/>
            <a:ext cx="884656" cy="2178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107748" y="1336202"/>
            <a:ext cx="65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过滤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/>
          <p:cNvSpPr/>
          <p:nvPr/>
        </p:nvSpPr>
        <p:spPr>
          <a:xfrm>
            <a:off x="1328163" y="2017752"/>
            <a:ext cx="64876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第二节、</a:t>
            </a:r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fiddler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抓包软件设置详讲</a:t>
            </a:r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-2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3491413" y="2017752"/>
            <a:ext cx="21611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http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状态码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3491415" y="123478"/>
            <a:ext cx="21611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http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状态码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20" y="987574"/>
            <a:ext cx="3690335" cy="39640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987574"/>
            <a:ext cx="3427012" cy="39640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91630"/>
            <a:ext cx="7953375" cy="3152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3710223" y="2017752"/>
            <a:ext cx="172355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会话列表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3902586" y="62503"/>
            <a:ext cx="133882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标识符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83" y="616501"/>
            <a:ext cx="4341417" cy="2529790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618932"/>
            <a:ext cx="3203040" cy="2529790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83" y="3435846"/>
            <a:ext cx="4341417" cy="1387119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3615212"/>
            <a:ext cx="3125727" cy="9361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9916" y="1651579"/>
            <a:ext cx="6084168" cy="3152419"/>
          </a:xfrm>
          <a:prstGeom prst="rect">
            <a:avLst/>
          </a:prstGeom>
        </p:spPr>
      </p:pic>
      <p:sp>
        <p:nvSpPr>
          <p:cNvPr id="3" name="矩形"/>
          <p:cNvSpPr/>
          <p:nvPr/>
        </p:nvSpPr>
        <p:spPr>
          <a:xfrm>
            <a:off x="3710225" y="62503"/>
            <a:ext cx="172355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会话列表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9916" y="1651579"/>
            <a:ext cx="288032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连接符: 肘形 8"/>
          <p:cNvCxnSpPr>
            <a:stCxn id="6" idx="1"/>
          </p:cNvCxnSpPr>
          <p:nvPr/>
        </p:nvCxnSpPr>
        <p:spPr>
          <a:xfrm rot="10800000" flipV="1">
            <a:off x="1043608" y="1759590"/>
            <a:ext cx="486308" cy="1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67544" y="15749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序号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817949" y="1643613"/>
            <a:ext cx="288032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连接符: 肘形 14"/>
          <p:cNvCxnSpPr>
            <a:stCxn id="14" idx="0"/>
            <a:endCxn id="22" idx="2"/>
          </p:cNvCxnSpPr>
          <p:nvPr/>
        </p:nvCxnSpPr>
        <p:spPr>
          <a:xfrm rot="16200000" flipV="1">
            <a:off x="1725048" y="1406695"/>
            <a:ext cx="253283" cy="22055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302830" y="10209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状态码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134791" y="1618156"/>
            <a:ext cx="288032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连接符: 肘形 24"/>
          <p:cNvCxnSpPr>
            <a:stCxn id="24" idx="0"/>
            <a:endCxn id="26" idx="2"/>
          </p:cNvCxnSpPr>
          <p:nvPr/>
        </p:nvCxnSpPr>
        <p:spPr>
          <a:xfrm rot="5400000" flipH="1" flipV="1">
            <a:off x="2282573" y="1394530"/>
            <a:ext cx="219860" cy="22739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183033" y="10289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协议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915816" y="1635646"/>
            <a:ext cx="288032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连接符: 肘形 28"/>
          <p:cNvCxnSpPr>
            <a:stCxn id="28" idx="0"/>
            <a:endCxn id="30" idx="2"/>
          </p:cNvCxnSpPr>
          <p:nvPr/>
        </p:nvCxnSpPr>
        <p:spPr>
          <a:xfrm rot="16200000" flipV="1">
            <a:off x="2591966" y="1167779"/>
            <a:ext cx="737306" cy="19842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422823" y="5290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主机头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275856" y="1635646"/>
            <a:ext cx="288032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连接符: 肘形 31"/>
          <p:cNvCxnSpPr>
            <a:stCxn id="31" idx="0"/>
            <a:endCxn id="33" idx="2"/>
          </p:cNvCxnSpPr>
          <p:nvPr/>
        </p:nvCxnSpPr>
        <p:spPr>
          <a:xfrm rot="5400000" flipH="1" flipV="1">
            <a:off x="3539054" y="1296604"/>
            <a:ext cx="219860" cy="45822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324098" y="10464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请求路径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211960" y="1635646"/>
            <a:ext cx="288032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连接符: 肘形 35"/>
          <p:cNvCxnSpPr>
            <a:stCxn id="35" idx="0"/>
            <a:endCxn id="37" idx="2"/>
          </p:cNvCxnSpPr>
          <p:nvPr/>
        </p:nvCxnSpPr>
        <p:spPr>
          <a:xfrm rot="5400000" flipH="1" flipV="1">
            <a:off x="4129198" y="1264852"/>
            <a:ext cx="597573" cy="14401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830578" y="6687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请求体大小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932040" y="1623509"/>
            <a:ext cx="288032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连接符: 肘形 39"/>
          <p:cNvCxnSpPr>
            <a:stCxn id="39" idx="0"/>
            <a:endCxn id="41" idx="2"/>
          </p:cNvCxnSpPr>
          <p:nvPr/>
        </p:nvCxnSpPr>
        <p:spPr>
          <a:xfrm rot="5400000" flipH="1" flipV="1">
            <a:off x="5086434" y="1346529"/>
            <a:ext cx="266603" cy="28735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5040249" y="9875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类型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401636" y="1623509"/>
            <a:ext cx="288032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连接符: 肘形 43"/>
          <p:cNvCxnSpPr>
            <a:stCxn id="43" idx="0"/>
            <a:endCxn id="45" idx="2"/>
          </p:cNvCxnSpPr>
          <p:nvPr/>
        </p:nvCxnSpPr>
        <p:spPr>
          <a:xfrm rot="5400000" flipH="1" flipV="1">
            <a:off x="5698572" y="864413"/>
            <a:ext cx="606177" cy="91201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903670" y="648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请求进程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842290" y="1603043"/>
            <a:ext cx="288032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连接符: 肘形 47"/>
          <p:cNvCxnSpPr>
            <a:stCxn id="47" idx="0"/>
            <a:endCxn id="49" idx="2"/>
          </p:cNvCxnSpPr>
          <p:nvPr/>
        </p:nvCxnSpPr>
        <p:spPr>
          <a:xfrm rot="5400000" flipH="1" flipV="1">
            <a:off x="6354254" y="1026683"/>
            <a:ext cx="208413" cy="94430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6607449" y="10252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描述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3" grpId="0"/>
      <p:bldP spid="14" grpId="0" bldLvl="0" animBg="1"/>
      <p:bldP spid="22" grpId="0"/>
      <p:bldP spid="24" grpId="0" bldLvl="0" animBg="1"/>
      <p:bldP spid="26" grpId="0"/>
      <p:bldP spid="28" grpId="0" bldLvl="0" animBg="1"/>
      <p:bldP spid="30" grpId="0"/>
      <p:bldP spid="31" grpId="0" bldLvl="0" animBg="1"/>
      <p:bldP spid="33" grpId="0"/>
      <p:bldP spid="35" grpId="0" bldLvl="0" animBg="1"/>
      <p:bldP spid="37" grpId="0"/>
      <p:bldP spid="39" grpId="0" bldLvl="0" animBg="1"/>
      <p:bldP spid="41" grpId="0"/>
      <p:bldP spid="43" grpId="0" bldLvl="0" animBg="1"/>
      <p:bldP spid="45" grpId="0"/>
      <p:bldP spid="47" grpId="0" bldLvl="0" animBg="1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/>
          <p:cNvSpPr/>
          <p:nvPr/>
        </p:nvSpPr>
        <p:spPr>
          <a:xfrm>
            <a:off x="1328163" y="2017752"/>
            <a:ext cx="64876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第一节、</a:t>
            </a:r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fiddler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抓包软件配置详讲</a:t>
            </a:r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-1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101" y="1694556"/>
            <a:ext cx="7486650" cy="2628900"/>
          </a:xfrm>
          <a:prstGeom prst="rect">
            <a:avLst/>
          </a:prstGeom>
        </p:spPr>
      </p:pic>
      <p:sp>
        <p:nvSpPr>
          <p:cNvPr id="3" name="矩形"/>
          <p:cNvSpPr/>
          <p:nvPr/>
        </p:nvSpPr>
        <p:spPr>
          <a:xfrm>
            <a:off x="3902586" y="62503"/>
            <a:ext cx="133882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请求头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19235" y="1714476"/>
            <a:ext cx="233772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连接符: 肘形 8"/>
          <p:cNvCxnSpPr>
            <a:stCxn id="8" idx="0"/>
          </p:cNvCxnSpPr>
          <p:nvPr/>
        </p:nvCxnSpPr>
        <p:spPr>
          <a:xfrm rot="5400000" flipH="1" flipV="1">
            <a:off x="1333667" y="1340876"/>
            <a:ext cx="576055" cy="17114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384101" y="8355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请求方法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040759" y="1716253"/>
            <a:ext cx="1331294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连接符: 肘形 19"/>
          <p:cNvCxnSpPr/>
          <p:nvPr/>
        </p:nvCxnSpPr>
        <p:spPr>
          <a:xfrm rot="5400000" flipH="1" flipV="1">
            <a:off x="2498907" y="1229227"/>
            <a:ext cx="509571" cy="46092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467992" y="837350"/>
            <a:ext cx="91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</a:t>
            </a:r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969282" y="1708603"/>
            <a:ext cx="436321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连接符: 肘形 24"/>
          <p:cNvCxnSpPr>
            <a:stCxn id="24" idx="0"/>
          </p:cNvCxnSpPr>
          <p:nvPr/>
        </p:nvCxnSpPr>
        <p:spPr>
          <a:xfrm rot="16200000" flipV="1">
            <a:off x="3749440" y="1270599"/>
            <a:ext cx="503698" cy="37230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412332" y="885495"/>
            <a:ext cx="105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协议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368499" y="1923678"/>
            <a:ext cx="1331293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连接符: 肘形 35"/>
          <p:cNvCxnSpPr>
            <a:stCxn id="35" idx="1"/>
            <a:endCxn id="37" idx="3"/>
          </p:cNvCxnSpPr>
          <p:nvPr/>
        </p:nvCxnSpPr>
        <p:spPr>
          <a:xfrm rot="10800000">
            <a:off x="884357" y="1893270"/>
            <a:ext cx="484143" cy="13842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193" y="17086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主机头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368499" y="2066745"/>
            <a:ext cx="1331293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连接符: 肘形 41"/>
          <p:cNvCxnSpPr>
            <a:stCxn id="41" idx="1"/>
            <a:endCxn id="43" idx="3"/>
          </p:cNvCxnSpPr>
          <p:nvPr/>
        </p:nvCxnSpPr>
        <p:spPr>
          <a:xfrm rot="10800000" flipV="1">
            <a:off x="1140477" y="2174756"/>
            <a:ext cx="228023" cy="10800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2480" y="20980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连接类型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368499" y="2315087"/>
            <a:ext cx="1331293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连接符: 肘形 45"/>
          <p:cNvCxnSpPr>
            <a:stCxn id="45" idx="3"/>
            <a:endCxn id="47" idx="1"/>
          </p:cNvCxnSpPr>
          <p:nvPr/>
        </p:nvCxnSpPr>
        <p:spPr>
          <a:xfrm flipV="1">
            <a:off x="2699792" y="2335329"/>
            <a:ext cx="379654" cy="8777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079446" y="215066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请求体长度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1368499" y="2499742"/>
            <a:ext cx="1331293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连接符: 肘形 55"/>
          <p:cNvCxnSpPr>
            <a:stCxn id="55" idx="1"/>
            <a:endCxn id="57" idx="3"/>
          </p:cNvCxnSpPr>
          <p:nvPr/>
        </p:nvCxnSpPr>
        <p:spPr>
          <a:xfrm rot="10800000" flipV="1">
            <a:off x="1115189" y="2607754"/>
            <a:ext cx="253310" cy="11005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7193" y="2533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共享请求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1332620" y="2727705"/>
            <a:ext cx="1331293" cy="1727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连接符: 肘形 59"/>
          <p:cNvCxnSpPr>
            <a:stCxn id="59" idx="1"/>
            <a:endCxn id="62" idx="3"/>
          </p:cNvCxnSpPr>
          <p:nvPr/>
        </p:nvCxnSpPr>
        <p:spPr>
          <a:xfrm rot="10800000" flipV="1">
            <a:off x="467658" y="2814062"/>
            <a:ext cx="864963" cy="33879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7531" y="2968196"/>
            <a:ext cx="46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UA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1348220" y="3081771"/>
            <a:ext cx="1331293" cy="1727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连接符: 肘形 69"/>
          <p:cNvCxnSpPr>
            <a:stCxn id="69" idx="1"/>
            <a:endCxn id="71" idx="3"/>
          </p:cNvCxnSpPr>
          <p:nvPr/>
        </p:nvCxnSpPr>
        <p:spPr>
          <a:xfrm rot="10800000" flipV="1">
            <a:off x="1191772" y="3168128"/>
            <a:ext cx="156448" cy="38112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-18816" y="336459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MIME</a:t>
            </a:r>
            <a:r>
              <a:rPr lang="zh-CN" altLang="en-US" dirty="0"/>
              <a:t>类型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368843" y="3295358"/>
            <a:ext cx="1331293" cy="1727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连接符: 肘形 73"/>
          <p:cNvCxnSpPr>
            <a:stCxn id="73" idx="1"/>
            <a:endCxn id="75" idx="3"/>
          </p:cNvCxnSpPr>
          <p:nvPr/>
        </p:nvCxnSpPr>
        <p:spPr>
          <a:xfrm rot="10800000" flipV="1">
            <a:off x="999773" y="3381716"/>
            <a:ext cx="369071" cy="87313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-108224" y="40701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响应类型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1404723" y="3495809"/>
            <a:ext cx="1331293" cy="1727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连接符: 肘形 78"/>
          <p:cNvCxnSpPr/>
          <p:nvPr/>
        </p:nvCxnSpPr>
        <p:spPr>
          <a:xfrm rot="5400000">
            <a:off x="1325963" y="3951176"/>
            <a:ext cx="898645" cy="32562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1058473" y="45215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上一页面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1389858" y="3696915"/>
            <a:ext cx="1331293" cy="1727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连接符: 肘形 82"/>
          <p:cNvCxnSpPr>
            <a:stCxn id="82" idx="3"/>
            <a:endCxn id="84" idx="0"/>
          </p:cNvCxnSpPr>
          <p:nvPr/>
        </p:nvCxnSpPr>
        <p:spPr>
          <a:xfrm>
            <a:off x="2721151" y="3783273"/>
            <a:ext cx="373451" cy="697610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309772" y="448088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响应内容编码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1403648" y="3849315"/>
            <a:ext cx="1331293" cy="1727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连接符: 肘形 88"/>
          <p:cNvCxnSpPr>
            <a:stCxn id="88" idx="3"/>
            <a:endCxn id="90" idx="0"/>
          </p:cNvCxnSpPr>
          <p:nvPr/>
        </p:nvCxnSpPr>
        <p:spPr>
          <a:xfrm>
            <a:off x="2734941" y="3935673"/>
            <a:ext cx="2072624" cy="540867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4022735" y="44765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响应内容语言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1403648" y="4083918"/>
            <a:ext cx="7467103" cy="13526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连接符: 肘形 92"/>
          <p:cNvCxnSpPr>
            <a:endCxn id="94" idx="0"/>
          </p:cNvCxnSpPr>
          <p:nvPr/>
        </p:nvCxnSpPr>
        <p:spPr>
          <a:xfrm rot="16200000" flipH="1">
            <a:off x="7229365" y="4261815"/>
            <a:ext cx="347330" cy="33340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6709720" y="4602182"/>
            <a:ext cx="17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登录凭据</a:t>
            </a:r>
            <a:r>
              <a:rPr lang="en-US" altLang="zh-CN" dirty="0"/>
              <a:t>cookie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0" grpId="0"/>
      <p:bldP spid="19" grpId="0" bldLvl="0" animBg="1"/>
      <p:bldP spid="21" grpId="0"/>
      <p:bldP spid="24" grpId="0" bldLvl="0" animBg="1"/>
      <p:bldP spid="26" grpId="0"/>
      <p:bldP spid="35" grpId="0" bldLvl="0" animBg="1"/>
      <p:bldP spid="37" grpId="0"/>
      <p:bldP spid="41" grpId="0" bldLvl="0" animBg="1"/>
      <p:bldP spid="43" grpId="0"/>
      <p:bldP spid="45" grpId="0" bldLvl="0" animBg="1"/>
      <p:bldP spid="47" grpId="0"/>
      <p:bldP spid="55" grpId="0" bldLvl="0" animBg="1"/>
      <p:bldP spid="57" grpId="0"/>
      <p:bldP spid="59" grpId="0" bldLvl="0" animBg="1"/>
      <p:bldP spid="62" grpId="0"/>
      <p:bldP spid="69" grpId="0" bldLvl="0" animBg="1"/>
      <p:bldP spid="71" grpId="0"/>
      <p:bldP spid="73" grpId="0" bldLvl="0" animBg="1"/>
      <p:bldP spid="75" grpId="0"/>
      <p:bldP spid="78" grpId="0" bldLvl="0" animBg="1"/>
      <p:bldP spid="80" grpId="0"/>
      <p:bldP spid="82" grpId="0" bldLvl="0" animBg="1"/>
      <p:bldP spid="84" grpId="0"/>
      <p:bldP spid="88" grpId="0" bldLvl="0" animBg="1"/>
      <p:bldP spid="90" grpId="0"/>
      <p:bldP spid="92" grpId="0" bldLvl="0" animBg="1"/>
      <p:bldP spid="9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3902587" y="62503"/>
            <a:ext cx="133882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响应头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16" y="1491630"/>
            <a:ext cx="7639050" cy="2438400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1150750" y="1510166"/>
            <a:ext cx="540930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连接符: 肘形 48"/>
          <p:cNvCxnSpPr>
            <a:stCxn id="48" idx="0"/>
          </p:cNvCxnSpPr>
          <p:nvPr/>
        </p:nvCxnSpPr>
        <p:spPr>
          <a:xfrm rot="5400000" flipH="1" flipV="1">
            <a:off x="1227300" y="1100225"/>
            <a:ext cx="603856" cy="21602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115615" y="631262"/>
            <a:ext cx="122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响应协议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726814" y="1506438"/>
            <a:ext cx="540930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连接符: 肘形 53"/>
          <p:cNvCxnSpPr>
            <a:stCxn id="53" idx="0"/>
            <a:endCxn id="58" idx="2"/>
          </p:cNvCxnSpPr>
          <p:nvPr/>
        </p:nvCxnSpPr>
        <p:spPr>
          <a:xfrm rot="5400000" flipH="1" flipV="1">
            <a:off x="2337876" y="746651"/>
            <a:ext cx="419190" cy="110038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485595" y="717916"/>
            <a:ext cx="122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状态码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1179982" y="1707654"/>
            <a:ext cx="2239889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连接符: 肘形 62"/>
          <p:cNvCxnSpPr/>
          <p:nvPr/>
        </p:nvCxnSpPr>
        <p:spPr>
          <a:xfrm rot="10800000">
            <a:off x="776964" y="1722462"/>
            <a:ext cx="403018" cy="14952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133350" y="1537796"/>
            <a:ext cx="76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日期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154136" y="1923678"/>
            <a:ext cx="2239889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连接符: 肘形 65"/>
          <p:cNvCxnSpPr/>
          <p:nvPr/>
        </p:nvCxnSpPr>
        <p:spPr>
          <a:xfrm rot="10800000" flipV="1">
            <a:off x="683568" y="2088008"/>
            <a:ext cx="470568" cy="12921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6675" y="1886793"/>
            <a:ext cx="760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服务器信息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1194965" y="2117353"/>
            <a:ext cx="2239889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连接符: 肘形 71"/>
          <p:cNvCxnSpPr>
            <a:endCxn id="76" idx="0"/>
          </p:cNvCxnSpPr>
          <p:nvPr/>
        </p:nvCxnSpPr>
        <p:spPr>
          <a:xfrm rot="10800000" flipV="1">
            <a:off x="724397" y="2281682"/>
            <a:ext cx="470568" cy="360446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344007" y="2642128"/>
            <a:ext cx="760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响应类型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1246494" y="2336748"/>
            <a:ext cx="2239889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连接符: 肘形 80"/>
          <p:cNvCxnSpPr/>
          <p:nvPr/>
        </p:nvCxnSpPr>
        <p:spPr>
          <a:xfrm rot="5400000">
            <a:off x="404793" y="2610625"/>
            <a:ext cx="1208008" cy="104086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14567" y="3644696"/>
            <a:ext cx="203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服务器设置</a:t>
            </a:r>
            <a:r>
              <a:rPr lang="en-US" altLang="zh-CN" dirty="0"/>
              <a:t>cookie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1153290" y="2552272"/>
            <a:ext cx="2239889" cy="15428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连接符: 肘形 86"/>
          <p:cNvCxnSpPr/>
          <p:nvPr/>
        </p:nvCxnSpPr>
        <p:spPr>
          <a:xfrm rot="16200000" flipH="1">
            <a:off x="1378109" y="3602789"/>
            <a:ext cx="2014309" cy="23503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1963046" y="4719507"/>
            <a:ext cx="113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是否缓存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1168943" y="2723176"/>
            <a:ext cx="2239889" cy="15428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连接符: 肘形 95"/>
          <p:cNvCxnSpPr/>
          <p:nvPr/>
        </p:nvCxnSpPr>
        <p:spPr>
          <a:xfrm rot="16200000" flipH="1">
            <a:off x="2635799" y="3482961"/>
            <a:ext cx="1864752" cy="65375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3486383" y="4620493"/>
            <a:ext cx="113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CDN</a:t>
            </a:r>
            <a:r>
              <a:rPr lang="zh-CN" altLang="en-US" dirty="0"/>
              <a:t>信息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1073775" y="3448778"/>
            <a:ext cx="563467" cy="19591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连接符: 肘形 98"/>
          <p:cNvCxnSpPr/>
          <p:nvPr/>
        </p:nvCxnSpPr>
        <p:spPr>
          <a:xfrm>
            <a:off x="1648072" y="3579864"/>
            <a:ext cx="5156176" cy="67485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6769395" y="4068274"/>
            <a:ext cx="113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响应体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ldLvl="0" animBg="1"/>
      <p:bldP spid="50" grpId="0"/>
      <p:bldP spid="53" grpId="0" bldLvl="0" animBg="1"/>
      <p:bldP spid="58" grpId="0"/>
      <p:bldP spid="61" grpId="0" bldLvl="0" animBg="1"/>
      <p:bldP spid="64" grpId="0"/>
      <p:bldP spid="65" grpId="0" bldLvl="0" animBg="1"/>
      <p:bldP spid="67" grpId="0"/>
      <p:bldP spid="68" grpId="0" bldLvl="0" animBg="1"/>
      <p:bldP spid="76" grpId="0"/>
      <p:bldP spid="77" grpId="0" bldLvl="0" animBg="1"/>
      <p:bldP spid="85" grpId="0"/>
      <p:bldP spid="86" grpId="0" bldLvl="0" animBg="1"/>
      <p:bldP spid="91" grpId="0"/>
      <p:bldP spid="95" grpId="0" bldLvl="0" animBg="1"/>
      <p:bldP spid="97" grpId="0"/>
      <p:bldP spid="98" grpId="0" bldLvl="0" animBg="1"/>
      <p:bldP spid="10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/>
          <p:cNvSpPr/>
          <p:nvPr/>
        </p:nvSpPr>
        <p:spPr>
          <a:xfrm>
            <a:off x="1328164" y="2017752"/>
            <a:ext cx="64876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第三节、</a:t>
            </a:r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fiddler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抓包软件设置详讲</a:t>
            </a:r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-3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2270728" y="2017752"/>
            <a:ext cx="460254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Fiddler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抓包软件设置断点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"/>
          <p:cNvSpPr/>
          <p:nvPr/>
        </p:nvSpPr>
        <p:spPr>
          <a:xfrm>
            <a:off x="2748436" y="520422"/>
            <a:ext cx="364715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设置断点的两种方式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291590" y="2053590"/>
            <a:ext cx="353250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、基于图形界面</a:t>
            </a:r>
            <a:endParaRPr lang="en-US" altLang="zh-CN" sz="20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91590" y="2725201"/>
            <a:ext cx="758253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、基于命令行</a:t>
            </a:r>
            <a:endParaRPr lang="zh-CN" altLang="en-US" sz="20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"/>
          <p:cNvSpPr/>
          <p:nvPr/>
        </p:nvSpPr>
        <p:spPr>
          <a:xfrm>
            <a:off x="1594278" y="520422"/>
            <a:ext cx="595547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通过图形界面设置断点（不推荐）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1612" y="1203598"/>
            <a:ext cx="6200775" cy="3733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343" y="1098960"/>
            <a:ext cx="5823312" cy="40884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31" y="1270868"/>
            <a:ext cx="7232135" cy="2773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736" y="964885"/>
            <a:ext cx="5524772" cy="3868732"/>
          </a:xfrm>
          <a:prstGeom prst="rect">
            <a:avLst/>
          </a:prstGeom>
        </p:spPr>
      </p:pic>
      <p:sp>
        <p:nvSpPr>
          <p:cNvPr id="34" name="矩形"/>
          <p:cNvSpPr/>
          <p:nvPr/>
        </p:nvSpPr>
        <p:spPr>
          <a:xfrm>
            <a:off x="2748436" y="520422"/>
            <a:ext cx="364715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通过命令行设置断点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824037"/>
            <a:ext cx="5800725" cy="1495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437725"/>
            <a:ext cx="6876256" cy="292305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274" y="1115984"/>
            <a:ext cx="6876256" cy="34476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032" y="1064507"/>
            <a:ext cx="6887556" cy="355857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1720" y="1074420"/>
            <a:ext cx="6138639" cy="4017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2655448" y="2017752"/>
            <a:ext cx="383310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Fiddler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抓包软件重放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2843808" y="267494"/>
            <a:ext cx="383310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Fiddler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抓包软件重放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812" y="1203598"/>
            <a:ext cx="7956376" cy="32939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61620" y="1418590"/>
          <a:ext cx="8562975" cy="3005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470"/>
                <a:gridCol w="1868170"/>
                <a:gridCol w="1921510"/>
                <a:gridCol w="1561465"/>
                <a:gridCol w="1483360"/>
              </a:tblGrid>
              <a:tr h="6572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抓包软件名称</a:t>
                      </a:r>
                      <a:endParaRPr lang="zh-CN" altLang="en-US" sz="1600" b="1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T="107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支持的操作系统</a:t>
                      </a:r>
                      <a:endParaRPr lang="zh-CN" altLang="en-US" sz="1600" b="1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T="107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适用平台</a:t>
                      </a:r>
                      <a:endParaRPr lang="zh-CN" altLang="en-US" sz="1600" b="1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T="107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调试难易程度</a:t>
                      </a:r>
                      <a:endParaRPr lang="zh-CN" altLang="en-US" sz="1600" b="1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T="107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软件功能程度</a:t>
                      </a:r>
                      <a:endParaRPr lang="zh-CN" altLang="en-US" sz="1600" b="1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T="107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fiddler</a:t>
                      </a:r>
                      <a:endParaRPr lang="en-US" altLang="zh-CN" sz="1600" b="1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T="107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Windows/</a:t>
                      </a:r>
                      <a:r>
                        <a:rPr lang="en-US" altLang="zh-CN" sz="1600" b="1" kern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linux</a:t>
                      </a:r>
                      <a:endParaRPr lang="en-US" altLang="zh-CN" sz="1600" b="1" kern="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T="107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网页端、</a:t>
                      </a:r>
                      <a:r>
                        <a:rPr lang="en-US" altLang="zh-CN" sz="16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APP</a:t>
                      </a:r>
                      <a:r>
                        <a:rPr lang="zh-CN" altLang="en-US" sz="16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端</a:t>
                      </a:r>
                      <a:endParaRPr lang="zh-CN" altLang="en-US" sz="1600" b="1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T="107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一般</a:t>
                      </a:r>
                      <a:endParaRPr lang="zh-CN" altLang="en-US" sz="1600" b="1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T="107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多</a:t>
                      </a:r>
                      <a:endParaRPr lang="zh-CN" altLang="en-US" sz="1600" b="1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T="107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234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mitmproxy</a:t>
                      </a:r>
                      <a:endParaRPr lang="en-US" altLang="zh-CN" sz="1600" b="1" kern="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T="107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Windows</a:t>
                      </a:r>
                      <a:endParaRPr lang="en-US" altLang="zh-CN" sz="1600" b="1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6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Mac</a:t>
                      </a:r>
                      <a:endParaRPr lang="en-US" altLang="zh-CN" sz="1600" b="1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6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Linux</a:t>
                      </a:r>
                      <a:endParaRPr lang="en-US" altLang="zh-CN" sz="1600" b="1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T="107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网页端、</a:t>
                      </a:r>
                      <a:r>
                        <a:rPr lang="en-US" altLang="zh-CN" sz="16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APP</a:t>
                      </a:r>
                      <a:r>
                        <a:rPr lang="zh-CN" altLang="en-US" sz="16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端</a:t>
                      </a:r>
                      <a:endParaRPr lang="zh-CN" altLang="en-US" sz="1600" b="1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T="107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一般</a:t>
                      </a:r>
                      <a:endParaRPr lang="zh-CN" altLang="en-US" sz="1600" b="1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T="107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多</a:t>
                      </a:r>
                      <a:endParaRPr lang="zh-CN" altLang="en-US" sz="1600" b="1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T="107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86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packetCapture</a:t>
                      </a:r>
                      <a:endParaRPr lang="en-US" altLang="zh-CN" sz="1600" b="1" kern="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T="107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安卓</a:t>
                      </a:r>
                      <a:endParaRPr lang="zh-CN" altLang="en-US" sz="1600" b="1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T="107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APP</a:t>
                      </a:r>
                      <a:r>
                        <a:rPr lang="zh-CN" altLang="en-US" sz="16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端</a:t>
                      </a:r>
                      <a:endParaRPr lang="zh-CN" altLang="en-US" sz="1600" b="1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T="107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简单</a:t>
                      </a:r>
                      <a:endParaRPr lang="zh-CN" altLang="en-US" sz="1600" b="1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T="107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少</a:t>
                      </a:r>
                      <a:endParaRPr lang="zh-CN" altLang="en-US" sz="1600" b="1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T="107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592070" y="347980"/>
            <a:ext cx="395922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常见</a:t>
            </a:r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app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抓包软件对比</a:t>
            </a:r>
            <a:endParaRPr lang="zh-CN" altLang="en-US" sz="3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16552"/>
            <a:ext cx="9144000" cy="46858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1006985"/>
            <a:ext cx="1619672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1520" y="5923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菜单栏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1177872"/>
            <a:ext cx="9144000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995936" y="14103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工具栏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588" y="2283718"/>
            <a:ext cx="2590800" cy="24479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62587" y="2711120"/>
            <a:ext cx="2867253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429841" y="263446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是否开启抓包功能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0553" y="2999152"/>
            <a:ext cx="2867253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427807" y="29224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开启一个新的抓包窗口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62588" y="3215176"/>
            <a:ext cx="2867253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429842" y="31385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加载抓包文件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62588" y="3584508"/>
            <a:ext cx="2867253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429842" y="35078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保存抓包文件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562588" y="3872540"/>
            <a:ext cx="2867253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429842" y="3795886"/>
            <a:ext cx="410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导入其他格式抓包文件，如</a:t>
            </a:r>
            <a:r>
              <a:rPr lang="en-US" altLang="zh-CN" dirty="0" err="1">
                <a:solidFill>
                  <a:srgbClr val="FF0000"/>
                </a:solidFill>
              </a:rPr>
              <a:t>wireshark</a:t>
            </a:r>
            <a:r>
              <a:rPr lang="zh-CN" altLang="en-US" dirty="0">
                <a:solidFill>
                  <a:srgbClr val="FF0000"/>
                </a:solidFill>
              </a:rPr>
              <a:t>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77512" y="4151280"/>
            <a:ext cx="2867253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444766" y="407462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导出其他格式抓包文件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"/>
          <p:cNvSpPr/>
          <p:nvPr/>
        </p:nvSpPr>
        <p:spPr>
          <a:xfrm>
            <a:off x="1835696" y="89795"/>
            <a:ext cx="569739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让我们来系统的认识一下</a:t>
            </a:r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fiddler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 animBg="1"/>
      <p:bldP spid="15" grpId="0"/>
      <p:bldP spid="8" grpId="0" animBg="1"/>
      <p:bldP spid="10" grpId="0"/>
      <p:bldP spid="12" grpId="0" animBg="1"/>
      <p:bldP spid="16" grpId="0"/>
      <p:bldP spid="17" grpId="0" animBg="1"/>
      <p:bldP spid="18" grpId="0"/>
      <p:bldP spid="19" grpId="0" animBg="1"/>
      <p:bldP spid="20" grpId="0"/>
      <p:bldP spid="22" grpId="0" animBg="1"/>
      <p:bldP spid="23" grpId="0"/>
      <p:bldP spid="25" grpId="0" animBg="1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"/>
          <p:cNvSpPr/>
          <p:nvPr/>
        </p:nvSpPr>
        <p:spPr>
          <a:xfrm>
            <a:off x="1835696" y="89795"/>
            <a:ext cx="569739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让我们来系统的认识一下</a:t>
            </a:r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fiddler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696" y="1707654"/>
            <a:ext cx="3524250" cy="242887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2123728" y="2144348"/>
            <a:ext cx="3456384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626661" y="206769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拷贝一个数据包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23728" y="2360372"/>
            <a:ext cx="3456384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626660" y="2283718"/>
            <a:ext cx="319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移除一个数据包或所有数据包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23728" y="2936436"/>
            <a:ext cx="3456384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626660" y="2859782"/>
            <a:ext cx="362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粘贴一个数据包，如粘贴一张图片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95737" y="3440492"/>
            <a:ext cx="3456384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698669" y="3363838"/>
            <a:ext cx="319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解锁并编辑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"/>
          <p:cNvSpPr/>
          <p:nvPr/>
        </p:nvSpPr>
        <p:spPr>
          <a:xfrm>
            <a:off x="1835696" y="89795"/>
            <a:ext cx="569739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让我们来系统的认识一下</a:t>
            </a:r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fiddler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80" y="1563638"/>
            <a:ext cx="5219700" cy="29718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427984" y="2285174"/>
            <a:ext cx="2520280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948264" y="220241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拦截请求包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01489" y="2501198"/>
            <a:ext cx="2520280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921769" y="241844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拦截响应包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21417" y="2787774"/>
            <a:ext cx="2520280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33975" y="273032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设置代理认证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19672" y="3411999"/>
            <a:ext cx="2520280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07504" y="333534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隐藏</a:t>
            </a:r>
            <a:r>
              <a:rPr lang="en-US" altLang="zh-CN" dirty="0">
                <a:solidFill>
                  <a:srgbClr val="FF0000"/>
                </a:solidFill>
              </a:rPr>
              <a:t>304</a:t>
            </a:r>
            <a:r>
              <a:rPr lang="zh-CN" altLang="en-US" dirty="0">
                <a:solidFill>
                  <a:srgbClr val="FF0000"/>
                </a:solidFill>
              </a:rPr>
              <a:t>会话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91680" y="4223288"/>
            <a:ext cx="2520280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23909" y="414663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性能测试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"/>
          <p:cNvSpPr/>
          <p:nvPr/>
        </p:nvSpPr>
        <p:spPr>
          <a:xfrm>
            <a:off x="1835696" y="89795"/>
            <a:ext cx="569739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让我们来系统的认识一下</a:t>
            </a:r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fiddler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536" y="1419622"/>
            <a:ext cx="4552950" cy="32766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691680" y="1851670"/>
            <a:ext cx="3600400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220072" y="177501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软件设置项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91680" y="2063048"/>
            <a:ext cx="3600400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220072" y="198639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设置</a:t>
            </a:r>
            <a:r>
              <a:rPr lang="en-US" altLang="zh-CN" dirty="0">
                <a:solidFill>
                  <a:srgbClr val="FF0000"/>
                </a:solidFill>
              </a:rPr>
              <a:t>IE</a:t>
            </a:r>
            <a:r>
              <a:rPr lang="zh-CN" altLang="en-US" dirty="0">
                <a:solidFill>
                  <a:srgbClr val="FF0000"/>
                </a:solidFill>
              </a:rPr>
              <a:t>代理选项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19672" y="2792420"/>
            <a:ext cx="3600400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148064" y="271576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编码转换工具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619672" y="3503208"/>
            <a:ext cx="3600400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5170569" y="342655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Hosts</a:t>
            </a:r>
            <a:r>
              <a:rPr lang="zh-CN" altLang="en-US" dirty="0">
                <a:solidFill>
                  <a:srgbClr val="FF0000"/>
                </a:solidFill>
              </a:rPr>
              <a:t>测试工具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24" grpId="0" animBg="1"/>
      <p:bldP spid="26" grpId="0"/>
      <p:bldP spid="28" grpId="0" animBg="1"/>
      <p:bldP spid="29" grpId="0"/>
      <p:bldP spid="30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"/>
          <p:cNvSpPr/>
          <p:nvPr/>
        </p:nvSpPr>
        <p:spPr>
          <a:xfrm>
            <a:off x="1835696" y="89795"/>
            <a:ext cx="569739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让我们来系统的认识一下</a:t>
            </a:r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fiddler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5968" y="987574"/>
            <a:ext cx="5276850" cy="35814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01223" y="1712300"/>
            <a:ext cx="3600400" cy="49941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5496" y="1635646"/>
            <a:ext cx="206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是否抓取</a:t>
            </a:r>
            <a:r>
              <a:rPr lang="en-US" altLang="zh-CN" dirty="0">
                <a:solidFill>
                  <a:srgbClr val="FF0000"/>
                </a:solidFill>
              </a:rPr>
              <a:t>Https</a:t>
            </a:r>
            <a:r>
              <a:rPr lang="zh-CN" altLang="en-US" dirty="0">
                <a:solidFill>
                  <a:srgbClr val="FF0000"/>
                </a:solidFill>
              </a:rPr>
              <a:t>流量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01223" y="2219821"/>
            <a:ext cx="2526032" cy="288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187624" y="2219821"/>
            <a:ext cx="991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抓取源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72200" y="1678000"/>
            <a:ext cx="1005873" cy="288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378460" y="1625179"/>
            <a:ext cx="165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安装</a:t>
            </a:r>
            <a:r>
              <a:rPr lang="en-US" altLang="zh-CN" dirty="0">
                <a:solidFill>
                  <a:srgbClr val="FF0000"/>
                </a:solidFill>
              </a:rPr>
              <a:t>Https</a:t>
            </a:r>
            <a:r>
              <a:rPr lang="zh-CN" altLang="en-US" dirty="0">
                <a:solidFill>
                  <a:srgbClr val="FF0000"/>
                </a:solidFill>
              </a:rPr>
              <a:t>证书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7" grpId="0" animBg="1"/>
      <p:bldP spid="18" grpId="0"/>
      <p:bldP spid="19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"/>
          <p:cNvSpPr/>
          <p:nvPr/>
        </p:nvSpPr>
        <p:spPr>
          <a:xfrm>
            <a:off x="1835696" y="89795"/>
            <a:ext cx="569739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让我们来系统的认识一下</a:t>
            </a:r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fiddler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696" y="1059582"/>
            <a:ext cx="5324475" cy="357187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835696" y="1995686"/>
            <a:ext cx="2374025" cy="288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85833" y="1964041"/>
            <a:ext cx="114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代理端口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33431" y="2666111"/>
            <a:ext cx="2374025" cy="288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79512" y="2634466"/>
            <a:ext cx="1653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允许远程客户端连接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5" grpId="0" animBg="1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955</Words>
  <Application>WPS 演示</Application>
  <PresentationFormat>全屏显示(16:9)</PresentationFormat>
  <Paragraphs>263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Administrator</cp:lastModifiedBy>
  <cp:revision>137</cp:revision>
  <dcterms:created xsi:type="dcterms:W3CDTF">2016-04-25T01:54:00Z</dcterms:created>
  <dcterms:modified xsi:type="dcterms:W3CDTF">2020-06-14T16:13:14Z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2052-11.8.2.8506</vt:lpwstr>
  </property>
</Properties>
</file>