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sldIdLst>
    <p:sldId id="268" r:id="rId2"/>
    <p:sldId id="355" r:id="rId3"/>
    <p:sldId id="356" r:id="rId4"/>
    <p:sldId id="359" r:id="rId5"/>
    <p:sldId id="328" r:id="rId6"/>
    <p:sldId id="327" r:id="rId7"/>
    <p:sldId id="358" r:id="rId8"/>
    <p:sldId id="345" r:id="rId9"/>
    <p:sldId id="357" r:id="rId10"/>
    <p:sldId id="338" r:id="rId11"/>
  </p:sldIdLst>
  <p:sldSz cx="12192000" cy="6858000"/>
  <p:notesSz cx="6858000" cy="9144000"/>
  <p:embeddedFontLst>
    <p:embeddedFont>
      <p:font typeface="SRH" panose="020B0604020202020204" charset="0"/>
      <p:regular r:id="rId13"/>
      <p:bold r:id="rId14"/>
      <p:italic r:id="rId15"/>
      <p:boldItalic r:id="rId16"/>
    </p:embeddedFont>
    <p:embeddedFont>
      <p:font typeface="SRH Headline" panose="020B0604020202020204" charset="0"/>
      <p:regular r:id="rId17"/>
      <p:bold r:id="rId18"/>
    </p:embeddedFont>
    <p:embeddedFont>
      <p:font typeface="SRH Text" panose="020B060402020202020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8E6C202D-32A9-4242-9C7F-061CD6AD0586}">
          <p14:sldIdLst/>
        </p14:section>
        <p14:section name="Gliederung" id="{3FFF4A2F-D12C-4BB1-AEA5-1CF8C98DB087}">
          <p14:sldIdLst/>
        </p14:section>
        <p14:section name="Zwischenfolien und Kapitelfolien" id="{6D432A29-4352-4C87-985B-758A4577D1C2}">
          <p14:sldIdLst/>
        </p14:section>
        <p14:section name="Introfolien" id="{53E8CBC9-AB7B-47DF-B798-FD64F4AF0B26}">
          <p14:sldIdLst>
            <p14:sldId id="268"/>
            <p14:sldId id="355"/>
            <p14:sldId id="356"/>
            <p14:sldId id="359"/>
            <p14:sldId id="328"/>
            <p14:sldId id="327"/>
            <p14:sldId id="358"/>
            <p14:sldId id="345"/>
            <p14:sldId id="35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1E30"/>
    <a:srgbClr val="DF4807"/>
    <a:srgbClr val="2C2E2E"/>
    <a:srgbClr val="B92659"/>
    <a:srgbClr val="6D7373"/>
    <a:srgbClr val="0067A0"/>
    <a:srgbClr val="AAA39D"/>
    <a:srgbClr val="66FF33"/>
    <a:srgbClr val="14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ACB3F56-7768-405F-84FF-31046667B651}">
  <a:tblStyle styleId="{FEC09086-8A00-4FE0-B5C7-1A88A72B4ECC}" styleName="SRH: Standard-Tabelle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rgbClr val="2C2E2E"/>
      </a:tcTxStyle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CB3F56-7768-405F-84FF-31046667B651}" styleName="SRH: Für Überschrift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ajor">
          <a:prstClr val="black"/>
        </a:fontRef>
        <a:srgbClr val="2C2E2E"/>
      </a:tcTxStyle>
      <a:tcStyle>
        <a:tcBdr>
          <a:bottom>
            <a:ln w="635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3E2A-35AE-479C-B172-30C9CAEEE094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1045-FCBB-4EC9-AB5F-AA4CFDEA61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7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1045-FCBB-4EC9-AB5F-AA4CFDEA61C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9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Farb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3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Statements,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B8731D-4AC9-4D2E-9335-0D0C7773E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210823F-C337-45F6-8F6B-044DECDD1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0"/>
            <a:ext cx="6096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5367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53676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SmartArt-Platzhalter 14">
            <a:extLst>
              <a:ext uri="{FF2B5EF4-FFF2-40B4-BE49-F238E27FC236}">
                <a16:creationId xmlns:a16="http://schemas.microsoft.com/office/drawing/2014/main" id="{1542430D-7D46-45F4-82FB-B364BE702A7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5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5844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Text, 1/3 Bild im An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9438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Inhal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269AF68-988A-4253-A129-3A4AAE090308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6E3E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58969"/>
            <a:ext cx="91584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1897A1-EA56-4E00-87BD-78D97639A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22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iagrammplatzhalter 8">
            <a:extLst>
              <a:ext uri="{FF2B5EF4-FFF2-40B4-BE49-F238E27FC236}">
                <a16:creationId xmlns:a16="http://schemas.microsoft.com/office/drawing/2014/main" id="{255DC5E6-3687-4930-935D-6959AEFDD58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047627" y="1944000"/>
            <a:ext cx="3868373" cy="320400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DA6BB21-4596-46E1-A515-1F684F164C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47627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03911FAF-8E7F-48D9-B333-619FD953D2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000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Diagrammplatzhalter 8">
            <a:extLst>
              <a:ext uri="{FF2B5EF4-FFF2-40B4-BE49-F238E27FC236}">
                <a16:creationId xmlns:a16="http://schemas.microsoft.com/office/drawing/2014/main" id="{82F84FDF-40D0-4981-B1F5-E20639CEDD2E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276000" y="1944000"/>
            <a:ext cx="3868373" cy="320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4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1989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726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3539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473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srh Logo">
            <a:extLst>
              <a:ext uri="{FF2B5EF4-FFF2-40B4-BE49-F238E27FC236}">
                <a16:creationId xmlns:a16="http://schemas.microsoft.com/office/drawing/2014/main" id="{E2C8FFD0-489D-45A2-BC98-F4AC2B86D4D2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630000" y="458084"/>
            <a:ext cx="948335" cy="73381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8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00F0B-E229-41CB-A4F2-F8C9A639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F7646-8D03-45EC-8E97-CDD3EE9F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16804B-B392-4877-981F-8DAC2CB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D5931-23CA-4583-B798-7C917D23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27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5968DE-F36C-4FC2-B96E-EE16AB84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B7D1E0-A9A8-430A-94AC-B3DAE862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FDE75B-FF1F-416F-A307-21032D74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526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Ihre </a:t>
            </a:r>
            <a:br>
              <a:rPr lang="de-DE" sz="4800" b="1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2029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rgbClr val="2C2E2E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7603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Ihre </a:t>
            </a:r>
            <a:br>
              <a:rPr lang="de-DE"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D93ACF1-E5AA-4FCA-9C8B-47AAB1BA68E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066742-228D-427F-905A-967890648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90" name="Thema 10">
            <a:extLst>
              <a:ext uri="{FF2B5EF4-FFF2-40B4-BE49-F238E27FC236}">
                <a16:creationId xmlns:a16="http://schemas.microsoft.com/office/drawing/2014/main" id="{CC6F2213-38FE-4FAE-8DAA-719F27FB2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73464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91" name="Zahl Thema 10">
            <a:extLst>
              <a:ext uri="{FF2B5EF4-FFF2-40B4-BE49-F238E27FC236}">
                <a16:creationId xmlns:a16="http://schemas.microsoft.com/office/drawing/2014/main" id="{1E5FEF8A-F472-4107-8E27-82DD9F98DE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760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8" name="Thema 9">
            <a:extLst>
              <a:ext uri="{FF2B5EF4-FFF2-40B4-BE49-F238E27FC236}">
                <a16:creationId xmlns:a16="http://schemas.microsoft.com/office/drawing/2014/main" id="{6E4AF8F3-89A8-4F9B-BA9E-56F9D85ACB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3464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9" name="Zahl Thema 9">
            <a:extLst>
              <a:ext uri="{FF2B5EF4-FFF2-40B4-BE49-F238E27FC236}">
                <a16:creationId xmlns:a16="http://schemas.microsoft.com/office/drawing/2014/main" id="{8176477D-061A-4734-9BB4-8EB4EA7D51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760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6" name="Thema 8">
            <a:extLst>
              <a:ext uri="{FF2B5EF4-FFF2-40B4-BE49-F238E27FC236}">
                <a16:creationId xmlns:a16="http://schemas.microsoft.com/office/drawing/2014/main" id="{DEB7B7BA-4EF3-4596-A8B9-6AF9FA83C6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3464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7" name="Zahl Thema 8">
            <a:extLst>
              <a:ext uri="{FF2B5EF4-FFF2-40B4-BE49-F238E27FC236}">
                <a16:creationId xmlns:a16="http://schemas.microsoft.com/office/drawing/2014/main" id="{8B5B5752-05E3-4E86-89B5-81394C15F4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60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2" name="Thema 7">
            <a:extLst>
              <a:ext uri="{FF2B5EF4-FFF2-40B4-BE49-F238E27FC236}">
                <a16:creationId xmlns:a16="http://schemas.microsoft.com/office/drawing/2014/main" id="{ECB4B40B-F372-42B2-A209-9BCB105906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73464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3" name="Zahl Thema 7">
            <a:extLst>
              <a:ext uri="{FF2B5EF4-FFF2-40B4-BE49-F238E27FC236}">
                <a16:creationId xmlns:a16="http://schemas.microsoft.com/office/drawing/2014/main" id="{B198888A-6AE9-48B6-99AF-A970F8D311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60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1" name="Thema 6">
            <a:extLst>
              <a:ext uri="{FF2B5EF4-FFF2-40B4-BE49-F238E27FC236}">
                <a16:creationId xmlns:a16="http://schemas.microsoft.com/office/drawing/2014/main" id="{B486ACC7-67B9-4B39-9EBF-88C3C35A4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3464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0" name="Zahl Thema 6">
            <a:extLst>
              <a:ext uri="{FF2B5EF4-FFF2-40B4-BE49-F238E27FC236}">
                <a16:creationId xmlns:a16="http://schemas.microsoft.com/office/drawing/2014/main" id="{E307C616-82CC-4ADA-AE7F-E4DF024560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0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9" name="Thema 5">
            <a:extLst>
              <a:ext uri="{FF2B5EF4-FFF2-40B4-BE49-F238E27FC236}">
                <a16:creationId xmlns:a16="http://schemas.microsoft.com/office/drawing/2014/main" id="{5676FF1B-A5EC-4512-842C-E5CA0050FD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2642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8" name="Zahl Thema 5">
            <a:extLst>
              <a:ext uri="{FF2B5EF4-FFF2-40B4-BE49-F238E27FC236}">
                <a16:creationId xmlns:a16="http://schemas.microsoft.com/office/drawing/2014/main" id="{A4D68514-EBB8-4602-81C1-9A5D352969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94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7" name="Thema 4">
            <a:extLst>
              <a:ext uri="{FF2B5EF4-FFF2-40B4-BE49-F238E27FC236}">
                <a16:creationId xmlns:a16="http://schemas.microsoft.com/office/drawing/2014/main" id="{3D37BC6F-D5CD-478E-BB54-34CB4BB84C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2642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6" name="Zahl Thema 4">
            <a:extLst>
              <a:ext uri="{FF2B5EF4-FFF2-40B4-BE49-F238E27FC236}">
                <a16:creationId xmlns:a16="http://schemas.microsoft.com/office/drawing/2014/main" id="{84A15981-DDE4-4111-85F8-DBD9D59082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94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5" name="Thema 3">
            <a:extLst>
              <a:ext uri="{FF2B5EF4-FFF2-40B4-BE49-F238E27FC236}">
                <a16:creationId xmlns:a16="http://schemas.microsoft.com/office/drawing/2014/main" id="{20D0653C-5C34-4011-9A8C-EA212508A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2642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4" name="Zahl Thema 3">
            <a:extLst>
              <a:ext uri="{FF2B5EF4-FFF2-40B4-BE49-F238E27FC236}">
                <a16:creationId xmlns:a16="http://schemas.microsoft.com/office/drawing/2014/main" id="{719C4090-1909-4C92-9601-6C7EE6377D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4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1" name="Thema 2">
            <a:extLst>
              <a:ext uri="{FF2B5EF4-FFF2-40B4-BE49-F238E27FC236}">
                <a16:creationId xmlns:a16="http://schemas.microsoft.com/office/drawing/2014/main" id="{F4A45600-E5D3-4BCB-99B4-7B6ED053E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2642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0" name="Zahl Thema 2">
            <a:extLst>
              <a:ext uri="{FF2B5EF4-FFF2-40B4-BE49-F238E27FC236}">
                <a16:creationId xmlns:a16="http://schemas.microsoft.com/office/drawing/2014/main" id="{46686522-ADC7-4AB0-8104-D7BFD494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4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40" name="Thema 1">
            <a:extLst>
              <a:ext uri="{FF2B5EF4-FFF2-40B4-BE49-F238E27FC236}">
                <a16:creationId xmlns:a16="http://schemas.microsoft.com/office/drawing/2014/main" id="{41C038E3-A911-4FFC-8F4E-9A1653D7B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2642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9" name="Zahl Thema 1">
            <a:extLst>
              <a:ext uri="{FF2B5EF4-FFF2-40B4-BE49-F238E27FC236}">
                <a16:creationId xmlns:a16="http://schemas.microsoft.com/office/drawing/2014/main" id="{E2ADF3CF-F60D-4ECF-8E7F-2DD46C6380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4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286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D8CBF-B7AC-48B2-BDFF-74D2CFF5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CDE787C-B484-481E-84CF-7E94E81D5B0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16530"/>
            <a:ext cx="7642812" cy="251688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3124788"/>
            <a:ext cx="7642812" cy="2516885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SmartArt-Platzhalter 14">
            <a:extLst>
              <a:ext uri="{FF2B5EF4-FFF2-40B4-BE49-F238E27FC236}">
                <a16:creationId xmlns:a16="http://schemas.microsoft.com/office/drawing/2014/main" id="{861189CF-B82F-42F8-9B1E-3E5A50EC559C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7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arm grey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7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farbi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A000BE-D89F-4CF2-9153-4F676346A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51B6F9D-DB24-44F1-8ACB-F1C8797BDAF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8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5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Statements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Unternehmen  –  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1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2B7B4-27E0-4F7C-BEF9-A2BE5E461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5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B9242-2198-4F50-9940-0EBA7C6A7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7645" y="6356350"/>
            <a:ext cx="8745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r>
              <a:rPr lang="de-DE"/>
              <a:t>00.00.2020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D1664-878F-4F30-B2A4-1377B1AD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r>
              <a:rPr lang="de-DE"/>
              <a:t>SRH Unternehmen  –  Max Mustermann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CA1C0B-8B72-4C84-BAB1-FEBDDAC9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0" y="1728000"/>
            <a:ext cx="9157663" cy="4230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err="1"/>
              <a:t>Copy</a:t>
            </a:r>
            <a:r>
              <a:rPr lang="de-DE"/>
              <a:t> 18 Pt.</a:t>
            </a:r>
          </a:p>
          <a:p>
            <a:pPr lvl="1"/>
            <a:r>
              <a:rPr lang="de-DE" err="1"/>
              <a:t>Copy</a:t>
            </a:r>
            <a:r>
              <a:rPr lang="de-DE"/>
              <a:t> mit </a:t>
            </a:r>
            <a:r>
              <a:rPr lang="de-DE" err="1"/>
              <a:t>Bulletpoint</a:t>
            </a:r>
            <a:r>
              <a:rPr lang="de-DE"/>
              <a:t> 18 Pt.</a:t>
            </a:r>
          </a:p>
          <a:p>
            <a:pPr lvl="2"/>
            <a:r>
              <a:rPr lang="de-DE" err="1"/>
              <a:t>Copy</a:t>
            </a:r>
            <a:r>
              <a:rPr lang="de-DE"/>
              <a:t> mit </a:t>
            </a:r>
            <a:r>
              <a:rPr lang="de-DE" err="1"/>
              <a:t>Bulletpoint</a:t>
            </a:r>
            <a:r>
              <a:rPr lang="de-DE"/>
              <a:t>, eingerückt 16 Pt.</a:t>
            </a:r>
          </a:p>
          <a:p>
            <a:pPr lvl="3"/>
            <a:r>
              <a:rPr lang="de-DE"/>
              <a:t>Zwischenüberschrift 20 Pt. </a:t>
            </a:r>
            <a:r>
              <a:rPr lang="de-DE" err="1"/>
              <a:t>Bold</a:t>
            </a:r>
            <a:endParaRPr lang="de-DE"/>
          </a:p>
          <a:p>
            <a:pPr lvl="4"/>
            <a:r>
              <a:rPr lang="de-DE"/>
              <a:t>Einleitungstext 20 Pt. </a:t>
            </a:r>
            <a:r>
              <a:rPr lang="de-DE" err="1"/>
              <a:t>Bold</a:t>
            </a:r>
            <a:endParaRPr lang="de-DE"/>
          </a:p>
          <a:p>
            <a:pPr lvl="5"/>
            <a:r>
              <a:rPr lang="de-DE" err="1"/>
              <a:t>Subline</a:t>
            </a:r>
            <a:r>
              <a:rPr lang="de-DE"/>
              <a:t> 24 Pt.</a:t>
            </a:r>
          </a:p>
          <a:p>
            <a:pPr lvl="6"/>
            <a:r>
              <a:rPr lang="de-DE"/>
              <a:t>Statements!</a:t>
            </a:r>
          </a:p>
          <a:p>
            <a:pPr lvl="7"/>
            <a:r>
              <a:rPr lang="de-DE"/>
              <a:t>SRH </a:t>
            </a:r>
          </a:p>
          <a:p>
            <a:pPr lvl="8"/>
            <a:r>
              <a:rPr lang="de-DE"/>
              <a:t>Quelle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4C745-B760-4320-98AD-BE2F6A54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5453D28-3A12-4B40-BDC5-01A066B0461A}"/>
              </a:ext>
            </a:extLst>
          </p:cNvPr>
          <p:cNvSpPr/>
          <p:nvPr/>
        </p:nvSpPr>
        <p:spPr>
          <a:xfrm>
            <a:off x="10878555" y="361156"/>
            <a:ext cx="948335" cy="733815"/>
          </a:xfrm>
          <a:custGeom>
            <a:avLst/>
            <a:gdLst>
              <a:gd name="connsiteX0" fmla="*/ 619905 w 948335"/>
              <a:gd name="connsiteY0" fmla="*/ 599045 h 733815"/>
              <a:gd name="connsiteX1" fmla="*/ 708360 w 948335"/>
              <a:gd name="connsiteY1" fmla="*/ 599045 h 733815"/>
              <a:gd name="connsiteX2" fmla="*/ 708360 w 948335"/>
              <a:gd name="connsiteY2" fmla="*/ 175 h 733815"/>
              <a:gd name="connsiteX3" fmla="*/ 619905 w 948335"/>
              <a:gd name="connsiteY3" fmla="*/ 175 h 733815"/>
              <a:gd name="connsiteX4" fmla="*/ 619905 w 948335"/>
              <a:gd name="connsiteY4" fmla="*/ 599045 h 733815"/>
              <a:gd name="connsiteX5" fmla="*/ 811823 w 948335"/>
              <a:gd name="connsiteY5" fmla="*/ 196963 h 733815"/>
              <a:gd name="connsiteX6" fmla="*/ 753805 w 948335"/>
              <a:gd name="connsiteY6" fmla="*/ 199399 h 733815"/>
              <a:gd name="connsiteX7" fmla="*/ 753805 w 948335"/>
              <a:gd name="connsiteY7" fmla="*/ 281323 h 733815"/>
              <a:gd name="connsiteX8" fmla="*/ 860105 w 948335"/>
              <a:gd name="connsiteY8" fmla="*/ 364907 h 733815"/>
              <a:gd name="connsiteX9" fmla="*/ 860105 w 948335"/>
              <a:gd name="connsiteY9" fmla="*/ 599045 h 733815"/>
              <a:gd name="connsiteX10" fmla="*/ 948560 w 948335"/>
              <a:gd name="connsiteY10" fmla="*/ 599045 h 733815"/>
              <a:gd name="connsiteX11" fmla="*/ 948560 w 948335"/>
              <a:gd name="connsiteY11" fmla="*/ 353981 h 733815"/>
              <a:gd name="connsiteX12" fmla="*/ 811823 w 948335"/>
              <a:gd name="connsiteY12" fmla="*/ 196963 h 733815"/>
              <a:gd name="connsiteX13" fmla="*/ 208777 w 948335"/>
              <a:gd name="connsiteY13" fmla="*/ 199800 h 733815"/>
              <a:gd name="connsiteX14" fmla="*/ 72849 w 948335"/>
              <a:gd name="connsiteY14" fmla="*/ 366560 h 733815"/>
              <a:gd name="connsiteX15" fmla="*/ 72849 w 948335"/>
              <a:gd name="connsiteY15" fmla="*/ 567022 h 733815"/>
              <a:gd name="connsiteX16" fmla="*/ 225 w 948335"/>
              <a:gd name="connsiteY16" fmla="*/ 651830 h 733815"/>
              <a:gd name="connsiteX17" fmla="*/ 225 w 948335"/>
              <a:gd name="connsiteY17" fmla="*/ 732932 h 733815"/>
              <a:gd name="connsiteX18" fmla="*/ 25376 w 948335"/>
              <a:gd name="connsiteY18" fmla="*/ 733742 h 733815"/>
              <a:gd name="connsiteX19" fmla="*/ 161297 w 948335"/>
              <a:gd name="connsiteY19" fmla="*/ 566989 h 733815"/>
              <a:gd name="connsiteX20" fmla="*/ 161297 w 948335"/>
              <a:gd name="connsiteY20" fmla="*/ 366527 h 733815"/>
              <a:gd name="connsiteX21" fmla="*/ 233520 w 948335"/>
              <a:gd name="connsiteY21" fmla="*/ 281732 h 733815"/>
              <a:gd name="connsiteX22" fmla="*/ 233520 w 948335"/>
              <a:gd name="connsiteY22" fmla="*/ 200209 h 733815"/>
              <a:gd name="connsiteX23" fmla="*/ 208777 w 948335"/>
              <a:gd name="connsiteY23" fmla="*/ 199800 h 733815"/>
              <a:gd name="connsiteX24" fmla="*/ 480210 w 948335"/>
              <a:gd name="connsiteY24" fmla="*/ 199800 h 733815"/>
              <a:gd name="connsiteX25" fmla="*/ 344283 w 948335"/>
              <a:gd name="connsiteY25" fmla="*/ 366560 h 733815"/>
              <a:gd name="connsiteX26" fmla="*/ 344283 w 948335"/>
              <a:gd name="connsiteY26" fmla="*/ 599045 h 733815"/>
              <a:gd name="connsiteX27" fmla="*/ 432731 w 948335"/>
              <a:gd name="connsiteY27" fmla="*/ 599045 h 733815"/>
              <a:gd name="connsiteX28" fmla="*/ 432731 w 948335"/>
              <a:gd name="connsiteY28" fmla="*/ 366527 h 733815"/>
              <a:gd name="connsiteX29" fmla="*/ 505362 w 948335"/>
              <a:gd name="connsiteY29" fmla="*/ 281732 h 733815"/>
              <a:gd name="connsiteX30" fmla="*/ 505362 w 948335"/>
              <a:gd name="connsiteY30" fmla="*/ 200209 h 733815"/>
              <a:gd name="connsiteX31" fmla="*/ 480210 w 948335"/>
              <a:gd name="connsiteY31" fmla="*/ 199800 h 7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8335" h="733815">
                <a:moveTo>
                  <a:pt x="619905" y="599045"/>
                </a:moveTo>
                <a:lnTo>
                  <a:pt x="708360" y="599045"/>
                </a:lnTo>
                <a:lnTo>
                  <a:pt x="708360" y="175"/>
                </a:lnTo>
                <a:lnTo>
                  <a:pt x="619905" y="175"/>
                </a:lnTo>
                <a:lnTo>
                  <a:pt x="619905" y="599045"/>
                </a:lnTo>
                <a:close/>
                <a:moveTo>
                  <a:pt x="811823" y="196963"/>
                </a:moveTo>
                <a:cubicBezTo>
                  <a:pt x="795196" y="196154"/>
                  <a:pt x="774500" y="196963"/>
                  <a:pt x="753805" y="199399"/>
                </a:cubicBezTo>
                <a:lnTo>
                  <a:pt x="753805" y="281323"/>
                </a:lnTo>
                <a:cubicBezTo>
                  <a:pt x="831702" y="281323"/>
                  <a:pt x="860105" y="292732"/>
                  <a:pt x="860105" y="364907"/>
                </a:cubicBezTo>
                <a:lnTo>
                  <a:pt x="860105" y="599045"/>
                </a:lnTo>
                <a:lnTo>
                  <a:pt x="948560" y="599045"/>
                </a:lnTo>
                <a:lnTo>
                  <a:pt x="948560" y="353981"/>
                </a:lnTo>
                <a:cubicBezTo>
                  <a:pt x="948560" y="263505"/>
                  <a:pt x="897033" y="200209"/>
                  <a:pt x="811823" y="196963"/>
                </a:cubicBezTo>
                <a:close/>
                <a:moveTo>
                  <a:pt x="208777" y="199800"/>
                </a:moveTo>
                <a:cubicBezTo>
                  <a:pt x="114634" y="204671"/>
                  <a:pt x="72849" y="267152"/>
                  <a:pt x="72849" y="366560"/>
                </a:cubicBezTo>
                <a:lnTo>
                  <a:pt x="72849" y="567022"/>
                </a:lnTo>
                <a:cubicBezTo>
                  <a:pt x="72849" y="625455"/>
                  <a:pt x="61073" y="650613"/>
                  <a:pt x="225" y="651830"/>
                </a:cubicBezTo>
                <a:lnTo>
                  <a:pt x="225" y="732932"/>
                </a:lnTo>
                <a:cubicBezTo>
                  <a:pt x="7525" y="734156"/>
                  <a:pt x="19288" y="734156"/>
                  <a:pt x="25376" y="733742"/>
                </a:cubicBezTo>
                <a:cubicBezTo>
                  <a:pt x="119907" y="728068"/>
                  <a:pt x="161297" y="665179"/>
                  <a:pt x="161297" y="566989"/>
                </a:cubicBezTo>
                <a:lnTo>
                  <a:pt x="161297" y="366527"/>
                </a:lnTo>
                <a:cubicBezTo>
                  <a:pt x="161297" y="307693"/>
                  <a:pt x="172257" y="282943"/>
                  <a:pt x="233520" y="281732"/>
                </a:cubicBezTo>
                <a:lnTo>
                  <a:pt x="233520" y="200209"/>
                </a:lnTo>
                <a:cubicBezTo>
                  <a:pt x="226622" y="199399"/>
                  <a:pt x="214859" y="199399"/>
                  <a:pt x="208777" y="199800"/>
                </a:cubicBezTo>
                <a:close/>
                <a:moveTo>
                  <a:pt x="480210" y="199800"/>
                </a:moveTo>
                <a:cubicBezTo>
                  <a:pt x="386483" y="204671"/>
                  <a:pt x="344283" y="267560"/>
                  <a:pt x="344283" y="366560"/>
                </a:cubicBezTo>
                <a:lnTo>
                  <a:pt x="344283" y="599045"/>
                </a:lnTo>
                <a:lnTo>
                  <a:pt x="432731" y="599045"/>
                </a:lnTo>
                <a:lnTo>
                  <a:pt x="432731" y="366527"/>
                </a:lnTo>
                <a:cubicBezTo>
                  <a:pt x="432731" y="308094"/>
                  <a:pt x="444507" y="282943"/>
                  <a:pt x="505362" y="281732"/>
                </a:cubicBezTo>
                <a:lnTo>
                  <a:pt x="505362" y="200209"/>
                </a:lnTo>
                <a:cubicBezTo>
                  <a:pt x="498055" y="199399"/>
                  <a:pt x="486292" y="199399"/>
                  <a:pt x="480210" y="199800"/>
                </a:cubicBezTo>
                <a:close/>
              </a:path>
            </a:pathLst>
          </a:custGeom>
          <a:solidFill>
            <a:schemeClr val="accent1"/>
          </a:solidFill>
          <a:ln w="6638" cap="flat">
            <a:noFill/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6" r:id="rId3"/>
    <p:sldLayoutId id="2147483650" r:id="rId4"/>
    <p:sldLayoutId id="2147483651" r:id="rId5"/>
    <p:sldLayoutId id="2147483666" r:id="rId6"/>
    <p:sldLayoutId id="2147483686" r:id="rId7"/>
    <p:sldLayoutId id="2147483667" r:id="rId8"/>
    <p:sldLayoutId id="2147483664" r:id="rId9"/>
    <p:sldLayoutId id="2147483665" r:id="rId10"/>
    <p:sldLayoutId id="2147483661" r:id="rId11"/>
    <p:sldLayoutId id="2147483671" r:id="rId12"/>
    <p:sldLayoutId id="2147483672" r:id="rId13"/>
    <p:sldLayoutId id="2147483678" r:id="rId14"/>
    <p:sldLayoutId id="2147483673" r:id="rId15"/>
    <p:sldLayoutId id="2147483677" r:id="rId16"/>
    <p:sldLayoutId id="2147483683" r:id="rId17"/>
    <p:sldLayoutId id="2147483680" r:id="rId18"/>
    <p:sldLayoutId id="2147483684" r:id="rId19"/>
    <p:sldLayoutId id="2147483654" r:id="rId20"/>
    <p:sldLayoutId id="2147483655" r:id="rId21"/>
    <p:sldLayoutId id="2147483681" r:id="rId22"/>
    <p:sldLayoutId id="2147483682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Font typeface="SRH" panose="020B0503020204020204" pitchFamily="34" charset="0"/>
        <a:buChar char="—"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2pPr>
      <a:lvl3pPr marL="720000" indent="-36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RH" panose="020B0503020204020204" pitchFamily="34" charset="0"/>
        <a:buChar char="—"/>
        <a:defRPr sz="16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2400"/>
        </a:spcBef>
        <a:buFont typeface="SRH" panose="020B0503020204020204" pitchFamily="34" charset="0"/>
        <a:buNone/>
        <a:defRPr sz="2000" b="1" kern="1200">
          <a:solidFill>
            <a:schemeClr val="accent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buFont typeface="SRH" panose="020B0503020204020204" pitchFamily="34" charset="0"/>
        <a:buNone/>
        <a:defRPr sz="2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5pPr>
      <a:lvl6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2400" b="0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6pPr>
      <a:lvl7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4800" b="1" kern="1200">
          <a:solidFill>
            <a:schemeClr val="accent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7pPr>
      <a:lvl8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8pPr>
      <a:lvl9pPr marL="0" indent="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26">
          <p15:clr>
            <a:srgbClr val="F26B43"/>
          </p15:clr>
        </p15:guide>
        <p15:guide id="4" pos="7453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orient="horz" pos="1088">
          <p15:clr>
            <a:srgbClr val="F26B43"/>
          </p15:clr>
        </p15:guide>
        <p15:guide id="8" orient="horz" pos="3753">
          <p15:clr>
            <a:srgbClr val="F26B43"/>
          </p15:clr>
        </p15:guide>
        <p15:guide id="9" orient="horz" pos="690">
          <p15:clr>
            <a:srgbClr val="F26B43"/>
          </p15:clr>
        </p15:guide>
        <p15:guide id="10" pos="5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C5B1E-727B-4088-AD0E-BEE8CBF4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17.08.2024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75CE3-3566-4C2C-9B60-8313F067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SRH University –  Big Data Programming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901D8-2231-446A-8D14-E61C975D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82B91-B7A9-AD8B-06FD-38C951BAA1C3}"/>
              </a:ext>
            </a:extLst>
          </p:cNvPr>
          <p:cNvSpPr txBox="1"/>
          <p:nvPr/>
        </p:nvSpPr>
        <p:spPr>
          <a:xfrm>
            <a:off x="804924" y="1744909"/>
            <a:ext cx="4966702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  <a:ea typeface="SRH Headline"/>
                <a:cs typeface="Times New Roman" panose="02020603050405020304" pitchFamily="18" charset="0"/>
              </a:rPr>
              <a:t>Insight Impactors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DB2DDCA-D3F7-88F1-E278-85DAED215713}"/>
              </a:ext>
            </a:extLst>
          </p:cNvPr>
          <p:cNvSpPr txBox="1">
            <a:spLocks/>
          </p:cNvSpPr>
          <p:nvPr/>
        </p:nvSpPr>
        <p:spPr>
          <a:xfrm>
            <a:off x="8367167" y="4308885"/>
            <a:ext cx="3303724" cy="17576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Alistair Simpson Pereira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Blessy</a:t>
            </a:r>
            <a:r>
              <a:rPr lang="en-IN" sz="2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Evangeline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Nimesh </a:t>
            </a:r>
            <a:r>
              <a:rPr lang="en-IN" sz="20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Kotian</a:t>
            </a:r>
            <a:endParaRPr lang="en-IN" sz="2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Harshita Jamadade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Shruti </a:t>
            </a:r>
            <a:r>
              <a:rPr lang="en-IN" sz="20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Pardesi</a:t>
            </a:r>
            <a:endParaRPr lang="en-IN" sz="2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4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C7B85632-E4AE-45C1-B77F-DC305DB7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842" y="2728913"/>
            <a:ext cx="3204230" cy="700087"/>
          </a:xfrm>
        </p:spPr>
        <p:txBody>
          <a:bodyPr/>
          <a:lstStyle/>
          <a:p>
            <a:r>
              <a:rPr lang="de-DE" err="1">
                <a:latin typeface="SRH Headline"/>
                <a:ea typeface="SRH Headline"/>
                <a:cs typeface="SRH Headline"/>
              </a:rPr>
              <a:t>Thank</a:t>
            </a:r>
            <a:r>
              <a:rPr lang="de-DE">
                <a:latin typeface="SRH Headline"/>
                <a:ea typeface="SRH Headline"/>
                <a:cs typeface="SRH Headline"/>
              </a:rPr>
              <a:t> </a:t>
            </a:r>
            <a:r>
              <a:rPr lang="de-DE" err="1">
                <a:latin typeface="SRH Headline"/>
                <a:ea typeface="SRH Headline"/>
                <a:cs typeface="SRH Headline"/>
              </a:rPr>
              <a:t>you</a:t>
            </a:r>
            <a:r>
              <a:rPr lang="de-DE">
                <a:latin typeface="SRH Headline"/>
                <a:ea typeface="SRH Headline"/>
                <a:cs typeface="SRH Headline"/>
              </a:rPr>
              <a:t>!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8311CF-7133-46D5-B075-C1DB0E40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17.08.2024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FAC48-550F-4F0D-BB5A-FF464BF5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Fußzeilenplatzhalter 5">
            <a:extLst>
              <a:ext uri="{FF2B5EF4-FFF2-40B4-BE49-F238E27FC236}">
                <a16:creationId xmlns:a16="http://schemas.microsoft.com/office/drawing/2014/main" id="{1D961ECA-9317-BFE1-2838-A6583D35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/>
              <a:t>SRH University – Big Data Programming </a:t>
            </a:r>
          </a:p>
        </p:txBody>
      </p:sp>
    </p:spTree>
    <p:extLst>
      <p:ext uri="{BB962C8B-B14F-4D97-AF65-F5344CB8AC3E}">
        <p14:creationId xmlns:p14="http://schemas.microsoft.com/office/powerpoint/2010/main" val="319959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E3CE-6891-1E01-A56E-052091E0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Outline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D77F-7033-5AA0-488D-466FD661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17.08.2024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80F7-3AA5-ED13-BE43-1A44A1C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SRH University –  Big Data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ABDF-6A52-275A-F134-B9C22C1A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81A4C-A99B-36FD-002E-5F7C1EE5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00.00.2020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2EC41-E639-3D8A-B865-2C47249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9CE4A7-A083-C68A-E72B-C96A920178DC}"/>
              </a:ext>
            </a:extLst>
          </p:cNvPr>
          <p:cNvSpPr txBox="1">
            <a:spLocks/>
          </p:cNvSpPr>
          <p:nvPr/>
        </p:nvSpPr>
        <p:spPr>
          <a:xfrm>
            <a:off x="635303" y="3128988"/>
            <a:ext cx="9896808" cy="14060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br>
              <a:rPr lang="en-US" dirty="0"/>
            </a:b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BFA5EB-682A-6F89-26F3-7DF021A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76" y="1218087"/>
            <a:ext cx="11472946" cy="659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Managing candidate lifecycle from screening to notification, ensuring clear communication and smooth process flow.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8055373-7DFD-8418-BC9E-9CDC6A215988}"/>
              </a:ext>
            </a:extLst>
          </p:cNvPr>
          <p:cNvSpPr txBox="1">
            <a:spLocks/>
          </p:cNvSpPr>
          <p:nvPr/>
        </p:nvSpPr>
        <p:spPr>
          <a:xfrm>
            <a:off x="353876" y="2546619"/>
            <a:ext cx="11472946" cy="6598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Ensuring prompt email confirmations and delivering constructive application feedback to candidates.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03981A0-D0B2-D608-1998-C7BCAB984855}"/>
              </a:ext>
            </a:extLst>
          </p:cNvPr>
          <p:cNvSpPr txBox="1">
            <a:spLocks/>
          </p:cNvSpPr>
          <p:nvPr/>
        </p:nvSpPr>
        <p:spPr>
          <a:xfrm>
            <a:off x="353876" y="3699285"/>
            <a:ext cx="11472946" cy="6598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Assessing coding proficiency and aligning candidate qualifications with HR needs to recruit skilled Python developers effectively. </a:t>
            </a:r>
            <a:endParaRPr lang="en-IN" sz="2000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EA067576-6435-8F41-9672-D7068BA9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</p:spPr>
        <p:txBody>
          <a:bodyPr/>
          <a:lstStyle/>
          <a:p>
            <a:r>
              <a:rPr lang="de-DE" dirty="0"/>
              <a:t>SRH University – Big Data Programming </a:t>
            </a:r>
          </a:p>
        </p:txBody>
      </p:sp>
    </p:spTree>
    <p:extLst>
      <p:ext uri="{BB962C8B-B14F-4D97-AF65-F5344CB8AC3E}">
        <p14:creationId xmlns:p14="http://schemas.microsoft.com/office/powerpoint/2010/main" val="190371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ED79-9A91-62AF-D5CB-8F693C75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6C6CDB9C-E2F1-76FC-7040-DDA9EB7F0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86" y="118498"/>
            <a:ext cx="3819699" cy="662100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3D3E047-8FD3-44AE-2D38-A56FDF40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49" y="284114"/>
            <a:ext cx="2531284" cy="816076"/>
          </a:xfrm>
        </p:spPr>
        <p:txBody>
          <a:bodyPr/>
          <a:lstStyle/>
          <a:p>
            <a:pPr algn="ctr"/>
            <a:r>
              <a:rPr lang="en-IN" sz="3600" dirty="0">
                <a:latin typeface="+mj-lt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96E7151-0AB6-DEEF-8D67-1A9AD43B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354" y="6356349"/>
            <a:ext cx="874559" cy="365125"/>
          </a:xfrm>
        </p:spPr>
        <p:txBody>
          <a:bodyPr/>
          <a:lstStyle/>
          <a:p>
            <a:r>
              <a:rPr lang="de-DE" dirty="0"/>
              <a:t>17.08.2024</a:t>
            </a:r>
          </a:p>
        </p:txBody>
      </p:sp>
    </p:spTree>
    <p:extLst>
      <p:ext uri="{BB962C8B-B14F-4D97-AF65-F5344CB8AC3E}">
        <p14:creationId xmlns:p14="http://schemas.microsoft.com/office/powerpoint/2010/main" val="64556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0007" y="136525"/>
            <a:ext cx="9157663" cy="816076"/>
          </a:xfrm>
        </p:spPr>
        <p:txBody>
          <a:bodyPr/>
          <a:lstStyle/>
          <a:p>
            <a:pPr algn="ctr"/>
            <a:r>
              <a:rPr lang="en-US" sz="3600" dirty="0">
                <a:latin typeface="+mj-lt"/>
                <a:cs typeface="Times New Roman" panose="02020603050405020304" pitchFamily="18" charset="0"/>
              </a:rPr>
              <a:t>System Architecture</a:t>
            </a:r>
            <a:endParaRPr lang="en-IN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17.08.2024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University – Big Data </a:t>
            </a:r>
            <a:r>
              <a:rPr lang="de-DE" err="1"/>
              <a:t>Programming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5</a:t>
            </a:fld>
            <a:endParaRPr lang="de-DE"/>
          </a:p>
        </p:txBody>
      </p:sp>
      <p:pic>
        <p:nvPicPr>
          <p:cNvPr id="9" name="Content Placeholder 8" descr="A diagram of a system&#10;&#10;Description automatically generated">
            <a:extLst>
              <a:ext uri="{FF2B5EF4-FFF2-40B4-BE49-F238E27FC236}">
                <a16:creationId xmlns:a16="http://schemas.microsoft.com/office/drawing/2014/main" id="{96F9364A-1866-70C5-F8E2-78138F8FF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2" y="952601"/>
            <a:ext cx="7787149" cy="5209560"/>
          </a:xfrm>
        </p:spPr>
      </p:pic>
    </p:spTree>
    <p:extLst>
      <p:ext uri="{BB962C8B-B14F-4D97-AF65-F5344CB8AC3E}">
        <p14:creationId xmlns:p14="http://schemas.microsoft.com/office/powerpoint/2010/main" val="350172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C7B85632-E4AE-45C1-B77F-DC305DB7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24" y="2701806"/>
            <a:ext cx="4023881" cy="1454388"/>
          </a:xfrm>
        </p:spPr>
        <p:txBody>
          <a:bodyPr/>
          <a:lstStyle/>
          <a:p>
            <a:r>
              <a:rPr lang="en-US" sz="4400" dirty="0">
                <a:latin typeface="SRH Text"/>
                <a:ea typeface="SRH Text"/>
                <a:cs typeface="SRH Text"/>
              </a:rPr>
              <a:t>Data</a:t>
            </a:r>
            <a:br>
              <a:rPr lang="en-US" sz="4400" dirty="0">
                <a:latin typeface="SRH Text"/>
                <a:ea typeface="SRH Text"/>
                <a:cs typeface="SRH Text"/>
              </a:rPr>
            </a:br>
            <a:r>
              <a:rPr lang="en-US" sz="4400" dirty="0">
                <a:latin typeface="SRH Text"/>
                <a:ea typeface="SRH Text"/>
                <a:cs typeface="SRH Text"/>
              </a:rPr>
              <a:t>Storage</a:t>
            </a:r>
            <a:endParaRPr lang="en-US" sz="4400" b="1" dirty="0">
              <a:latin typeface="SRH Text"/>
              <a:ea typeface="SRH Text"/>
              <a:cs typeface="SRH Tex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8311CF-7133-46D5-B075-C1DB0E40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354" y="6356349"/>
            <a:ext cx="874559" cy="365125"/>
          </a:xfrm>
        </p:spPr>
        <p:txBody>
          <a:bodyPr/>
          <a:lstStyle/>
          <a:p>
            <a:r>
              <a:rPr lang="de-DE" dirty="0"/>
              <a:t>17.08.2024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E6FC4-C5A8-42EB-8C76-017ABA49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SRH University – Big Data Programming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FAC48-550F-4F0D-BB5A-FF464BF5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63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0A86F-7736-DF1F-84E6-6CF6800F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SQLite 3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F0C2-70B9-389C-9852-95B17D03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  <a:ea typeface="+mn-ea"/>
                <a:cs typeface="+mn-cs"/>
              </a:rPr>
              <a:t>Simple &amp; Lightweight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  <a:ea typeface="+mn-ea"/>
                <a:cs typeface="+mn-cs"/>
              </a:rPr>
              <a:t>Zero Configuration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+mn-lt"/>
                <a:ea typeface="+mn-ea"/>
                <a:cs typeface="+mn-cs"/>
              </a:rPr>
              <a:t>Compatible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AE93E31-26F5-5176-4F0D-B38B38BC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241F-503F-3434-3FB0-ABA4628B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B144D-941B-4DFC-AF5F-0416193D12EC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DB3C278C-7936-E836-11FA-2AE28F89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8939" y="6334919"/>
            <a:ext cx="6495690" cy="365125"/>
          </a:xfrm>
        </p:spPr>
        <p:txBody>
          <a:bodyPr/>
          <a:lstStyle/>
          <a:p>
            <a:r>
              <a:rPr lang="de-DE" dirty="0"/>
              <a:t>SRH University – Big Data Programming 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4033F52C-AB2A-3882-631D-D241539F4F78}"/>
              </a:ext>
            </a:extLst>
          </p:cNvPr>
          <p:cNvSpPr txBox="1">
            <a:spLocks/>
          </p:cNvSpPr>
          <p:nvPr/>
        </p:nvSpPr>
        <p:spPr>
          <a:xfrm>
            <a:off x="365178" y="6356349"/>
            <a:ext cx="8745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17.08.2024</a:t>
            </a:r>
          </a:p>
        </p:txBody>
      </p:sp>
    </p:spTree>
    <p:extLst>
      <p:ext uri="{BB962C8B-B14F-4D97-AF65-F5344CB8AC3E}">
        <p14:creationId xmlns:p14="http://schemas.microsoft.com/office/powerpoint/2010/main" val="268077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C7B85632-E4AE-45C1-B77F-DC305DB7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1" y="2399071"/>
            <a:ext cx="4837768" cy="1393526"/>
          </a:xfrm>
        </p:spPr>
        <p:txBody>
          <a:bodyPr/>
          <a:lstStyle/>
          <a:p>
            <a:r>
              <a:rPr lang="en-US" sz="4400" dirty="0">
                <a:latin typeface="SRH Text"/>
                <a:ea typeface="SRH Text"/>
                <a:cs typeface="SRH Text"/>
              </a:rPr>
              <a:t>Future Use Cases </a:t>
            </a:r>
            <a:endParaRPr lang="en-US" sz="4400" b="1" dirty="0">
              <a:latin typeface="SRH Text"/>
              <a:ea typeface="SRH Text"/>
              <a:cs typeface="SRH Tex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8311CF-7133-46D5-B075-C1DB0E40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17.08.2024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E6FC4-C5A8-42EB-8C76-017ABA49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SRH University – Big Data Programming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FAC48-550F-4F0D-BB5A-FF464BF5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03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B0C4-55FB-1738-E948-C9975CDD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76" y="2053828"/>
            <a:ext cx="11472946" cy="3980844"/>
          </a:xfrm>
        </p:spPr>
        <p:txBody>
          <a:bodyPr/>
          <a:lstStyle/>
          <a:p>
            <a:br>
              <a:rPr lang="en-US" altLang="en-US" sz="1600" b="0" dirty="0">
                <a:latin typeface="Arial" panose="020B0604020202020204" pitchFamily="34" charset="0"/>
              </a:rPr>
            </a:br>
            <a:br>
              <a:rPr lang="en-US" altLang="en-US" sz="1600" b="0" dirty="0">
                <a:latin typeface="Arial" panose="020B0604020202020204" pitchFamily="34" charset="0"/>
              </a:rPr>
            </a:br>
            <a:br>
              <a:rPr lang="en-US" sz="1600" b="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endParaRPr lang="en-IN" sz="1600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18E2B-0E10-E2DF-54A1-D84E1466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211260-C9FC-498C-6799-6D24581845EE}"/>
              </a:ext>
            </a:extLst>
          </p:cNvPr>
          <p:cNvSpPr txBox="1">
            <a:spLocks/>
          </p:cNvSpPr>
          <p:nvPr/>
        </p:nvSpPr>
        <p:spPr>
          <a:xfrm>
            <a:off x="946354" y="1510993"/>
            <a:ext cx="92005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SRH" panose="020B0503020204020204" pitchFamily="34" charset="0"/>
              <a:buChar char="—"/>
              <a:defRPr sz="1800" b="0" kern="120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720000" indent="-36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RH" panose="020B0503020204020204" pitchFamily="34" charset="0"/>
              <a:buChar char="—"/>
              <a:defRPr sz="1600" b="0" kern="120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2400"/>
              </a:spcBef>
              <a:buFont typeface="SRH" panose="020B0503020204020204" pitchFamily="34" charset="0"/>
              <a:buNone/>
              <a:defRPr sz="2000" b="1" kern="1200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SRH" panose="020B0503020204020204" pitchFamily="34" charset="0"/>
              <a:buNone/>
              <a:defRPr sz="20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6pPr>
            <a:lvl7pPr marL="0" indent="0" algn="l" defTabSz="914400" rtl="0" eaLnBrk="1" latinLnBrk="0" hangingPunct="1">
              <a:lnSpc>
                <a:spcPct val="98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b="1" kern="1200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7pPr>
            <a:lvl8pPr marL="0" indent="0" algn="l" defTabSz="914400" rtl="0" eaLnBrk="1" latinLnBrk="0" hangingPunct="1">
              <a:lnSpc>
                <a:spcPct val="98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9pPr>
          </a:lstStyle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kern="1200" dirty="0">
                <a:solidFill>
                  <a:srgbClr val="575756"/>
                </a:solidFill>
                <a:effectLst/>
                <a:latin typeface="+mj-lt"/>
                <a:ea typeface="SRH Headline" panose="020B0604020202020204" charset="0"/>
                <a:cs typeface="SRH Headline" panose="020B0604020202020204" charset="0"/>
              </a:rPr>
              <a:t>Integration of some other open source compiler for candidate.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kern="1200" dirty="0">
                <a:solidFill>
                  <a:srgbClr val="575756"/>
                </a:solidFill>
                <a:effectLst/>
                <a:latin typeface="+mj-lt"/>
                <a:ea typeface="SRH Headline" panose="020B0604020202020204" charset="0"/>
                <a:cs typeface="SRH Headline" panose="020B0604020202020204" charset="0"/>
              </a:rPr>
              <a:t>Implement different machine learning algorithms for candidate ranking</a:t>
            </a:r>
            <a:r>
              <a:rPr lang="en-US" sz="2400" b="1" kern="1200" dirty="0">
                <a:solidFill>
                  <a:srgbClr val="575756"/>
                </a:solidFill>
                <a:effectLst/>
                <a:latin typeface="+mj-lt"/>
                <a:ea typeface="SRH Headline" panose="020B0604020202020204" charset="0"/>
                <a:cs typeface="SRH Headline" panose="020B0604020202020204" charset="0"/>
              </a:rPr>
              <a:t>.</a:t>
            </a:r>
            <a:endParaRPr lang="en-US" sz="2400" dirty="0">
              <a:solidFill>
                <a:srgbClr val="575756"/>
              </a:solidFill>
              <a:latin typeface="+mj-lt"/>
              <a:ea typeface="SRH Headline" panose="020B0604020202020204" charset="0"/>
              <a:cs typeface="SRH Headline" panose="020B0604020202020204" charset="0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kern="1200" dirty="0">
                <a:solidFill>
                  <a:srgbClr val="575756"/>
                </a:solidFill>
                <a:effectLst/>
                <a:latin typeface="+mj-lt"/>
                <a:ea typeface="SRH Headline" panose="020B0604020202020204" charset="0"/>
                <a:cs typeface="SRH Headline" panose="020B0604020202020204" charset="0"/>
              </a:rPr>
              <a:t>Considering MySQL as a potential alternative to SQLite3 for improved scalability and performance.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kern="1200" baseline="0" dirty="0">
                <a:ln>
                  <a:noFill/>
                </a:ln>
                <a:solidFill>
                  <a:srgbClr val="575756"/>
                </a:solidFill>
                <a:effectLst/>
                <a:latin typeface="+mj-lt"/>
                <a:ea typeface="SRH Headline" panose="020B0604020202020204" charset="0"/>
                <a:cs typeface="SRH Headline" panose="020B0604020202020204" charset="0"/>
              </a:rPr>
              <a:t>Integration with other platforms or APIs for fetching data(e.g., Kaggle, Twitter</a:t>
            </a:r>
            <a:r>
              <a:rPr lang="en-US" sz="2400" b="0" kern="1200" dirty="0">
                <a:solidFill>
                  <a:srgbClr val="575756"/>
                </a:solidFill>
                <a:effectLst/>
                <a:latin typeface="+mj-lt"/>
                <a:ea typeface="SRH Headline" panose="020B0604020202020204" charset="0"/>
                <a:cs typeface="SRH Headline" panose="020B0604020202020204" charset="0"/>
              </a:rPr>
              <a:t>).</a:t>
            </a:r>
            <a:endParaRPr lang="en-US" sz="2400" b="1" dirty="0">
              <a:latin typeface="+mj-lt"/>
              <a:ea typeface="+mn-ea"/>
              <a:cs typeface="+mn-cs"/>
            </a:endParaRPr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8E5B9DFC-8A7C-E9DB-03CD-82AF553F2378}"/>
              </a:ext>
            </a:extLst>
          </p:cNvPr>
          <p:cNvSpPr txBox="1">
            <a:spLocks/>
          </p:cNvSpPr>
          <p:nvPr/>
        </p:nvSpPr>
        <p:spPr>
          <a:xfrm>
            <a:off x="365178" y="6356349"/>
            <a:ext cx="8745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17.08.2024</a:t>
            </a:r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FBB18234-08D2-C556-7146-53DC84899150}"/>
              </a:ext>
            </a:extLst>
          </p:cNvPr>
          <p:cNvSpPr txBox="1">
            <a:spLocks/>
          </p:cNvSpPr>
          <p:nvPr/>
        </p:nvSpPr>
        <p:spPr>
          <a:xfrm>
            <a:off x="1354255" y="6356348"/>
            <a:ext cx="649569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SRH University – Big Data Programming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973039"/>
      </p:ext>
    </p:extLst>
  </p:cSld>
  <p:clrMapOvr>
    <a:masterClrMapping/>
  </p:clrMapOvr>
</p:sld>
</file>

<file path=ppt/theme/theme1.xml><?xml version="1.0" encoding="utf-8"?>
<a:theme xmlns:a="http://schemas.openxmlformats.org/drawingml/2006/main" name="SRH">
  <a:themeElements>
    <a:clrScheme name="SRH Bildung">
      <a:dk1>
        <a:srgbClr val="575756"/>
      </a:dk1>
      <a:lt1>
        <a:sysClr val="window" lastClr="FFFFFF"/>
      </a:lt1>
      <a:dk2>
        <a:srgbClr val="00699A"/>
      </a:dk2>
      <a:lt2>
        <a:srgbClr val="AAA39D"/>
      </a:lt2>
      <a:accent1>
        <a:srgbClr val="DF4807"/>
      </a:accent1>
      <a:accent2>
        <a:srgbClr val="AAA39D"/>
      </a:accent2>
      <a:accent3>
        <a:srgbClr val="FCC61E"/>
      </a:accent3>
      <a:accent4>
        <a:srgbClr val="35B4A0"/>
      </a:accent4>
      <a:accent5>
        <a:srgbClr val="CA007F"/>
      </a:accent5>
      <a:accent6>
        <a:srgbClr val="021E30"/>
      </a:accent6>
      <a:hlink>
        <a:srgbClr val="000000"/>
      </a:hlink>
      <a:folHlink>
        <a:srgbClr val="000000"/>
      </a:folHlink>
    </a:clrScheme>
    <a:fontScheme name="SRH">
      <a:majorFont>
        <a:latin typeface="SRH Display"/>
        <a:ea typeface=""/>
        <a:cs typeface=""/>
      </a:majorFont>
      <a:minorFont>
        <a:latin typeface="SR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RH Bildu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DF4807"/>
        </a:accent1>
        <a:accent2>
          <a:srgbClr val="AAA39D"/>
        </a:accent2>
        <a:accent3>
          <a:srgbClr val="FCC61E"/>
        </a:accent3>
        <a:accent4>
          <a:srgbClr val="35B4A0"/>
        </a:accent4>
        <a:accent5>
          <a:srgbClr val="CA007F"/>
        </a:accent5>
        <a:accent6>
          <a:srgbClr val="021E30"/>
        </a:accent6>
        <a:hlink>
          <a:srgbClr val="000000"/>
        </a:hlink>
        <a:folHlink>
          <a:srgbClr val="000000"/>
        </a:folHlink>
      </a:clrScheme>
    </a:extraClrScheme>
    <a:extraClrScheme>
      <a:clrScheme name="SRH Gesundheit">
        <a:dk1>
          <a:srgbClr val="575756"/>
        </a:dk1>
        <a:lt1>
          <a:sysClr val="window" lastClr="FFFFFF"/>
        </a:lt1>
        <a:dk2>
          <a:srgbClr val="35B4A0"/>
        </a:dk2>
        <a:lt2>
          <a:srgbClr val="AAA39D"/>
        </a:lt2>
        <a:accent1>
          <a:srgbClr val="00699A"/>
        </a:accent1>
        <a:accent2>
          <a:srgbClr val="CA007F"/>
        </a:accent2>
        <a:accent3>
          <a:srgbClr val="78C8D2"/>
        </a:accent3>
        <a:accent4>
          <a:srgbClr val="0D3A5D"/>
        </a:accent4>
        <a:accent5>
          <a:srgbClr val="DF4807"/>
        </a:accent5>
        <a:accent6>
          <a:srgbClr val="FCC61E"/>
        </a:accent6>
        <a:hlink>
          <a:srgbClr val="000000"/>
        </a:hlink>
        <a:folHlink>
          <a:srgbClr val="000000"/>
        </a:folHlink>
      </a:clrScheme>
    </a:extraClrScheme>
    <a:extraClrScheme>
      <a:clrScheme name="SRH Holdi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AAA39D"/>
        </a:accent1>
        <a:accent2>
          <a:srgbClr val="DF4807"/>
        </a:accent2>
        <a:accent3>
          <a:srgbClr val="575756"/>
        </a:accent3>
        <a:accent4>
          <a:srgbClr val="FCC61E"/>
        </a:accent4>
        <a:accent5>
          <a:srgbClr val="78C8D2"/>
        </a:accent5>
        <a:accent6>
          <a:srgbClr val="0D3A5D"/>
        </a:accent6>
        <a:hlink>
          <a:srgbClr val="000000"/>
        </a:hlink>
        <a:folHlink>
          <a:srgbClr val="000000"/>
        </a:folHlink>
      </a:clrScheme>
    </a:extraClrScheme>
    <a:extraClrScheme>
      <a:clrScheme name="SRH ServicePartner">
        <a:dk1>
          <a:srgbClr val="575756"/>
        </a:dk1>
        <a:lt1>
          <a:sysClr val="window" lastClr="FFFFFF"/>
        </a:lt1>
        <a:dk2>
          <a:srgbClr val="9C0C35"/>
        </a:dk2>
        <a:lt2>
          <a:srgbClr val="AAA39D"/>
        </a:lt2>
        <a:accent1>
          <a:srgbClr val="AAA39D"/>
        </a:accent1>
        <a:accent2>
          <a:srgbClr val="35B4A0"/>
        </a:accent2>
        <a:accent3>
          <a:srgbClr val="575756"/>
        </a:accent3>
        <a:accent4>
          <a:srgbClr val="0D3A5D"/>
        </a:accent4>
        <a:accent5>
          <a:srgbClr val="DF4807"/>
        </a:accent5>
        <a:accent6>
          <a:srgbClr val="00699A"/>
        </a:accent6>
        <a:hlink>
          <a:srgbClr val="000000"/>
        </a:hlink>
        <a:folHlink>
          <a:srgbClr val="000000"/>
        </a:folHlink>
      </a:clrScheme>
    </a:extraClrScheme>
  </a:extraClrSchemeLst>
  <a:custClrLst>
    <a:custClr name="SRH ORANGE">
      <a:srgbClr val="DF4807"/>
    </a:custClr>
    <a:custClr name="SRH WARM GREY">
      <a:srgbClr val="AAA39D"/>
    </a:custClr>
    <a:custClr name="SRH BLUE">
      <a:srgbClr val="00699A"/>
    </a:custClr>
    <a:custClr name="SRH SUN YELLOW">
      <a:srgbClr val="FCC61E"/>
    </a:custClr>
    <a:custClr name="SRH Fresh Mint">
      <a:srgbClr val="35B4A0"/>
    </a:custClr>
    <a:custClr name="SRH SWEET BERRY">
      <a:srgbClr val="CA007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SRH PASSION RED">
      <a:srgbClr val="9C0C35"/>
    </a:custClr>
    <a:custClr name="SRH SMOKEY BLACK">
      <a:srgbClr val="575756"/>
    </a:custClr>
    <a:custClr name="SRH CALM OCEAN">
      <a:srgbClr val="78C8D2"/>
    </a:custClr>
    <a:custClr name="SRH MIDNIGHT BLUE">
      <a:srgbClr val="0D3A5D"/>
    </a:custClr>
    <a:custClr name="SRH DEEP BLUE">
      <a:srgbClr val="021E30"/>
    </a:custClr>
    <a:custClr name=" SRH Text ">
      <a:srgbClr val="575756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244</TotalTime>
  <Words>226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SRH Text</vt:lpstr>
      <vt:lpstr>Arial</vt:lpstr>
      <vt:lpstr>Calibri</vt:lpstr>
      <vt:lpstr>SRH Headline</vt:lpstr>
      <vt:lpstr>SRH</vt:lpstr>
      <vt:lpstr>SRH</vt:lpstr>
      <vt:lpstr>PowerPoint Presentation</vt:lpstr>
      <vt:lpstr>User Story Outline </vt:lpstr>
      <vt:lpstr>Managing candidate lifecycle from screening to notification, ensuring clear communication and smooth process flow.     </vt:lpstr>
      <vt:lpstr>Flow Chart</vt:lpstr>
      <vt:lpstr>System Architecture</vt:lpstr>
      <vt:lpstr>Data Storage</vt:lpstr>
      <vt:lpstr>SQLite 3</vt:lpstr>
      <vt:lpstr>Future Use Cases </vt:lpstr>
      <vt:lpstr>    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Henrike Voelker</dc:creator>
  <cp:lastModifiedBy>Jamadade, Harshita (SRH Hochschule Heidelberg Student)</cp:lastModifiedBy>
  <cp:revision>10</cp:revision>
  <dcterms:created xsi:type="dcterms:W3CDTF">2020-06-05T16:20:53Z</dcterms:created>
  <dcterms:modified xsi:type="dcterms:W3CDTF">2024-07-17T14:29:00Z</dcterms:modified>
</cp:coreProperties>
</file>