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3"/>
  </p:sldMasterIdLst>
  <p:notesMasterIdLst>
    <p:notesMasterId r:id="rId17"/>
  </p:notesMasterIdLst>
  <p:sldIdLst>
    <p:sldId id="448" r:id="rId4"/>
    <p:sldId id="544" r:id="rId5"/>
    <p:sldId id="546" r:id="rId6"/>
    <p:sldId id="542" r:id="rId7"/>
    <p:sldId id="547" r:id="rId8"/>
    <p:sldId id="552" r:id="rId9"/>
    <p:sldId id="548" r:id="rId10"/>
    <p:sldId id="549" r:id="rId11"/>
    <p:sldId id="550" r:id="rId12"/>
    <p:sldId id="554" r:id="rId13"/>
    <p:sldId id="557" r:id="rId14"/>
    <p:sldId id="556" r:id="rId15"/>
    <p:sldId id="553" r:id="rId16"/>
  </p:sldIdLst>
  <p:sldSz cx="12192000" cy="6858000"/>
  <p:notesSz cx="6858000" cy="9144000"/>
  <p:embeddedFontLst>
    <p:embeddedFont>
      <p:font typeface="Roboto" panose="02000000000000000000" pitchFamily="2" charset="0"/>
      <p:regular r:id="rId18"/>
      <p:bold r:id="rId19"/>
    </p:embeddedFont>
    <p:embeddedFont>
      <p:font typeface="SRH" panose="020B0604020202020204" charset="0"/>
      <p:regular r:id="rId20"/>
      <p:bold r:id="rId21"/>
      <p:italic r:id="rId22"/>
      <p:boldItalic r:id="rId23"/>
    </p:embeddedFont>
    <p:embeddedFont>
      <p:font typeface="SRH Headline" panose="020B0604020202020204" charset="0"/>
      <p:regular r:id="rId24"/>
      <p:bold r:id="rId25"/>
    </p:embeddedFont>
    <p:embeddedFont>
      <p:font typeface="SRH Text" panose="020B0604020202020204" charset="0"/>
      <p:regular r:id="rId26"/>
      <p:bold r:id="rId27"/>
      <p:italic r:id="rId28"/>
      <p:boldItalic r:id="rId29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59">
          <p15:clr>
            <a:srgbClr val="A4A3A4"/>
          </p15:clr>
        </p15:guide>
        <p15:guide id="4" orient="horz" pos="1091">
          <p15:clr>
            <a:srgbClr val="A4A3A4"/>
          </p15:clr>
        </p15:guide>
        <p15:guide id="5" pos="7462">
          <p15:clr>
            <a:srgbClr val="A4A3A4"/>
          </p15:clr>
        </p15:guide>
        <p15:guide id="6" pos="5204">
          <p15:clr>
            <a:srgbClr val="A4A3A4"/>
          </p15:clr>
        </p15:guide>
        <p15:guide id="7" pos="6005">
          <p15:clr>
            <a:srgbClr val="A4A3A4"/>
          </p15:clr>
        </p15:guide>
        <p15:guide id="8" pos="49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9BF7"/>
    <a:srgbClr val="0067A0"/>
    <a:srgbClr val="DF4807"/>
    <a:srgbClr val="66FF33"/>
    <a:srgbClr val="021E30"/>
    <a:srgbClr val="2C2E2E"/>
    <a:srgbClr val="000000"/>
    <a:srgbClr val="B92659"/>
    <a:srgbClr val="6D7373"/>
    <a:srgbClr val="AAA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ACB3F56-7768-405F-84FF-31046667B651}">
  <a:tblStyle styleId="{FEC09086-8A00-4FE0-B5C7-1A88A72B4ECC}" styleName="SRH: Standard-Tabelle">
    <a:wholeTbl>
      <a:tcTxStyle>
        <a:fontRef idx="minor">
          <a:prstClr val="black"/>
        </a:fontRef>
        <a:srgbClr val="2C2E2E"/>
      </a:tcTxStyle>
      <a:tcStyle>
        <a:tcBdr>
          <a:left>
            <a:ln w="6350" cmpd="sng">
              <a:noFill/>
            </a:ln>
          </a:left>
          <a:right>
            <a:ln w="6350" cmpd="sng">
              <a:noFill/>
            </a:ln>
          </a:right>
          <a:top>
            <a:ln w="6350" cmpd="sng">
              <a:noFill/>
            </a:ln>
          </a:top>
          <a:bottom>
            <a:ln w="6350" cmpd="sng">
              <a:noFill/>
            </a:ln>
          </a:bottom>
          <a:insideH>
            <a:ln w="6350" cmpd="sng">
              <a:solidFill>
                <a:schemeClr val="accent1"/>
              </a:solidFill>
            </a:ln>
          </a:insideH>
          <a:insideV>
            <a:ln w="6350" cmpd="sng">
              <a:noFill/>
            </a:ln>
          </a:insideV>
        </a:tcBdr>
        <a:fill>
          <a:noFill/>
        </a:fill>
      </a:tcStyle>
    </a:wholeTbl>
    <a:la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lastCol>
    <a:fir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firstCol>
    <a:lastRow>
      <a:tcTxStyle b="on">
        <a:fontRef idx="minor">
          <a:prstClr val="black"/>
        </a:fontRef>
        <a:srgbClr val="2C2E2E"/>
      </a:tcTxStyle>
      <a:tcStyle>
        <a:tcBdr>
          <a:top>
            <a:ln w="635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>
        <a:fontRef idx="minor">
          <a:prstClr val="black"/>
        </a:fontRef>
        <a:srgbClr val="2C2E2E"/>
      </a:tcTxStyle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CB3F56-7768-405F-84FF-31046667B651}" styleName="SRH: Für Überschrift">
    <a:wholeTbl>
      <a:tcTxStyle>
        <a:fontRef idx="minor">
          <a:prstClr val="black"/>
        </a:fontRef>
        <a:srgbClr val="2C2E2E"/>
      </a:tcTxStyle>
      <a:tcStyle>
        <a:tcBdr>
          <a:left>
            <a:ln w="6350" cmpd="sng">
              <a:noFill/>
            </a:ln>
          </a:left>
          <a:right>
            <a:ln w="6350" cmpd="sng">
              <a:noFill/>
            </a:ln>
          </a:right>
          <a:top>
            <a:ln w="6350" cmpd="sng">
              <a:noFill/>
            </a:ln>
          </a:top>
          <a:bottom>
            <a:ln w="6350" cmpd="sng">
              <a:noFill/>
            </a:ln>
          </a:bottom>
          <a:insideH>
            <a:ln w="6350" cmpd="sng">
              <a:solidFill>
                <a:schemeClr val="accent1"/>
              </a:solidFill>
            </a:ln>
          </a:insideH>
          <a:insideV>
            <a:ln w="6350" cmpd="sng">
              <a:noFill/>
            </a:ln>
          </a:insideV>
        </a:tcBdr>
        <a:fill>
          <a:noFill/>
        </a:fill>
      </a:tcStyle>
    </a:wholeTbl>
    <a:la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lastCol>
    <a:fir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firstCol>
    <a:lastRow>
      <a:tcTxStyle b="on">
        <a:fontRef idx="minor">
          <a:prstClr val="black"/>
        </a:fontRef>
        <a:srgbClr val="2C2E2E"/>
      </a:tcTxStyle>
      <a:tcStyle>
        <a:tcBdr>
          <a:top>
            <a:ln w="635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>
        <a:fontRef idx="major">
          <a:prstClr val="black"/>
        </a:fontRef>
        <a:srgbClr val="2C2E2E"/>
      </a:tcTxStyle>
      <a:tcStyle>
        <a:tcBdr>
          <a:bottom>
            <a:ln w="635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  <p:guide orient="horz" pos="3759"/>
        <p:guide orient="horz" pos="1091"/>
        <p:guide pos="7462"/>
        <p:guide pos="5204"/>
        <p:guide pos="6005"/>
        <p:guide pos="497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1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A3E2A-35AE-479C-B172-30C9CAEEE094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91045-FCBB-4EC9-AB5F-AA4CFDEA61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72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Logo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ildplatzhalter 67">
            <a:extLst>
              <a:ext uri="{FF2B5EF4-FFF2-40B4-BE49-F238E27FC236}">
                <a16:creationId xmlns:a16="http://schemas.microsoft.com/office/drawing/2014/main" id="{C0838F9B-9AC4-4B9F-B75C-3598A1CE340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88B086-C83B-42E9-9F00-760DD2680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168" y="4256282"/>
            <a:ext cx="7401024" cy="1048109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53482C-77B3-40C5-ADC7-6EF2A1FA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68" y="1079233"/>
            <a:ext cx="7401024" cy="3018316"/>
          </a:xfrm>
        </p:spPr>
        <p:txBody>
          <a:bodyPr lIns="0" tIns="0" rIns="0" bIns="0"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8668922-7D09-4DBB-8A0A-0493EE73B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2820" y="622144"/>
            <a:ext cx="1985963" cy="553513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defRPr sz="1550" b="1">
                <a:solidFill>
                  <a:schemeClr val="bg1"/>
                </a:solidFill>
              </a:defRPr>
            </a:lvl2pPr>
            <a:lvl3pPr marL="0" indent="0">
              <a:lnSpc>
                <a:spcPct val="94000"/>
              </a:lnSpc>
              <a:buNone/>
              <a:defRPr sz="1550" b="1">
                <a:solidFill>
                  <a:schemeClr val="bg1"/>
                </a:solidFill>
              </a:defRPr>
            </a:lvl3pPr>
            <a:lvl4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4pPr>
            <a:lvl5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5pPr>
            <a:lvl6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</a:defRPr>
            </a:lvl6pPr>
            <a:lvl7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7pPr>
            <a:lvl8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8pPr>
            <a:lvl9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0933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Statements,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89DF183-E411-4BC5-A0BE-9BB3970575D4}"/>
              </a:ext>
            </a:extLst>
          </p:cNvPr>
          <p:cNvSpPr/>
          <p:nvPr userDrawn="1"/>
        </p:nvSpPr>
        <p:spPr>
          <a:xfrm>
            <a:off x="8212024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29132"/>
            <a:ext cx="11472946" cy="398084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002FFF-2762-1440-8D30-F610C0406327}" type="datetime1">
              <a:rPr lang="en-CA" smtClean="0"/>
              <a:t>2024-12-18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SRH Hochschule Heidelberg – Kamellia Reshadi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BB8731D-4AC9-4D2E-9335-0D0C7773E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7358" y="358969"/>
            <a:ext cx="950656" cy="7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0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, 1/2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210823F-C337-45F6-8F6B-044DECDD1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5999" y="0"/>
            <a:ext cx="6096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29" name="Zeichen" hidden="1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5367600" cy="8350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6E0015B-B602-441F-BCCE-3C0B8EED05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7644" y="1728000"/>
            <a:ext cx="5367600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3572-87EC-DE4C-9117-CE5F1471A0F2}" type="datetime1">
              <a:rPr lang="en-CA" smtClean="0"/>
              <a:t>2024-12-18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4415402" cy="365125"/>
          </a:xfrm>
        </p:spPr>
        <p:txBody>
          <a:bodyPr/>
          <a:lstStyle/>
          <a:p>
            <a:r>
              <a:rPr lang="de-DE"/>
              <a:t>SRH Hochschule Heidelberg – Kamellia Reshadi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SmartArt-Platzhalter 14">
            <a:extLst>
              <a:ext uri="{FF2B5EF4-FFF2-40B4-BE49-F238E27FC236}">
                <a16:creationId xmlns:a16="http://schemas.microsoft.com/office/drawing/2014/main" id="{1542430D-7D46-45F4-82FB-B364BE702A7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10877358" y="358969"/>
            <a:ext cx="950656" cy="73707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850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, 1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eichen" hidden="1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9165600" cy="8350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6E0015B-B602-441F-BCCE-3C0B8EED05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7644" y="1728000"/>
            <a:ext cx="7520556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A8B-87E9-9B40-85BE-D8C11538C8DF}" type="datetime1">
              <a:rPr lang="en-CA" smtClean="0"/>
              <a:t>2024-12-18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4415402" cy="365125"/>
          </a:xfrm>
        </p:spPr>
        <p:txBody>
          <a:bodyPr/>
          <a:lstStyle/>
          <a:p>
            <a:r>
              <a:rPr lang="de-DE"/>
              <a:t>SRH Hochschule Heidelberg – Kamellia Reshadi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B42F015-4444-4B37-93BC-1B2A7278A9B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48200" y="1728000"/>
            <a:ext cx="3584400" cy="4230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54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 Text, 1/3 Bild im An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eichen" hidden="1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9165600" cy="8350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6E0015B-B602-441F-BCCE-3C0B8EED05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7644" y="1728000"/>
            <a:ext cx="7520556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8EB4-956A-8342-AE21-90C53DBFBDAC}" type="datetime1">
              <a:rPr lang="en-CA" smtClean="0"/>
              <a:t>2024-12-18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4415402" cy="365125"/>
          </a:xfrm>
        </p:spPr>
        <p:txBody>
          <a:bodyPr/>
          <a:lstStyle/>
          <a:p>
            <a:r>
              <a:rPr lang="de-DE"/>
              <a:t>SRH Hochschule Heidelberg – Kamellia Reshadi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B42F015-4444-4B37-93BC-1B2A7278A9B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48200" y="1728000"/>
            <a:ext cx="3943800" cy="4230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2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Inhalt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269AF68-988A-4253-A129-3A4AAE090308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rgbClr val="E6E3E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58969"/>
            <a:ext cx="9158400" cy="8350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11897A1-EA56-4E00-87BD-78D97639AC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400" y="1728000"/>
            <a:ext cx="9158400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CDBF-76DD-7848-893A-1E7F0DCF3B44}" type="datetime1">
              <a:rPr lang="en-CA" smtClean="0"/>
              <a:t>2024-12-18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Kamellia Reshadi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222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e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7DB8FB4-2383-45B9-9AE6-EBC2F37106BB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Diagrammplatzhalter 8">
            <a:extLst>
              <a:ext uri="{FF2B5EF4-FFF2-40B4-BE49-F238E27FC236}">
                <a16:creationId xmlns:a16="http://schemas.microsoft.com/office/drawing/2014/main" id="{255DC5E6-3687-4930-935D-6959AEFDD58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047627" y="1944000"/>
            <a:ext cx="3868373" cy="320400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B8E4-5420-A54D-BF02-20F648D51227}" type="datetime1">
              <a:rPr lang="en-CA" smtClean="0"/>
              <a:t>2024-12-18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Kamellia Reshadi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DA6BB21-4596-46E1-A515-1F684F164C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47627" y="5212773"/>
            <a:ext cx="3868373" cy="738842"/>
          </a:xfrm>
        </p:spPr>
        <p:txBody>
          <a:bodyPr/>
          <a:lstStyle>
            <a:lvl1pPr algn="ctr">
              <a:spcBef>
                <a:spcPts val="0"/>
              </a:spcBef>
              <a:defRPr sz="14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03911FAF-8E7F-48D9-B333-619FD953D2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6000" y="5212773"/>
            <a:ext cx="3868373" cy="738842"/>
          </a:xfrm>
        </p:spPr>
        <p:txBody>
          <a:bodyPr/>
          <a:lstStyle>
            <a:lvl1pPr algn="ctr">
              <a:spcBef>
                <a:spcPts val="0"/>
              </a:spcBef>
              <a:defRPr sz="14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Diagrammplatzhalter 8">
            <a:extLst>
              <a:ext uri="{FF2B5EF4-FFF2-40B4-BE49-F238E27FC236}">
                <a16:creationId xmlns:a16="http://schemas.microsoft.com/office/drawing/2014/main" id="{82F84FDF-40D0-4981-B1F5-E20639CEDD2E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276000" y="1944000"/>
            <a:ext cx="3868373" cy="3204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4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7DB8FB4-2383-45B9-9AE6-EBC2F37106BB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9999" y="2874044"/>
            <a:ext cx="9158400" cy="2325712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43E6-C0BD-7842-9C7C-6D96C94A7E33}" type="datetime1">
              <a:rPr lang="en-CA" smtClean="0"/>
              <a:t>2024-12-18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Kamellia Reshadi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59999" y="1728000"/>
            <a:ext cx="9158400" cy="78095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5"/>
            <a:ext cx="9158400" cy="494333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1989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auf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9999" y="2874044"/>
            <a:ext cx="9158400" cy="2325712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A80E-3C2D-884D-884D-CD7C7705BE92}" type="datetime1">
              <a:rPr lang="en-CA" smtClean="0"/>
              <a:t>2024-12-18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Kamellia Reshadi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59999" y="1728000"/>
            <a:ext cx="9158400" cy="78095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5"/>
            <a:ext cx="9158400" cy="494333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17264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und Text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7DB8FB4-2383-45B9-9AE6-EBC2F37106BB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60000" y="2874044"/>
            <a:ext cx="7528801" cy="2325712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1BF7-C619-DB45-95A2-5FC89D85D425}" type="datetime1">
              <a:rPr lang="en-CA" smtClean="0"/>
              <a:t>2024-12-18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Kamellia Reshadi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60000" y="1728000"/>
            <a:ext cx="7528801" cy="78095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4"/>
            <a:ext cx="7528802" cy="493200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6CA32A-ADBA-47A3-8757-69DCD77F6E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8800" y="1728000"/>
            <a:ext cx="3584400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35398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und Text auf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60000" y="2874044"/>
            <a:ext cx="7528801" cy="2325712"/>
          </a:xfrm>
        </p:spPr>
        <p:txBody>
          <a:bodyPr/>
          <a:lstStyle>
            <a:lvl1pPr>
              <a:defRPr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4F7-E68A-8F45-A436-5C6F976F6362}" type="datetime1">
              <a:rPr lang="en-CA" smtClean="0"/>
              <a:t>2024-12-18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Kamellia Reshadi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60000" y="1728000"/>
            <a:ext cx="7528801" cy="780950"/>
          </a:xfrm>
        </p:spPr>
        <p:txBody>
          <a:bodyPr/>
          <a:lstStyle>
            <a:lvl1pPr>
              <a:defRPr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4"/>
            <a:ext cx="7528802" cy="493200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6CA32A-ADBA-47A3-8757-69DCD77F6E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8800" y="1728000"/>
            <a:ext cx="3584400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6473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Logo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ildplatzhalter 67">
            <a:extLst>
              <a:ext uri="{FF2B5EF4-FFF2-40B4-BE49-F238E27FC236}">
                <a16:creationId xmlns:a16="http://schemas.microsoft.com/office/drawing/2014/main" id="{C0838F9B-9AC4-4B9F-B75C-3598A1CE340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88B086-C83B-42E9-9F00-760DD2680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168" y="4256282"/>
            <a:ext cx="7401024" cy="1048109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53482C-77B3-40C5-ADC7-6EF2A1FA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68" y="1079233"/>
            <a:ext cx="7401024" cy="3018316"/>
          </a:xfrm>
        </p:spPr>
        <p:txBody>
          <a:bodyPr lIns="0" tIns="0" rIns="0" bIns="0"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8668922-7D09-4DBB-8A0A-0493EE73B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2820" y="622144"/>
            <a:ext cx="1985963" cy="553513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defRPr sz="1550" b="1">
                <a:solidFill>
                  <a:schemeClr val="bg1"/>
                </a:solidFill>
              </a:defRPr>
            </a:lvl2pPr>
            <a:lvl3pPr marL="0" indent="0">
              <a:lnSpc>
                <a:spcPct val="94000"/>
              </a:lnSpc>
              <a:buNone/>
              <a:defRPr sz="1550" b="1">
                <a:solidFill>
                  <a:schemeClr val="bg1"/>
                </a:solidFill>
              </a:defRPr>
            </a:lvl3pPr>
            <a:lvl4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4pPr>
            <a:lvl5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5pPr>
            <a:lvl6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</a:defRPr>
            </a:lvl6pPr>
            <a:lvl7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7pPr>
            <a:lvl8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8pPr>
            <a:lvl9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srh Logo">
            <a:extLst>
              <a:ext uri="{FF2B5EF4-FFF2-40B4-BE49-F238E27FC236}">
                <a16:creationId xmlns:a16="http://schemas.microsoft.com/office/drawing/2014/main" id="{E2C8FFD0-489D-45A2-BC98-F4AC2B86D4D2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630000" y="458084"/>
            <a:ext cx="948335" cy="73381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683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00F0B-E229-41CB-A4F2-F8C9A639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2F7646-8D03-45EC-8E97-CDD3EE9F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BB95-7B6B-A24D-98E3-36D2A63B7C33}" type="datetime1">
              <a:rPr lang="en-CA" smtClean="0"/>
              <a:t>2024-12-18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16804B-B392-4877-981F-8DAC2CB2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Kamellia Reshadi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AD5931-23CA-4583-B798-7C917D23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270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5968DE-F36C-4FC2-B96E-EE16AB84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114F-B81A-A54E-A151-DE045A87BD38}" type="datetime1">
              <a:rPr lang="en-CA" smtClean="0"/>
              <a:t>2024-12-18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B7D1E0-A9A8-430A-94AC-B3DAE862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Kamellia Reshadi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FDE75B-FF1F-416F-A307-21032D74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526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89DF183-E411-4BC5-A0BE-9BB3970575D4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48E321B-0FFD-42B0-B89F-0A148F81F82A}"/>
              </a:ext>
            </a:extLst>
          </p:cNvPr>
          <p:cNvSpPr txBox="1"/>
          <p:nvPr userDrawn="1"/>
        </p:nvSpPr>
        <p:spPr>
          <a:xfrm>
            <a:off x="360000" y="1891862"/>
            <a:ext cx="7455532" cy="2081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4800" b="1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Vielen Dank für Ihre </a:t>
            </a:r>
            <a:br>
              <a:rPr lang="de-DE" sz="4800" b="1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</a:br>
            <a:r>
              <a:rPr lang="de-DE" sz="4800" b="1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Aufmerksamkeit!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089409A-B58C-4672-A297-06D68AFA2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881435"/>
            <a:ext cx="4630928" cy="1272029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b="1"/>
            </a:lvl2pPr>
            <a:lvl3pPr marL="0" indent="0">
              <a:lnSpc>
                <a:spcPct val="100000"/>
              </a:lnSpc>
              <a:buNone/>
              <a:defRPr sz="1200" b="1">
                <a:solidFill>
                  <a:srgbClr val="2C2E2E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>
                <a:solidFill>
                  <a:srgbClr val="2C2E2E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7603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48E321B-0FFD-42B0-B89F-0A148F81F82A}"/>
              </a:ext>
            </a:extLst>
          </p:cNvPr>
          <p:cNvSpPr txBox="1"/>
          <p:nvPr userDrawn="1"/>
        </p:nvSpPr>
        <p:spPr>
          <a:xfrm>
            <a:off x="360000" y="1891862"/>
            <a:ext cx="7455532" cy="2081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4800" b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Vielen Dank für deine</a:t>
            </a:r>
            <a:br>
              <a:rPr lang="de-DE" sz="4800" b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</a:br>
            <a:r>
              <a:rPr lang="de-DE" sz="4800" b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Aufmerksamkeit!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089409A-B58C-4672-A297-06D68AFA2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881435"/>
            <a:ext cx="4630928" cy="12708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AD93ACF1-E5AA-4FCA-9C8B-47AAB1BA68EF}"/>
              </a:ext>
            </a:extLst>
          </p:cNvPr>
          <p:cNvSpPr/>
          <p:nvPr userDrawn="1"/>
        </p:nvSpPr>
        <p:spPr>
          <a:xfrm>
            <a:off x="8212024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E066742-228D-427F-905A-967890648B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7358" y="358969"/>
            <a:ext cx="950656" cy="7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7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-Fragment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Kamellia Reshadi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247B-7A30-DB4D-8C9B-7A81121F7A6D}" type="datetime1">
              <a:rPr lang="en-CA" smtClean="0"/>
              <a:t>2024-12-18</a:t>
            </a:fld>
            <a:endParaRPr lang="de-DE"/>
          </a:p>
        </p:txBody>
      </p:sp>
      <p:sp>
        <p:nvSpPr>
          <p:cNvPr id="90" name="Thema 10">
            <a:extLst>
              <a:ext uri="{FF2B5EF4-FFF2-40B4-BE49-F238E27FC236}">
                <a16:creationId xmlns:a16="http://schemas.microsoft.com/office/drawing/2014/main" id="{CC6F2213-38FE-4FAE-8DAA-719F27FB208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73464" y="4854251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91" name="Zahl Thema 10">
            <a:extLst>
              <a:ext uri="{FF2B5EF4-FFF2-40B4-BE49-F238E27FC236}">
                <a16:creationId xmlns:a16="http://schemas.microsoft.com/office/drawing/2014/main" id="{1E5FEF8A-F472-4107-8E27-82DD9F98DE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76000" y="4854251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8" name="Thema 9">
            <a:extLst>
              <a:ext uri="{FF2B5EF4-FFF2-40B4-BE49-F238E27FC236}">
                <a16:creationId xmlns:a16="http://schemas.microsoft.com/office/drawing/2014/main" id="{6E4AF8F3-89A8-4F9B-BA9E-56F9D85ACB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73464" y="4072689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9" name="Zahl Thema 9">
            <a:extLst>
              <a:ext uri="{FF2B5EF4-FFF2-40B4-BE49-F238E27FC236}">
                <a16:creationId xmlns:a16="http://schemas.microsoft.com/office/drawing/2014/main" id="{8176477D-061A-4734-9BB4-8EB4EA7D518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76000" y="4072689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6" name="Thema 8">
            <a:extLst>
              <a:ext uri="{FF2B5EF4-FFF2-40B4-BE49-F238E27FC236}">
                <a16:creationId xmlns:a16="http://schemas.microsoft.com/office/drawing/2014/main" id="{DEB7B7BA-4EF3-4596-A8B9-6AF9FA83C6D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73464" y="3291126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7" name="Zahl Thema 8">
            <a:extLst>
              <a:ext uri="{FF2B5EF4-FFF2-40B4-BE49-F238E27FC236}">
                <a16:creationId xmlns:a16="http://schemas.microsoft.com/office/drawing/2014/main" id="{8B5B5752-05E3-4E86-89B5-81394C15F4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76000" y="3291126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2" name="Thema 7">
            <a:extLst>
              <a:ext uri="{FF2B5EF4-FFF2-40B4-BE49-F238E27FC236}">
                <a16:creationId xmlns:a16="http://schemas.microsoft.com/office/drawing/2014/main" id="{ECB4B40B-F372-42B2-A209-9BCB1059062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73464" y="2509563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3" name="Zahl Thema 7">
            <a:extLst>
              <a:ext uri="{FF2B5EF4-FFF2-40B4-BE49-F238E27FC236}">
                <a16:creationId xmlns:a16="http://schemas.microsoft.com/office/drawing/2014/main" id="{B198888A-6AE9-48B6-99AF-A970F8D311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76000" y="2509563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1" name="Thema 6">
            <a:extLst>
              <a:ext uri="{FF2B5EF4-FFF2-40B4-BE49-F238E27FC236}">
                <a16:creationId xmlns:a16="http://schemas.microsoft.com/office/drawing/2014/main" id="{B486ACC7-67B9-4B39-9EBF-88C3C35A4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3464" y="1728000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0" name="Zahl Thema 6">
            <a:extLst>
              <a:ext uri="{FF2B5EF4-FFF2-40B4-BE49-F238E27FC236}">
                <a16:creationId xmlns:a16="http://schemas.microsoft.com/office/drawing/2014/main" id="{E307C616-82CC-4ADA-AE7F-E4DF024560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6000" y="1728000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79" name="Thema 5">
            <a:extLst>
              <a:ext uri="{FF2B5EF4-FFF2-40B4-BE49-F238E27FC236}">
                <a16:creationId xmlns:a16="http://schemas.microsoft.com/office/drawing/2014/main" id="{5676FF1B-A5EC-4512-842C-E5CA0050FD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2642" y="4854251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78" name="Zahl Thema 5">
            <a:extLst>
              <a:ext uri="{FF2B5EF4-FFF2-40B4-BE49-F238E27FC236}">
                <a16:creationId xmlns:a16="http://schemas.microsoft.com/office/drawing/2014/main" id="{A4D68514-EBB8-4602-81C1-9A5D352969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9400" y="4854251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77" name="Thema 4">
            <a:extLst>
              <a:ext uri="{FF2B5EF4-FFF2-40B4-BE49-F238E27FC236}">
                <a16:creationId xmlns:a16="http://schemas.microsoft.com/office/drawing/2014/main" id="{3D37BC6F-D5CD-478E-BB54-34CB4BB84C8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2642" y="4072689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76" name="Zahl Thema 4">
            <a:extLst>
              <a:ext uri="{FF2B5EF4-FFF2-40B4-BE49-F238E27FC236}">
                <a16:creationId xmlns:a16="http://schemas.microsoft.com/office/drawing/2014/main" id="{84A15981-DDE4-4111-85F8-DBD9D59082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9400" y="4072689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75" name="Thema 3">
            <a:extLst>
              <a:ext uri="{FF2B5EF4-FFF2-40B4-BE49-F238E27FC236}">
                <a16:creationId xmlns:a16="http://schemas.microsoft.com/office/drawing/2014/main" id="{20D0653C-5C34-4011-9A8C-EA212508A3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2642" y="3291126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74" name="Zahl Thema 3">
            <a:extLst>
              <a:ext uri="{FF2B5EF4-FFF2-40B4-BE49-F238E27FC236}">
                <a16:creationId xmlns:a16="http://schemas.microsoft.com/office/drawing/2014/main" id="{719C4090-1909-4C92-9601-6C7EE6377D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9400" y="3291126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71" name="Thema 2">
            <a:extLst>
              <a:ext uri="{FF2B5EF4-FFF2-40B4-BE49-F238E27FC236}">
                <a16:creationId xmlns:a16="http://schemas.microsoft.com/office/drawing/2014/main" id="{F4A45600-E5D3-4BCB-99B4-7B6ED053EF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2642" y="2509563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70" name="Zahl Thema 2">
            <a:extLst>
              <a:ext uri="{FF2B5EF4-FFF2-40B4-BE49-F238E27FC236}">
                <a16:creationId xmlns:a16="http://schemas.microsoft.com/office/drawing/2014/main" id="{46686522-ADC7-4AB0-8104-D7BFD494A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400" y="2509563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40" name="Thema 1">
            <a:extLst>
              <a:ext uri="{FF2B5EF4-FFF2-40B4-BE49-F238E27FC236}">
                <a16:creationId xmlns:a16="http://schemas.microsoft.com/office/drawing/2014/main" id="{41C038E3-A911-4FFC-8F4E-9A1653D7B4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2642" y="1728000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9" name="Zahl Thema 1">
            <a:extLst>
              <a:ext uri="{FF2B5EF4-FFF2-40B4-BE49-F238E27FC236}">
                <a16:creationId xmlns:a16="http://schemas.microsoft.com/office/drawing/2014/main" id="{E2ADF3CF-F60D-4ECF-8E7F-2DD46C6380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400" y="1728000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62862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-Fragment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D8CBF-B7AC-48B2-BDFF-74D2CFF5B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00" y="1728000"/>
            <a:ext cx="9158400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7632-17A3-994D-90ED-CCFA19D8FFA1}" type="datetime1">
              <a:rPr lang="en-CA" smtClean="0"/>
              <a:t>2024-12-18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Kamellia Reshadi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23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7CDE787C-B484-481E-84CF-7E94E81D5B0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616530"/>
            <a:ext cx="7642812" cy="251688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3124788"/>
            <a:ext cx="7642812" cy="2516885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DDE1BE-3A90-DD42-9A92-4637211CC3EC}" type="datetime1">
              <a:rPr lang="en-CA" smtClean="0"/>
              <a:t>2024-12-18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SRH Hochschule Heidelberg – Kamellia Reshadi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SmartArt-Platzhalter 14">
            <a:extLst>
              <a:ext uri="{FF2B5EF4-FFF2-40B4-BE49-F238E27FC236}">
                <a16:creationId xmlns:a16="http://schemas.microsoft.com/office/drawing/2014/main" id="{861189CF-B82F-42F8-9B1E-3E5A50EC559C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10877358" y="358969"/>
            <a:ext cx="950656" cy="73707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73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C706C0E-3E99-43D1-A3F5-7E7AF3744A83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2191181"/>
            <a:ext cx="9896808" cy="140603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/>
              <a:t>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0000" y="3597219"/>
            <a:ext cx="4255132" cy="2622606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20000" b="1">
                <a:solidFill>
                  <a:schemeClr val="accent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FA349D84-570B-F547-B476-4ACEADED3104}" type="datetime1">
              <a:rPr lang="en-CA" smtClean="0"/>
              <a:t>2024-12-18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r>
              <a:rPr lang="de-DE"/>
              <a:t>SRH Hochschule Heidelberg – Kamellia Reshadi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77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far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91181"/>
            <a:ext cx="9896808" cy="140603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0000" y="3597219"/>
            <a:ext cx="4255132" cy="2622606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20000" b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526338-4F56-4D40-8BC5-33F6835D5865}" type="datetime1">
              <a:rPr lang="en-CA" smtClean="0"/>
              <a:t>2024-12-18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SRH Hochschule Heidelberg – Kamellia Reshadi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A000BE-D89F-4CF2-9153-4F676346A0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7358" y="358969"/>
            <a:ext cx="950656" cy="737079"/>
          </a:xfrm>
          <a:prstGeom prst="rect">
            <a:avLst/>
          </a:prstGeom>
        </p:spPr>
      </p:pic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51B6F9D-DB24-44F1-8ACB-F1C8797BDAFF}"/>
              </a:ext>
            </a:extLst>
          </p:cNvPr>
          <p:cNvSpPr/>
          <p:nvPr userDrawn="1"/>
        </p:nvSpPr>
        <p:spPr>
          <a:xfrm>
            <a:off x="8212024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98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C706C0E-3E99-43D1-A3F5-7E7AF3744A83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91181"/>
            <a:ext cx="9896808" cy="140603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0000" y="3597219"/>
            <a:ext cx="4255132" cy="2622606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20000" b="1">
                <a:solidFill>
                  <a:schemeClr val="accent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4F3CF29E-862F-B84C-9CAF-91A1A0D8E285}" type="datetime1">
              <a:rPr lang="en-CA" smtClean="0"/>
              <a:t>2024-12-18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r>
              <a:rPr lang="de-DE"/>
              <a:t>SRH Hochschule Heidelberg – Kamellia Reshadi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54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Statements,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89DF183-E411-4BC5-A0BE-9BB3970575D4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29132"/>
            <a:ext cx="11472946" cy="398084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C153A3D1-72F3-E246-8851-2EE8EE745911}" type="datetime1">
              <a:rPr lang="en-CA" smtClean="0"/>
              <a:t>2024-12-18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r>
              <a:rPr lang="de-DE"/>
              <a:t>SRH Hochschule Heidelberg – Kamellia Reshadi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1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7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2B7B4-27E0-4F7C-BEF9-A2BE5E461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737" y="6364924"/>
            <a:ext cx="68008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50" b="1">
                <a:solidFill>
                  <a:srgbClr val="6D7373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DB9242-2198-4F50-9940-0EBA7C6A7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7645" y="6356350"/>
            <a:ext cx="8745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rgbClr val="6D7373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fld id="{5D19ACE9-FD83-5547-A2DE-A369736942CF}" type="datetime1">
              <a:rPr lang="en-CA" smtClean="0"/>
              <a:t>2024-12-18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D1664-878F-4F30-B2A4-1377B1AD9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rgbClr val="6D7373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r>
              <a:rPr lang="de-DE"/>
              <a:t>SRH Hochschule Heidelberg – Kamellia Reshadi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CA1C0B-8B72-4C84-BAB1-FEBDDAC94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400" y="1728000"/>
            <a:ext cx="9157663" cy="4230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err="1"/>
              <a:t>Copy</a:t>
            </a:r>
            <a:r>
              <a:rPr lang="de-DE"/>
              <a:t> 18 Pt.</a:t>
            </a:r>
          </a:p>
          <a:p>
            <a:pPr lvl="1"/>
            <a:r>
              <a:rPr lang="de-DE" err="1"/>
              <a:t>Copy</a:t>
            </a:r>
            <a:r>
              <a:rPr lang="de-DE"/>
              <a:t> mit </a:t>
            </a:r>
            <a:r>
              <a:rPr lang="de-DE" err="1"/>
              <a:t>Bulletpoint</a:t>
            </a:r>
            <a:r>
              <a:rPr lang="de-DE"/>
              <a:t> 18 Pt.</a:t>
            </a:r>
          </a:p>
          <a:p>
            <a:pPr lvl="2"/>
            <a:r>
              <a:rPr lang="de-DE" err="1"/>
              <a:t>Copy</a:t>
            </a:r>
            <a:r>
              <a:rPr lang="de-DE"/>
              <a:t> mit </a:t>
            </a:r>
            <a:r>
              <a:rPr lang="de-DE" err="1"/>
              <a:t>Bulletpoint</a:t>
            </a:r>
            <a:r>
              <a:rPr lang="de-DE"/>
              <a:t>, eingerückt 16 Pt.</a:t>
            </a:r>
          </a:p>
          <a:p>
            <a:pPr lvl="3"/>
            <a:r>
              <a:rPr lang="de-DE"/>
              <a:t>Zwischenüberschrift 20 Pt. </a:t>
            </a:r>
            <a:r>
              <a:rPr lang="de-DE" err="1"/>
              <a:t>Bold</a:t>
            </a:r>
            <a:endParaRPr lang="de-DE"/>
          </a:p>
          <a:p>
            <a:pPr lvl="4"/>
            <a:r>
              <a:rPr lang="de-DE"/>
              <a:t>Einleitungstext 20 Pt. </a:t>
            </a:r>
            <a:r>
              <a:rPr lang="de-DE" err="1"/>
              <a:t>Bold</a:t>
            </a:r>
            <a:endParaRPr lang="de-DE"/>
          </a:p>
          <a:p>
            <a:pPr lvl="5"/>
            <a:r>
              <a:rPr lang="de-DE" err="1"/>
              <a:t>Subline</a:t>
            </a:r>
            <a:r>
              <a:rPr lang="de-DE"/>
              <a:t> 24 Pt.</a:t>
            </a:r>
          </a:p>
          <a:p>
            <a:pPr lvl="6"/>
            <a:r>
              <a:rPr lang="de-DE"/>
              <a:t>Statements!</a:t>
            </a:r>
          </a:p>
          <a:p>
            <a:pPr lvl="7"/>
            <a:r>
              <a:rPr lang="de-DE"/>
              <a:t>SRH </a:t>
            </a:r>
          </a:p>
          <a:p>
            <a:pPr lvl="8"/>
            <a:r>
              <a:rPr lang="de-DE"/>
              <a:t>Quelle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B4C745-B760-4320-98AD-BE2F6A54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9157663" cy="83509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E5453D28-3A12-4B40-BDC5-01A066B0461A}"/>
              </a:ext>
            </a:extLst>
          </p:cNvPr>
          <p:cNvSpPr/>
          <p:nvPr/>
        </p:nvSpPr>
        <p:spPr>
          <a:xfrm>
            <a:off x="10878555" y="361156"/>
            <a:ext cx="948335" cy="733815"/>
          </a:xfrm>
          <a:custGeom>
            <a:avLst/>
            <a:gdLst>
              <a:gd name="connsiteX0" fmla="*/ 619905 w 948335"/>
              <a:gd name="connsiteY0" fmla="*/ 599045 h 733815"/>
              <a:gd name="connsiteX1" fmla="*/ 708360 w 948335"/>
              <a:gd name="connsiteY1" fmla="*/ 599045 h 733815"/>
              <a:gd name="connsiteX2" fmla="*/ 708360 w 948335"/>
              <a:gd name="connsiteY2" fmla="*/ 175 h 733815"/>
              <a:gd name="connsiteX3" fmla="*/ 619905 w 948335"/>
              <a:gd name="connsiteY3" fmla="*/ 175 h 733815"/>
              <a:gd name="connsiteX4" fmla="*/ 619905 w 948335"/>
              <a:gd name="connsiteY4" fmla="*/ 599045 h 733815"/>
              <a:gd name="connsiteX5" fmla="*/ 811823 w 948335"/>
              <a:gd name="connsiteY5" fmla="*/ 196963 h 733815"/>
              <a:gd name="connsiteX6" fmla="*/ 753805 w 948335"/>
              <a:gd name="connsiteY6" fmla="*/ 199399 h 733815"/>
              <a:gd name="connsiteX7" fmla="*/ 753805 w 948335"/>
              <a:gd name="connsiteY7" fmla="*/ 281323 h 733815"/>
              <a:gd name="connsiteX8" fmla="*/ 860105 w 948335"/>
              <a:gd name="connsiteY8" fmla="*/ 364907 h 733815"/>
              <a:gd name="connsiteX9" fmla="*/ 860105 w 948335"/>
              <a:gd name="connsiteY9" fmla="*/ 599045 h 733815"/>
              <a:gd name="connsiteX10" fmla="*/ 948560 w 948335"/>
              <a:gd name="connsiteY10" fmla="*/ 599045 h 733815"/>
              <a:gd name="connsiteX11" fmla="*/ 948560 w 948335"/>
              <a:gd name="connsiteY11" fmla="*/ 353981 h 733815"/>
              <a:gd name="connsiteX12" fmla="*/ 811823 w 948335"/>
              <a:gd name="connsiteY12" fmla="*/ 196963 h 733815"/>
              <a:gd name="connsiteX13" fmla="*/ 208777 w 948335"/>
              <a:gd name="connsiteY13" fmla="*/ 199800 h 733815"/>
              <a:gd name="connsiteX14" fmla="*/ 72849 w 948335"/>
              <a:gd name="connsiteY14" fmla="*/ 366560 h 733815"/>
              <a:gd name="connsiteX15" fmla="*/ 72849 w 948335"/>
              <a:gd name="connsiteY15" fmla="*/ 567022 h 733815"/>
              <a:gd name="connsiteX16" fmla="*/ 225 w 948335"/>
              <a:gd name="connsiteY16" fmla="*/ 651830 h 733815"/>
              <a:gd name="connsiteX17" fmla="*/ 225 w 948335"/>
              <a:gd name="connsiteY17" fmla="*/ 732932 h 733815"/>
              <a:gd name="connsiteX18" fmla="*/ 25376 w 948335"/>
              <a:gd name="connsiteY18" fmla="*/ 733742 h 733815"/>
              <a:gd name="connsiteX19" fmla="*/ 161297 w 948335"/>
              <a:gd name="connsiteY19" fmla="*/ 566989 h 733815"/>
              <a:gd name="connsiteX20" fmla="*/ 161297 w 948335"/>
              <a:gd name="connsiteY20" fmla="*/ 366527 h 733815"/>
              <a:gd name="connsiteX21" fmla="*/ 233520 w 948335"/>
              <a:gd name="connsiteY21" fmla="*/ 281732 h 733815"/>
              <a:gd name="connsiteX22" fmla="*/ 233520 w 948335"/>
              <a:gd name="connsiteY22" fmla="*/ 200209 h 733815"/>
              <a:gd name="connsiteX23" fmla="*/ 208777 w 948335"/>
              <a:gd name="connsiteY23" fmla="*/ 199800 h 733815"/>
              <a:gd name="connsiteX24" fmla="*/ 480210 w 948335"/>
              <a:gd name="connsiteY24" fmla="*/ 199800 h 733815"/>
              <a:gd name="connsiteX25" fmla="*/ 344283 w 948335"/>
              <a:gd name="connsiteY25" fmla="*/ 366560 h 733815"/>
              <a:gd name="connsiteX26" fmla="*/ 344283 w 948335"/>
              <a:gd name="connsiteY26" fmla="*/ 599045 h 733815"/>
              <a:gd name="connsiteX27" fmla="*/ 432731 w 948335"/>
              <a:gd name="connsiteY27" fmla="*/ 599045 h 733815"/>
              <a:gd name="connsiteX28" fmla="*/ 432731 w 948335"/>
              <a:gd name="connsiteY28" fmla="*/ 366527 h 733815"/>
              <a:gd name="connsiteX29" fmla="*/ 505362 w 948335"/>
              <a:gd name="connsiteY29" fmla="*/ 281732 h 733815"/>
              <a:gd name="connsiteX30" fmla="*/ 505362 w 948335"/>
              <a:gd name="connsiteY30" fmla="*/ 200209 h 733815"/>
              <a:gd name="connsiteX31" fmla="*/ 480210 w 948335"/>
              <a:gd name="connsiteY31" fmla="*/ 199800 h 73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48335" h="733815">
                <a:moveTo>
                  <a:pt x="619905" y="599045"/>
                </a:moveTo>
                <a:lnTo>
                  <a:pt x="708360" y="599045"/>
                </a:lnTo>
                <a:lnTo>
                  <a:pt x="708360" y="175"/>
                </a:lnTo>
                <a:lnTo>
                  <a:pt x="619905" y="175"/>
                </a:lnTo>
                <a:lnTo>
                  <a:pt x="619905" y="599045"/>
                </a:lnTo>
                <a:close/>
                <a:moveTo>
                  <a:pt x="811823" y="196963"/>
                </a:moveTo>
                <a:cubicBezTo>
                  <a:pt x="795196" y="196154"/>
                  <a:pt x="774500" y="196963"/>
                  <a:pt x="753805" y="199399"/>
                </a:cubicBezTo>
                <a:lnTo>
                  <a:pt x="753805" y="281323"/>
                </a:lnTo>
                <a:cubicBezTo>
                  <a:pt x="831702" y="281323"/>
                  <a:pt x="860105" y="292732"/>
                  <a:pt x="860105" y="364907"/>
                </a:cubicBezTo>
                <a:lnTo>
                  <a:pt x="860105" y="599045"/>
                </a:lnTo>
                <a:lnTo>
                  <a:pt x="948560" y="599045"/>
                </a:lnTo>
                <a:lnTo>
                  <a:pt x="948560" y="353981"/>
                </a:lnTo>
                <a:cubicBezTo>
                  <a:pt x="948560" y="263505"/>
                  <a:pt x="897033" y="200209"/>
                  <a:pt x="811823" y="196963"/>
                </a:cubicBezTo>
                <a:close/>
                <a:moveTo>
                  <a:pt x="208777" y="199800"/>
                </a:moveTo>
                <a:cubicBezTo>
                  <a:pt x="114634" y="204671"/>
                  <a:pt x="72849" y="267152"/>
                  <a:pt x="72849" y="366560"/>
                </a:cubicBezTo>
                <a:lnTo>
                  <a:pt x="72849" y="567022"/>
                </a:lnTo>
                <a:cubicBezTo>
                  <a:pt x="72849" y="625455"/>
                  <a:pt x="61073" y="650613"/>
                  <a:pt x="225" y="651830"/>
                </a:cubicBezTo>
                <a:lnTo>
                  <a:pt x="225" y="732932"/>
                </a:lnTo>
                <a:cubicBezTo>
                  <a:pt x="7525" y="734156"/>
                  <a:pt x="19288" y="734156"/>
                  <a:pt x="25376" y="733742"/>
                </a:cubicBezTo>
                <a:cubicBezTo>
                  <a:pt x="119907" y="728068"/>
                  <a:pt x="161297" y="665179"/>
                  <a:pt x="161297" y="566989"/>
                </a:cubicBezTo>
                <a:lnTo>
                  <a:pt x="161297" y="366527"/>
                </a:lnTo>
                <a:cubicBezTo>
                  <a:pt x="161297" y="307693"/>
                  <a:pt x="172257" y="282943"/>
                  <a:pt x="233520" y="281732"/>
                </a:cubicBezTo>
                <a:lnTo>
                  <a:pt x="233520" y="200209"/>
                </a:lnTo>
                <a:cubicBezTo>
                  <a:pt x="226622" y="199399"/>
                  <a:pt x="214859" y="199399"/>
                  <a:pt x="208777" y="199800"/>
                </a:cubicBezTo>
                <a:close/>
                <a:moveTo>
                  <a:pt x="480210" y="199800"/>
                </a:moveTo>
                <a:cubicBezTo>
                  <a:pt x="386483" y="204671"/>
                  <a:pt x="344283" y="267560"/>
                  <a:pt x="344283" y="366560"/>
                </a:cubicBezTo>
                <a:lnTo>
                  <a:pt x="344283" y="599045"/>
                </a:lnTo>
                <a:lnTo>
                  <a:pt x="432731" y="599045"/>
                </a:lnTo>
                <a:lnTo>
                  <a:pt x="432731" y="366527"/>
                </a:lnTo>
                <a:cubicBezTo>
                  <a:pt x="432731" y="308094"/>
                  <a:pt x="444507" y="282943"/>
                  <a:pt x="505362" y="281732"/>
                </a:cubicBezTo>
                <a:lnTo>
                  <a:pt x="505362" y="200209"/>
                </a:lnTo>
                <a:cubicBezTo>
                  <a:pt x="498055" y="199399"/>
                  <a:pt x="486292" y="199399"/>
                  <a:pt x="480210" y="199800"/>
                </a:cubicBezTo>
                <a:close/>
              </a:path>
            </a:pathLst>
          </a:custGeom>
          <a:solidFill>
            <a:schemeClr val="accent1"/>
          </a:solidFill>
          <a:ln w="6638" cap="flat">
            <a:noFill/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66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676" r:id="rId3"/>
    <p:sldLayoutId id="2147483650" r:id="rId4"/>
    <p:sldLayoutId id="2147483651" r:id="rId5"/>
    <p:sldLayoutId id="2147483666" r:id="rId6"/>
    <p:sldLayoutId id="2147483686" r:id="rId7"/>
    <p:sldLayoutId id="2147483667" r:id="rId8"/>
    <p:sldLayoutId id="2147483664" r:id="rId9"/>
    <p:sldLayoutId id="2147483665" r:id="rId10"/>
    <p:sldLayoutId id="2147483661" r:id="rId11"/>
    <p:sldLayoutId id="2147483671" r:id="rId12"/>
    <p:sldLayoutId id="2147483672" r:id="rId13"/>
    <p:sldLayoutId id="2147483678" r:id="rId14"/>
    <p:sldLayoutId id="2147483673" r:id="rId15"/>
    <p:sldLayoutId id="2147483677" r:id="rId16"/>
    <p:sldLayoutId id="2147483683" r:id="rId17"/>
    <p:sldLayoutId id="2147483680" r:id="rId18"/>
    <p:sldLayoutId id="2147483684" r:id="rId19"/>
    <p:sldLayoutId id="2147483654" r:id="rId20"/>
    <p:sldLayoutId id="2147483655" r:id="rId21"/>
    <p:sldLayoutId id="2147483681" r:id="rId22"/>
    <p:sldLayoutId id="2147483682" r:id="rId2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1" kern="1200">
          <a:solidFill>
            <a:schemeClr val="tx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1pPr>
      <a:lvl2pPr marL="360000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Font typeface="SRH" panose="020B0503020204020204" pitchFamily="34" charset="0"/>
        <a:buChar char="—"/>
        <a:defRPr sz="18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2pPr>
      <a:lvl3pPr marL="720000" indent="-360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SRH" panose="020B0503020204020204" pitchFamily="34" charset="0"/>
        <a:buChar char="—"/>
        <a:defRPr sz="16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2400"/>
        </a:spcBef>
        <a:buFont typeface="SRH" panose="020B0503020204020204" pitchFamily="34" charset="0"/>
        <a:buNone/>
        <a:defRPr sz="2000" b="1" kern="1200">
          <a:solidFill>
            <a:schemeClr val="accent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4pPr>
      <a:lvl5pPr marL="0" indent="0" algn="l" defTabSz="914400" rtl="0" eaLnBrk="1" latinLnBrk="0" hangingPunct="1">
        <a:lnSpc>
          <a:spcPct val="110000"/>
        </a:lnSpc>
        <a:spcBef>
          <a:spcPts val="1200"/>
        </a:spcBef>
        <a:buFont typeface="SRH" panose="020B0503020204020204" pitchFamily="34" charset="0"/>
        <a:buNone/>
        <a:defRPr sz="2000" b="1" kern="1200">
          <a:solidFill>
            <a:schemeClr val="tx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5pPr>
      <a:lvl6pPr marL="0" indent="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None/>
        <a:defRPr sz="2400" b="0" kern="1200">
          <a:solidFill>
            <a:schemeClr val="tx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6pPr>
      <a:lvl7pPr marL="0" indent="0" algn="l" defTabSz="914400" rtl="0" eaLnBrk="1" latinLnBrk="0" hangingPunct="1">
        <a:lnSpc>
          <a:spcPct val="98000"/>
        </a:lnSpc>
        <a:spcBef>
          <a:spcPts val="1200"/>
        </a:spcBef>
        <a:buFont typeface="Arial" panose="020B0604020202020204" pitchFamily="34" charset="0"/>
        <a:buNone/>
        <a:defRPr sz="4800" b="1" kern="1200">
          <a:solidFill>
            <a:schemeClr val="accent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7pPr>
      <a:lvl8pPr marL="0" indent="0" algn="l" defTabSz="914400" rtl="0" eaLnBrk="1" latinLnBrk="0" hangingPunct="1">
        <a:lnSpc>
          <a:spcPct val="98000"/>
        </a:lnSpc>
        <a:spcBef>
          <a:spcPts val="12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8pPr>
      <a:lvl9pPr marL="0" indent="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453" userDrawn="1">
          <p15:clr>
            <a:srgbClr val="F26B43"/>
          </p15:clr>
        </p15:guide>
        <p15:guide id="5" orient="horz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  <p15:guide id="7" orient="horz" pos="1088" userDrawn="1">
          <p15:clr>
            <a:srgbClr val="F26B43"/>
          </p15:clr>
        </p15:guide>
        <p15:guide id="8" orient="horz" pos="3753" userDrawn="1">
          <p15:clr>
            <a:srgbClr val="F26B43"/>
          </p15:clr>
        </p15:guide>
        <p15:guide id="9" orient="horz" pos="690" userDrawn="1">
          <p15:clr>
            <a:srgbClr val="F26B43"/>
          </p15:clr>
        </p15:guide>
        <p15:guide id="10" pos="59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rhk-my.sharepoint.com/:v:/g/personal/11038574_stud_hochschule-heidelberg_de/EY4NiLwjdnVEqM7w3scrUukBqBpJ3xj2y8oRIE0WLnckGA?e=A8XOKJ&amp;nav=eyJyZWZlcnJhbEluZm8iOnsicmVmZXJyYWxBcHAiOiJTdHJlYW1XZWJBcHAiLCJyZWZlcnJhbFZpZXciOiJTaGFyZURpYWxvZy1MaW5rIiwicmVmZXJyYWxBcHBQbGF0Zm9ybSI6IldlYiIsInJlZmVycmFsTW9kZSI6InZpZXcifX0%3D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7A0">
            <a:alpha val="9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C7B85632-E4AE-45C1-B77F-DC305DB7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089205"/>
            <a:ext cx="11125070" cy="1996728"/>
          </a:xfrm>
        </p:spPr>
        <p:txBody>
          <a:bodyPr/>
          <a:lstStyle/>
          <a:p>
            <a:r>
              <a:rPr lang="en-US" sz="4000" dirty="0"/>
              <a:t>Data Engineering 2: Big Data Architectures</a:t>
            </a:r>
            <a:br>
              <a:rPr lang="en-US" sz="4000" dirty="0"/>
            </a:br>
            <a:r>
              <a:rPr lang="en-US" sz="2800" dirty="0"/>
              <a:t>YouTube Data Pipeline </a:t>
            </a:r>
            <a:endParaRPr lang="de-DE" sz="280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0FAC48-550F-4F0D-BB5A-FF464BF5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4D5FCD-930D-D6F0-C9D2-4E7930FC5BF1}"/>
              </a:ext>
            </a:extLst>
          </p:cNvPr>
          <p:cNvSpPr txBox="1"/>
          <p:nvPr/>
        </p:nvSpPr>
        <p:spPr>
          <a:xfrm>
            <a:off x="8332939" y="4519757"/>
            <a:ext cx="3152398" cy="1855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bg1"/>
                </a:solidFill>
                <a:effectLst/>
                <a:latin typeface="SRH Text" panose="020B0604020202020204" charset="0"/>
                <a:ea typeface="SRH Text" panose="020B0604020202020204" charset="0"/>
              </a:rPr>
              <a:t>Dharshan</a:t>
            </a:r>
            <a:r>
              <a:rPr lang="en-US" b="1" dirty="0">
                <a:solidFill>
                  <a:schemeClr val="bg1"/>
                </a:solidFill>
                <a:effectLst/>
                <a:latin typeface="SRH Text" panose="020B0604020202020204" charset="0"/>
                <a:ea typeface="SRH Text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SRH Text" panose="020B0604020202020204" charset="0"/>
                <a:ea typeface="SRH Text" panose="020B0604020202020204" charset="0"/>
              </a:rPr>
              <a:t>Dhanashekar</a:t>
            </a:r>
            <a:endParaRPr lang="en-US" b="1" dirty="0">
              <a:solidFill>
                <a:schemeClr val="bg1"/>
              </a:solidFill>
              <a:effectLst/>
              <a:latin typeface="SRH Text" panose="020B0604020202020204" charset="0"/>
              <a:ea typeface="SRH Text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effectLst/>
                <a:latin typeface="SRH Text" panose="020B0604020202020204" charset="0"/>
                <a:ea typeface="SRH Text" panose="020B0604020202020204" charset="0"/>
              </a:rPr>
              <a:t>Harshita Jamadade</a:t>
            </a:r>
          </a:p>
          <a:p>
            <a:pPr>
              <a:lnSpc>
                <a:spcPct val="150000"/>
              </a:lnSpc>
            </a:pPr>
            <a:r>
              <a:rPr lang="en-GB" b="1" dirty="0" err="1">
                <a:solidFill>
                  <a:schemeClr val="bg1"/>
                </a:solidFill>
                <a:effectLst/>
                <a:latin typeface="SRH Text" panose="020B0604020202020204" charset="0"/>
                <a:ea typeface="SRH Text" panose="020B0604020202020204" charset="0"/>
              </a:rPr>
              <a:t>Navneeth</a:t>
            </a:r>
            <a:r>
              <a:rPr lang="en-GB" b="1" dirty="0">
                <a:solidFill>
                  <a:schemeClr val="bg1"/>
                </a:solidFill>
                <a:effectLst/>
                <a:latin typeface="SRH Text" panose="020B0604020202020204" charset="0"/>
                <a:ea typeface="SRH Text" panose="020B0604020202020204" charset="0"/>
              </a:rPr>
              <a:t> Krishna Aravind </a:t>
            </a:r>
            <a:endParaRPr lang="en-IN" b="1" dirty="0">
              <a:solidFill>
                <a:schemeClr val="bg1"/>
              </a:solidFill>
              <a:ea typeface="SRH"/>
              <a:cs typeface="SRH"/>
            </a:endParaRPr>
          </a:p>
        </p:txBody>
      </p:sp>
    </p:spTree>
    <p:extLst>
      <p:ext uri="{BB962C8B-B14F-4D97-AF65-F5344CB8AC3E}">
        <p14:creationId xmlns:p14="http://schemas.microsoft.com/office/powerpoint/2010/main" val="13147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FD57BD-F7FF-4CFF-190D-BD5B7339A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D8567DA-335B-26F7-C6C2-BF2501688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6DB618-41A9-0F47-E731-7C1F49C3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7958" y="6356350"/>
            <a:ext cx="9679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5B144D-941B-4DFC-AF5F-0416193D12EC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el 8">
            <a:extLst>
              <a:ext uri="{FF2B5EF4-FFF2-40B4-BE49-F238E27FC236}">
                <a16:creationId xmlns:a16="http://schemas.microsoft.com/office/drawing/2014/main" id="{29BC1432-2853-16E7-A514-C2FBBF9B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94" y="1519197"/>
            <a:ext cx="7318882" cy="590158"/>
          </a:xfrm>
        </p:spPr>
        <p:txBody>
          <a:bodyPr/>
          <a:lstStyle/>
          <a:p>
            <a:r>
              <a:rPr lang="de-DE" sz="4000" dirty="0">
                <a:solidFill>
                  <a:srgbClr val="0067A0"/>
                </a:solidFill>
              </a:rPr>
              <a:t>User Story </a:t>
            </a:r>
            <a:r>
              <a:rPr lang="de-DE" sz="4400" dirty="0">
                <a:solidFill>
                  <a:srgbClr val="0067A0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B63CF-6DCD-4C24-7EFB-ACB9E06DA4B8}"/>
              </a:ext>
            </a:extLst>
          </p:cNvPr>
          <p:cNvSpPr txBox="1"/>
          <p:nvPr/>
        </p:nvSpPr>
        <p:spPr>
          <a:xfrm>
            <a:off x="967317" y="2911646"/>
            <a:ext cx="102543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“As a Sidemen content manager, I want to analyze video performance metrics (views, likes, comments) across all Sidemen YouTube channels so that I can identify trends and create more engaging content.”</a:t>
            </a:r>
            <a:endParaRPr lang="en-IN" sz="2400" i="1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2C0099-49AC-970B-FF8A-0E5CE8B8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7645" y="6356350"/>
            <a:ext cx="874559" cy="365125"/>
          </a:xfrm>
        </p:spPr>
        <p:txBody>
          <a:bodyPr/>
          <a:lstStyle/>
          <a:p>
            <a:fld id="{80526338-4F56-4D40-8BC5-33F6835D5865}" type="datetime1">
              <a:rPr lang="en-CA" smtClean="0">
                <a:solidFill>
                  <a:srgbClr val="0067A0"/>
                </a:solidFill>
              </a:rPr>
              <a:t>2024-12-18</a:t>
            </a:fld>
            <a:r>
              <a:rPr lang="en-CA" dirty="0">
                <a:solidFill>
                  <a:srgbClr val="0067A0"/>
                </a:solidFill>
              </a:rPr>
              <a:t> </a:t>
            </a:r>
            <a:endParaRPr lang="de-DE" dirty="0">
              <a:solidFill>
                <a:srgbClr val="0067A0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C684CF-F08E-ACDF-4090-AA3B151A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</p:spPr>
        <p:txBody>
          <a:bodyPr/>
          <a:lstStyle/>
          <a:p>
            <a:r>
              <a:rPr lang="de-DE" dirty="0">
                <a:solidFill>
                  <a:srgbClr val="0067A0"/>
                </a:solidFill>
              </a:rPr>
              <a:t>SRH Hochschule Heidelberg – Data Engineering 2</a:t>
            </a:r>
          </a:p>
        </p:txBody>
      </p:sp>
    </p:spTree>
    <p:extLst>
      <p:ext uri="{BB962C8B-B14F-4D97-AF65-F5344CB8AC3E}">
        <p14:creationId xmlns:p14="http://schemas.microsoft.com/office/powerpoint/2010/main" val="205096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B08D6F-DDDC-3CAD-A2C2-3A9D51A00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649ADE8-2B6B-2BE1-61AC-C12A4D407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102940-9D8F-8DE8-A3D4-29EFB589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7958" y="6356350"/>
            <a:ext cx="9679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5B144D-941B-4DFC-AF5F-0416193D12EC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7E19E7-739B-1984-3122-B3FCB3CC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7645" y="6356350"/>
            <a:ext cx="874559" cy="365125"/>
          </a:xfrm>
        </p:spPr>
        <p:txBody>
          <a:bodyPr/>
          <a:lstStyle/>
          <a:p>
            <a:fld id="{80526338-4F56-4D40-8BC5-33F6835D5865}" type="datetime1">
              <a:rPr lang="en-CA" smtClean="0">
                <a:solidFill>
                  <a:srgbClr val="0067A0"/>
                </a:solidFill>
              </a:rPr>
              <a:t>2024-12-19</a:t>
            </a:fld>
            <a:r>
              <a:rPr lang="en-CA" dirty="0">
                <a:solidFill>
                  <a:srgbClr val="0067A0"/>
                </a:solidFill>
              </a:rPr>
              <a:t> </a:t>
            </a:r>
            <a:endParaRPr lang="de-DE" dirty="0">
              <a:solidFill>
                <a:srgbClr val="0067A0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8B0609-C55E-677D-86A1-325D614B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</p:spPr>
        <p:txBody>
          <a:bodyPr/>
          <a:lstStyle/>
          <a:p>
            <a:r>
              <a:rPr lang="de-DE" dirty="0">
                <a:solidFill>
                  <a:srgbClr val="0067A0"/>
                </a:solidFill>
              </a:rPr>
              <a:t>SRH Hochschule Heidelberg – Data Engineering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3BC3A-16B1-4412-DB82-3065446C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1"/>
          <a:stretch/>
        </p:blipFill>
        <p:spPr>
          <a:xfrm>
            <a:off x="281668" y="-21269"/>
            <a:ext cx="11218223" cy="637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3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2926F5-3920-6DEA-655F-8F097F27E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7A153C0-A3F8-9DDB-60B5-B64CFAE9C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B9A4EE-A916-D88B-20C8-90FF71BF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7958" y="6356350"/>
            <a:ext cx="9679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5B144D-941B-4DFC-AF5F-0416193D12EC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9864B27-2B95-3265-994F-2B9FF0A3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7645" y="6356350"/>
            <a:ext cx="874559" cy="365125"/>
          </a:xfrm>
        </p:spPr>
        <p:txBody>
          <a:bodyPr/>
          <a:lstStyle/>
          <a:p>
            <a:fld id="{80526338-4F56-4D40-8BC5-33F6835D5865}" type="datetime1">
              <a:rPr lang="en-CA" smtClean="0">
                <a:solidFill>
                  <a:srgbClr val="0067A0"/>
                </a:solidFill>
              </a:rPr>
              <a:t>2024-12-19</a:t>
            </a:fld>
            <a:r>
              <a:rPr lang="en-CA" dirty="0">
                <a:solidFill>
                  <a:srgbClr val="0067A0"/>
                </a:solidFill>
              </a:rPr>
              <a:t> </a:t>
            </a:r>
            <a:endParaRPr lang="de-DE" dirty="0">
              <a:solidFill>
                <a:srgbClr val="0067A0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C27FA62-F509-1BC5-28BA-AED4B1FE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</p:spPr>
        <p:txBody>
          <a:bodyPr/>
          <a:lstStyle/>
          <a:p>
            <a:r>
              <a:rPr lang="de-DE" dirty="0">
                <a:solidFill>
                  <a:srgbClr val="0067A0"/>
                </a:solidFill>
              </a:rPr>
              <a:t>SRH Hochschule Heidelberg – Data Engineering 2</a:t>
            </a:r>
          </a:p>
        </p:txBody>
      </p:sp>
      <p:sp>
        <p:nvSpPr>
          <p:cNvPr id="11" name="Titel 8">
            <a:extLst>
              <a:ext uri="{FF2B5EF4-FFF2-40B4-BE49-F238E27FC236}">
                <a16:creationId xmlns:a16="http://schemas.microsoft.com/office/drawing/2014/main" id="{D4291D52-472E-142B-4772-69A9743C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94" y="1519197"/>
            <a:ext cx="7318882" cy="590158"/>
          </a:xfrm>
        </p:spPr>
        <p:txBody>
          <a:bodyPr/>
          <a:lstStyle/>
          <a:p>
            <a:r>
              <a:rPr lang="de-DE" sz="4000" dirty="0">
                <a:solidFill>
                  <a:srgbClr val="0067A0"/>
                </a:solidFill>
              </a:rPr>
              <a:t>Pipeline video </a:t>
            </a:r>
            <a:r>
              <a:rPr lang="de-DE" sz="4400" dirty="0">
                <a:solidFill>
                  <a:srgbClr val="0067A0"/>
                </a:solidFill>
              </a:rPr>
              <a:t> </a:t>
            </a:r>
          </a:p>
        </p:txBody>
      </p:sp>
      <p:sp>
        <p:nvSpPr>
          <p:cNvPr id="12" name="TextBox 11">
            <a:hlinkClick r:id="rId2"/>
            <a:extLst>
              <a:ext uri="{FF2B5EF4-FFF2-40B4-BE49-F238E27FC236}">
                <a16:creationId xmlns:a16="http://schemas.microsoft.com/office/drawing/2014/main" id="{DC3C5111-33BA-1760-5FA2-171790340607}"/>
              </a:ext>
            </a:extLst>
          </p:cNvPr>
          <p:cNvSpPr txBox="1"/>
          <p:nvPr/>
        </p:nvSpPr>
        <p:spPr>
          <a:xfrm>
            <a:off x="4732949" y="3275474"/>
            <a:ext cx="3172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YouTube-Data-Pipeline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42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B091-70C6-3B3C-6F5D-D9E42EEB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736" y="2725981"/>
            <a:ext cx="1260982" cy="1406038"/>
          </a:xfrm>
        </p:spPr>
        <p:txBody>
          <a:bodyPr/>
          <a:lstStyle/>
          <a:p>
            <a:r>
              <a:rPr lang="en-IN" dirty="0"/>
              <a:t>fin.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4E8E8-DE20-C14A-5F87-0932004A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338-4F56-4D40-8BC5-33F6835D5865}" type="datetime1">
              <a:rPr lang="en-CA" smtClean="0"/>
              <a:t>2024-12-18</a:t>
            </a:fld>
            <a:r>
              <a:rPr lang="en-CA" dirty="0"/>
              <a:t> 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916C7-5E4A-5ACB-1300-CC3B3854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SRH Hochschule Heidelberg – Data Engineering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1E5A-884C-BF36-B7B3-0D70B0B7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58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D7FB3D-2BEA-641C-F941-331BCB65B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1900E6D-7494-9D82-6493-1EE5D9962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EB9FD4-BE0C-434C-21E2-AF6086E0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7958" y="6356350"/>
            <a:ext cx="9679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5B144D-941B-4DFC-AF5F-0416193D12EC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el 8">
            <a:extLst>
              <a:ext uri="{FF2B5EF4-FFF2-40B4-BE49-F238E27FC236}">
                <a16:creationId xmlns:a16="http://schemas.microsoft.com/office/drawing/2014/main" id="{FDBD02FC-7EB0-4C6D-DC46-FAB8CE1C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94" y="490497"/>
            <a:ext cx="10056888" cy="695559"/>
          </a:xfrm>
        </p:spPr>
        <p:txBody>
          <a:bodyPr/>
          <a:lstStyle/>
          <a:p>
            <a:r>
              <a:rPr lang="en-US" sz="4000">
                <a:solidFill>
                  <a:srgbClr val="0067A0"/>
                </a:solidFill>
              </a:rPr>
              <a:t>Introduction : Sidemen</a:t>
            </a:r>
            <a:endParaRPr lang="de-DE" sz="2800" dirty="0">
              <a:solidFill>
                <a:srgbClr val="0067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A4E1F-7ACF-07FE-46A6-ECEEAA695096}"/>
              </a:ext>
            </a:extLst>
          </p:cNvPr>
          <p:cNvSpPr txBox="1"/>
          <p:nvPr/>
        </p:nvSpPr>
        <p:spPr>
          <a:xfrm>
            <a:off x="8802223" y="2340042"/>
            <a:ext cx="29395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7A0"/>
                </a:solidFill>
              </a:rPr>
              <a:t>Who are they ?</a:t>
            </a:r>
          </a:p>
          <a:p>
            <a:endParaRPr lang="en-US" b="1" dirty="0">
              <a:solidFill>
                <a:srgbClr val="0067A0"/>
              </a:solidFill>
            </a:endParaRPr>
          </a:p>
          <a:p>
            <a:r>
              <a:rPr lang="en-US" dirty="0">
                <a:solidFill>
                  <a:srgbClr val="0067A0"/>
                </a:solidFill>
              </a:rPr>
              <a:t>The Sidemen are a group of seven friends from the UK who create fun YouTube videos about games, challenges, and reactions, and have become super popular worldwide.</a:t>
            </a:r>
            <a:endParaRPr lang="en-US" b="1" dirty="0">
              <a:solidFill>
                <a:srgbClr val="0067A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AC3C1BF-9073-54ED-084A-A847A6F0FD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95" t="16254" r="5328" b="9723"/>
          <a:stretch/>
        </p:blipFill>
        <p:spPr>
          <a:xfrm>
            <a:off x="216888" y="1310051"/>
            <a:ext cx="8482747" cy="42602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370B50-D900-5C14-AFC4-0D2CD195DCFE}"/>
              </a:ext>
            </a:extLst>
          </p:cNvPr>
          <p:cNvSpPr txBox="1"/>
          <p:nvPr/>
        </p:nvSpPr>
        <p:spPr>
          <a:xfrm>
            <a:off x="531449" y="5511955"/>
            <a:ext cx="60994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solidFill>
                  <a:srgbClr val="0067A0"/>
                </a:solidFill>
              </a:rPr>
              <a:t>source : https://www.pulsarplatform.com/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D9D1FB-0975-2149-0DAA-B65D6406F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120" y="1006582"/>
            <a:ext cx="3517125" cy="1007291"/>
          </a:xfrm>
          <a:prstGeom prst="rect">
            <a:avLst/>
          </a:prstGeom>
        </p:spPr>
      </p:pic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5B67CDDE-3961-4C2C-394D-68B564C2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7645" y="6356350"/>
            <a:ext cx="874559" cy="365125"/>
          </a:xfrm>
        </p:spPr>
        <p:txBody>
          <a:bodyPr/>
          <a:lstStyle/>
          <a:p>
            <a:fld id="{80526338-4F56-4D40-8BC5-33F6835D5865}" type="datetime1">
              <a:rPr lang="en-CA" smtClean="0">
                <a:solidFill>
                  <a:srgbClr val="0067A0"/>
                </a:solidFill>
              </a:rPr>
              <a:t>2024-12-18</a:t>
            </a:fld>
            <a:r>
              <a:rPr lang="en-CA" dirty="0">
                <a:solidFill>
                  <a:srgbClr val="0067A0"/>
                </a:solidFill>
              </a:rPr>
              <a:t> </a:t>
            </a:r>
            <a:endParaRPr lang="de-DE" dirty="0">
              <a:solidFill>
                <a:srgbClr val="0067A0"/>
              </a:solidFill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CB9FB14-7916-6678-B59B-A5FB26F4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</p:spPr>
        <p:txBody>
          <a:bodyPr/>
          <a:lstStyle/>
          <a:p>
            <a:r>
              <a:rPr lang="de-DE" dirty="0">
                <a:solidFill>
                  <a:srgbClr val="0067A0"/>
                </a:solidFill>
              </a:rPr>
              <a:t>SRH Hochschule Heidelberg – Data Engineering 2</a:t>
            </a:r>
          </a:p>
        </p:txBody>
      </p:sp>
    </p:spTree>
    <p:extLst>
      <p:ext uri="{BB962C8B-B14F-4D97-AF65-F5344CB8AC3E}">
        <p14:creationId xmlns:p14="http://schemas.microsoft.com/office/powerpoint/2010/main" val="268663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CC27B-FBCA-EA94-E4CF-92EF7D3DA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8D59C15-7576-2BB4-D6E3-2D787C562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0A5170-05FD-DB61-9E76-50974F52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7958" y="6356350"/>
            <a:ext cx="9679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5B144D-941B-4DFC-AF5F-0416193D12EC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el 8">
            <a:extLst>
              <a:ext uri="{FF2B5EF4-FFF2-40B4-BE49-F238E27FC236}">
                <a16:creationId xmlns:a16="http://schemas.microsoft.com/office/drawing/2014/main" id="{A095654B-94AB-8CA2-2B95-9AE861A1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94" y="490497"/>
            <a:ext cx="10056888" cy="695559"/>
          </a:xfrm>
        </p:spPr>
        <p:txBody>
          <a:bodyPr/>
          <a:lstStyle/>
          <a:p>
            <a:r>
              <a:rPr lang="en-US" sz="4000" dirty="0">
                <a:solidFill>
                  <a:srgbClr val="0067A0"/>
                </a:solidFill>
              </a:rPr>
              <a:t>What Do they Have on Market?</a:t>
            </a:r>
            <a:endParaRPr lang="de-DE" sz="2800" dirty="0">
              <a:solidFill>
                <a:srgbClr val="0067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5BA0C-CF3B-526B-E46B-A19F2C7A4680}"/>
              </a:ext>
            </a:extLst>
          </p:cNvPr>
          <p:cNvSpPr txBox="1"/>
          <p:nvPr/>
        </p:nvSpPr>
        <p:spPr>
          <a:xfrm>
            <a:off x="5605087" y="2884136"/>
            <a:ext cx="2783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Sidemen</a:t>
            </a:r>
            <a:r>
              <a:rPr lang="en-IN" dirty="0"/>
              <a:t> </a:t>
            </a:r>
            <a:r>
              <a:rPr lang="en-IN" b="1" dirty="0"/>
              <a:t>Clothing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DA4E89-0CBC-BB4B-F4AA-6E14D33A9A2C}"/>
              </a:ext>
            </a:extLst>
          </p:cNvPr>
          <p:cNvSpPr txBox="1"/>
          <p:nvPr/>
        </p:nvSpPr>
        <p:spPr>
          <a:xfrm>
            <a:off x="7815532" y="5161657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Prime Energy Drink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ABC74-721E-7D0D-DA7A-40AA3614780F}"/>
              </a:ext>
            </a:extLst>
          </p:cNvPr>
          <p:cNvSpPr txBox="1"/>
          <p:nvPr/>
        </p:nvSpPr>
        <p:spPr>
          <a:xfrm>
            <a:off x="899184" y="2912665"/>
            <a:ext cx="2088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Food</a:t>
            </a:r>
            <a:r>
              <a:rPr lang="en-IN" dirty="0"/>
              <a:t> </a:t>
            </a:r>
            <a:r>
              <a:rPr lang="en-IN" b="1" dirty="0"/>
              <a:t>Ventures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3C3B02-7977-9549-E427-E50993716B7F}"/>
              </a:ext>
            </a:extLst>
          </p:cNvPr>
          <p:cNvSpPr txBox="1"/>
          <p:nvPr/>
        </p:nvSpPr>
        <p:spPr>
          <a:xfrm>
            <a:off x="3819689" y="5185349"/>
            <a:ext cx="1113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Alcohol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53F4479-23A5-18F0-9284-57CF0555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58" y="1787081"/>
            <a:ext cx="2088792" cy="9796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5" name="Picture 34" descr="A bottle of vodka with white text&#10;&#10;Description automatically generated">
            <a:extLst>
              <a:ext uri="{FF2B5EF4-FFF2-40B4-BE49-F238E27FC236}">
                <a16:creationId xmlns:a16="http://schemas.microsoft.com/office/drawing/2014/main" id="{4C6B4A97-0992-3010-5CB0-A37A6D5E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08" y="3527675"/>
            <a:ext cx="2705521" cy="1522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Sidemen Clothing Reviews | Read Customer Service Reviews of  sidemenclothing.com">
            <a:extLst>
              <a:ext uri="{FF2B5EF4-FFF2-40B4-BE49-F238E27FC236}">
                <a16:creationId xmlns:a16="http://schemas.microsoft.com/office/drawing/2014/main" id="{64412C33-CE4D-D44A-FFFE-5C5EE113F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40" y="1487837"/>
            <a:ext cx="2145992" cy="160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5899D91-4A69-1721-B211-1813969C0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532" y="2901258"/>
            <a:ext cx="2230478" cy="2221086"/>
          </a:xfrm>
          <a:prstGeom prst="rect">
            <a:avLst/>
          </a:prstGeom>
        </p:spPr>
      </p:pic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19E28FBC-1009-04F9-423F-9498EFAD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7645" y="6356350"/>
            <a:ext cx="874559" cy="365125"/>
          </a:xfrm>
        </p:spPr>
        <p:txBody>
          <a:bodyPr/>
          <a:lstStyle/>
          <a:p>
            <a:fld id="{80526338-4F56-4D40-8BC5-33F6835D5865}" type="datetime1">
              <a:rPr lang="en-CA" smtClean="0">
                <a:solidFill>
                  <a:srgbClr val="0067A0"/>
                </a:solidFill>
              </a:rPr>
              <a:t>2024-12-18</a:t>
            </a:fld>
            <a:r>
              <a:rPr lang="en-CA" dirty="0">
                <a:solidFill>
                  <a:srgbClr val="0067A0"/>
                </a:solidFill>
              </a:rPr>
              <a:t> </a:t>
            </a:r>
            <a:endParaRPr lang="de-DE" dirty="0">
              <a:solidFill>
                <a:srgbClr val="0067A0"/>
              </a:solidFill>
            </a:endParaRP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D99F2219-B0CE-2D92-A323-8038C906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</p:spPr>
        <p:txBody>
          <a:bodyPr/>
          <a:lstStyle/>
          <a:p>
            <a:r>
              <a:rPr lang="de-DE" dirty="0">
                <a:solidFill>
                  <a:srgbClr val="0067A0"/>
                </a:solidFill>
              </a:rPr>
              <a:t>SRH Hochschule Heidelberg – Data Engineering 2</a:t>
            </a:r>
          </a:p>
        </p:txBody>
      </p:sp>
    </p:spTree>
    <p:extLst>
      <p:ext uri="{BB962C8B-B14F-4D97-AF65-F5344CB8AC3E}">
        <p14:creationId xmlns:p14="http://schemas.microsoft.com/office/powerpoint/2010/main" val="96355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499902A-98FB-4524-A6B9-54E375571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0FAC48-550F-4F0D-BB5A-FF464BF5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7958" y="6356350"/>
            <a:ext cx="9679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5B144D-941B-4DFC-AF5F-0416193D12EC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el 8">
            <a:extLst>
              <a:ext uri="{FF2B5EF4-FFF2-40B4-BE49-F238E27FC236}">
                <a16:creationId xmlns:a16="http://schemas.microsoft.com/office/drawing/2014/main" id="{7299ECC8-6E46-EF8D-9896-2750844C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94" y="490497"/>
            <a:ext cx="7318882" cy="695559"/>
          </a:xfrm>
        </p:spPr>
        <p:txBody>
          <a:bodyPr/>
          <a:lstStyle/>
          <a:p>
            <a:r>
              <a:rPr lang="en-US" sz="4000" dirty="0">
                <a:solidFill>
                  <a:srgbClr val="0067A0"/>
                </a:solidFill>
              </a:rPr>
              <a:t>Introduction to the Data Source</a:t>
            </a:r>
            <a:r>
              <a:rPr lang="en-US" sz="2800" dirty="0">
                <a:solidFill>
                  <a:srgbClr val="0067A0"/>
                </a:solidFill>
              </a:rPr>
              <a:t> </a:t>
            </a:r>
            <a:endParaRPr lang="de-DE" sz="2800" dirty="0">
              <a:solidFill>
                <a:srgbClr val="0067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6B711-0DAB-EBE0-EBAC-FFBEA1B3CBF3}"/>
              </a:ext>
            </a:extLst>
          </p:cNvPr>
          <p:cNvSpPr txBox="1"/>
          <p:nvPr/>
        </p:nvSpPr>
        <p:spPr>
          <a:xfrm>
            <a:off x="624967" y="1334896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75756"/>
                </a:solidFill>
              </a:rPr>
              <a:t>Data Source:</a:t>
            </a:r>
            <a:r>
              <a:rPr lang="en-IN" dirty="0">
                <a:solidFill>
                  <a:srgbClr val="575756"/>
                </a:solidFill>
              </a:rPr>
              <a:t> YouTube Data API v3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DE87F-2B04-5660-9026-355C223FF917}"/>
              </a:ext>
            </a:extLst>
          </p:cNvPr>
          <p:cNvSpPr txBox="1"/>
          <p:nvPr/>
        </p:nvSpPr>
        <p:spPr>
          <a:xfrm>
            <a:off x="624967" y="1868061"/>
            <a:ext cx="7995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75756"/>
                </a:solidFill>
              </a:rPr>
              <a:t>Purpose:</a:t>
            </a:r>
            <a:r>
              <a:rPr lang="en-US" dirty="0">
                <a:solidFill>
                  <a:srgbClr val="575756"/>
                </a:solidFill>
              </a:rPr>
              <a:t> Analyze performance of Sidemen's YouTube channels</a:t>
            </a:r>
            <a:endParaRPr lang="en-IN" dirty="0">
              <a:solidFill>
                <a:srgbClr val="575756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4371CA-539A-AE34-17F2-1D5E9D0ED466}"/>
              </a:ext>
            </a:extLst>
          </p:cNvPr>
          <p:cNvGrpSpPr/>
          <p:nvPr/>
        </p:nvGrpSpPr>
        <p:grpSpPr>
          <a:xfrm>
            <a:off x="624967" y="2402152"/>
            <a:ext cx="10739004" cy="2947877"/>
            <a:chOff x="774122" y="2912595"/>
            <a:chExt cx="10739004" cy="294787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67B3F22-4AEA-9C05-B982-0EAC32D31B69}"/>
                </a:ext>
              </a:extLst>
            </p:cNvPr>
            <p:cNvSpPr>
              <a:spLocks/>
            </p:cNvSpPr>
            <p:nvPr/>
          </p:nvSpPr>
          <p:spPr>
            <a:xfrm>
              <a:off x="774122" y="2912595"/>
              <a:ext cx="3486150" cy="2947877"/>
            </a:xfrm>
            <a:prstGeom prst="roundRect">
              <a:avLst/>
            </a:prstGeom>
            <a:solidFill>
              <a:srgbClr val="0067A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F072C1-F886-781B-9797-EB7A72CCD8B0}"/>
                </a:ext>
              </a:extLst>
            </p:cNvPr>
            <p:cNvSpPr txBox="1">
              <a:spLocks/>
            </p:cNvSpPr>
            <p:nvPr/>
          </p:nvSpPr>
          <p:spPr>
            <a:xfrm>
              <a:off x="774122" y="3261094"/>
              <a:ext cx="348615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Channel Statistics </a:t>
              </a:r>
            </a:p>
            <a:p>
              <a:pPr algn="ctr"/>
              <a:endParaRPr lang="en-IN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subscriber count, total views, video count, and description.</a:t>
              </a:r>
              <a:endParaRPr lang="en-IN" dirty="0">
                <a:solidFill>
                  <a:schemeClr val="bg1"/>
                </a:solidFill>
              </a:endParaRPr>
            </a:p>
            <a:p>
              <a:endParaRPr lang="en-IN" dirty="0">
                <a:solidFill>
                  <a:schemeClr val="bg1"/>
                </a:solidFill>
              </a:endParaRPr>
            </a:p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Endpoint  </a:t>
              </a:r>
              <a:r>
                <a:rPr lang="en-IN" b="1" dirty="0" err="1">
                  <a:solidFill>
                    <a:schemeClr val="bg1"/>
                  </a:solidFill>
                </a:rPr>
                <a:t>youtube</a:t>
              </a:r>
              <a:r>
                <a:rPr lang="en-IN" b="1" dirty="0">
                  <a:solidFill>
                    <a:schemeClr val="bg1"/>
                  </a:solidFill>
                </a:rPr>
                <a:t>/v3/channels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9D90423-FB69-541C-6D5B-CFD87EB177A0}"/>
                </a:ext>
              </a:extLst>
            </p:cNvPr>
            <p:cNvSpPr>
              <a:spLocks/>
            </p:cNvSpPr>
            <p:nvPr/>
          </p:nvSpPr>
          <p:spPr>
            <a:xfrm>
              <a:off x="4400549" y="2912595"/>
              <a:ext cx="3486150" cy="2947877"/>
            </a:xfrm>
            <a:prstGeom prst="roundRect">
              <a:avLst/>
            </a:prstGeom>
            <a:solidFill>
              <a:srgbClr val="0067A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52073B-D585-8391-28C0-FDD38647CF95}"/>
                </a:ext>
              </a:extLst>
            </p:cNvPr>
            <p:cNvSpPr txBox="1">
              <a:spLocks/>
            </p:cNvSpPr>
            <p:nvPr/>
          </p:nvSpPr>
          <p:spPr>
            <a:xfrm>
              <a:off x="4405742" y="3281078"/>
              <a:ext cx="3387438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Uploads Playlist</a:t>
              </a:r>
            </a:p>
            <a:p>
              <a:pPr algn="ctr"/>
              <a:endParaRPr lang="en-IN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video IDs from the upload's playlist.</a:t>
              </a:r>
              <a:endParaRPr lang="en-IN" dirty="0">
                <a:solidFill>
                  <a:schemeClr val="bg1"/>
                </a:solidFill>
              </a:endParaRPr>
            </a:p>
            <a:p>
              <a:endParaRPr lang="en-IN" dirty="0">
                <a:solidFill>
                  <a:schemeClr val="bg1"/>
                </a:solidFill>
              </a:endParaRPr>
            </a:p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Endpoint  </a:t>
              </a:r>
              <a:r>
                <a:rPr lang="en-IN" b="1" dirty="0" err="1">
                  <a:solidFill>
                    <a:schemeClr val="bg1"/>
                  </a:solidFill>
                </a:rPr>
                <a:t>youtube</a:t>
              </a:r>
              <a:r>
                <a:rPr lang="en-IN" b="1" dirty="0">
                  <a:solidFill>
                    <a:schemeClr val="bg1"/>
                  </a:solidFill>
                </a:rPr>
                <a:t>/v3/</a:t>
              </a:r>
              <a:r>
                <a:rPr lang="en-IN" b="1" dirty="0" err="1">
                  <a:solidFill>
                    <a:schemeClr val="bg1"/>
                  </a:solidFill>
                </a:rPr>
                <a:t>playlistItems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F52B702-609C-77B9-CBF3-A79DC8D4F439}"/>
                </a:ext>
              </a:extLst>
            </p:cNvPr>
            <p:cNvSpPr>
              <a:spLocks/>
            </p:cNvSpPr>
            <p:nvPr/>
          </p:nvSpPr>
          <p:spPr>
            <a:xfrm>
              <a:off x="8026976" y="2912595"/>
              <a:ext cx="3486150" cy="2947877"/>
            </a:xfrm>
            <a:prstGeom prst="roundRect">
              <a:avLst/>
            </a:prstGeom>
            <a:solidFill>
              <a:srgbClr val="0067A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76CB46-3DBD-E114-8613-67CCAEF1B6FE}"/>
                </a:ext>
              </a:extLst>
            </p:cNvPr>
            <p:cNvSpPr txBox="1">
              <a:spLocks/>
            </p:cNvSpPr>
            <p:nvPr/>
          </p:nvSpPr>
          <p:spPr>
            <a:xfrm>
              <a:off x="7963079" y="3232371"/>
              <a:ext cx="348615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Video Details</a:t>
              </a:r>
            </a:p>
            <a:p>
              <a:pPr algn="ctr"/>
              <a:endParaRPr lang="en-IN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views, likes, comments, tags, and upload dates.</a:t>
              </a:r>
            </a:p>
            <a:p>
              <a:pPr algn="ctr"/>
              <a:endParaRPr lang="en-IN" dirty="0">
                <a:solidFill>
                  <a:schemeClr val="bg1"/>
                </a:solidFill>
              </a:endParaRPr>
            </a:p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Endpoint  </a:t>
              </a:r>
            </a:p>
            <a:p>
              <a:pPr algn="ctr"/>
              <a:r>
                <a:rPr lang="en-IN" b="1" dirty="0" err="1">
                  <a:solidFill>
                    <a:schemeClr val="bg1"/>
                  </a:solidFill>
                </a:rPr>
                <a:t>youtube</a:t>
              </a:r>
              <a:r>
                <a:rPr lang="en-IN" b="1" dirty="0">
                  <a:solidFill>
                    <a:schemeClr val="bg1"/>
                  </a:solidFill>
                </a:rPr>
                <a:t>/v3/videos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059D7E3-20D4-F48B-A436-E4FCB59FD2E9}"/>
              </a:ext>
            </a:extLst>
          </p:cNvPr>
          <p:cNvSpPr txBox="1"/>
          <p:nvPr/>
        </p:nvSpPr>
        <p:spPr>
          <a:xfrm>
            <a:off x="624967" y="5523104"/>
            <a:ext cx="6099462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575756"/>
                </a:solidFill>
              </a:rPr>
              <a:t>Data Storage : </a:t>
            </a:r>
            <a:r>
              <a:rPr lang="en-IN" dirty="0">
                <a:solidFill>
                  <a:srgbClr val="575756"/>
                </a:solidFill>
              </a:rPr>
              <a:t>Google Cloud Storage (GCS)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575756"/>
                </a:solidFill>
              </a:rPr>
              <a:t>Format</a:t>
            </a:r>
            <a:r>
              <a:rPr lang="en-IN" dirty="0">
                <a:solidFill>
                  <a:srgbClr val="575756"/>
                </a:solidFill>
              </a:rPr>
              <a:t> : JSON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A1C547DB-3C76-7C1C-AE75-C43C4D85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7645" y="6356350"/>
            <a:ext cx="874559" cy="365125"/>
          </a:xfrm>
        </p:spPr>
        <p:txBody>
          <a:bodyPr/>
          <a:lstStyle/>
          <a:p>
            <a:fld id="{80526338-4F56-4D40-8BC5-33F6835D5865}" type="datetime1">
              <a:rPr lang="en-CA" smtClean="0">
                <a:solidFill>
                  <a:srgbClr val="0067A0"/>
                </a:solidFill>
              </a:rPr>
              <a:t>2024-12-18</a:t>
            </a:fld>
            <a:r>
              <a:rPr lang="en-CA" dirty="0">
                <a:solidFill>
                  <a:srgbClr val="0067A0"/>
                </a:solidFill>
              </a:rPr>
              <a:t> </a:t>
            </a:r>
            <a:endParaRPr lang="de-DE" dirty="0">
              <a:solidFill>
                <a:srgbClr val="0067A0"/>
              </a:solidFill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0EC7E0B4-ABDD-0878-59F9-2118EF98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</p:spPr>
        <p:txBody>
          <a:bodyPr/>
          <a:lstStyle/>
          <a:p>
            <a:r>
              <a:rPr lang="de-DE" dirty="0">
                <a:solidFill>
                  <a:srgbClr val="0067A0"/>
                </a:solidFill>
              </a:rPr>
              <a:t>SRH Hochschule Heidelberg – Data Engineering 2</a:t>
            </a:r>
          </a:p>
        </p:txBody>
      </p:sp>
    </p:spTree>
    <p:extLst>
      <p:ext uri="{BB962C8B-B14F-4D97-AF65-F5344CB8AC3E}">
        <p14:creationId xmlns:p14="http://schemas.microsoft.com/office/powerpoint/2010/main" val="362967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7156D-AA5D-B43A-13FA-81DF87888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494A193-4CC2-E23A-A2D9-52A948E8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E8F9A5-F82E-453A-A7D5-53030A72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7958" y="6356350"/>
            <a:ext cx="9679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5B144D-941B-4DFC-AF5F-0416193D12EC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el 8">
            <a:extLst>
              <a:ext uri="{FF2B5EF4-FFF2-40B4-BE49-F238E27FC236}">
                <a16:creationId xmlns:a16="http://schemas.microsoft.com/office/drawing/2014/main" id="{7A959558-1502-43BF-034E-32B0FE3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43" y="272023"/>
            <a:ext cx="7318882" cy="637287"/>
          </a:xfrm>
        </p:spPr>
        <p:txBody>
          <a:bodyPr/>
          <a:lstStyle/>
          <a:p>
            <a:r>
              <a:rPr lang="de-DE" sz="3600" dirty="0">
                <a:solidFill>
                  <a:srgbClr val="0067A0"/>
                </a:solidFill>
              </a:rPr>
              <a:t>Architechture</a:t>
            </a:r>
          </a:p>
        </p:txBody>
      </p:sp>
      <p:grpSp>
        <p:nvGrpSpPr>
          <p:cNvPr id="2" name="Shape 5117">
            <a:extLst>
              <a:ext uri="{FF2B5EF4-FFF2-40B4-BE49-F238E27FC236}">
                <a16:creationId xmlns:a16="http://schemas.microsoft.com/office/drawing/2014/main" id="{A4E1AE00-675F-D3EC-A22A-D9157A74E801}"/>
              </a:ext>
            </a:extLst>
          </p:cNvPr>
          <p:cNvGrpSpPr/>
          <p:nvPr/>
        </p:nvGrpSpPr>
        <p:grpSpPr>
          <a:xfrm>
            <a:off x="695582" y="1068939"/>
            <a:ext cx="9319294" cy="5306868"/>
            <a:chOff x="5183560" y="691424"/>
            <a:chExt cx="4729122" cy="3542701"/>
          </a:xfrm>
        </p:grpSpPr>
        <p:sp>
          <p:nvSpPr>
            <p:cNvPr id="3" name="Shape 5118">
              <a:extLst>
                <a:ext uri="{FF2B5EF4-FFF2-40B4-BE49-F238E27FC236}">
                  <a16:creationId xmlns:a16="http://schemas.microsoft.com/office/drawing/2014/main" id="{4005886B-C375-DC5C-F68B-70102532467F}"/>
                </a:ext>
              </a:extLst>
            </p:cNvPr>
            <p:cNvSpPr/>
            <p:nvPr/>
          </p:nvSpPr>
          <p:spPr>
            <a:xfrm>
              <a:off x="5183560" y="691424"/>
              <a:ext cx="4729122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" name="Shape 5119">
              <a:extLst>
                <a:ext uri="{FF2B5EF4-FFF2-40B4-BE49-F238E27FC236}">
                  <a16:creationId xmlns:a16="http://schemas.microsoft.com/office/drawing/2014/main" id="{6A87BB5D-F8C1-1C5A-A9A3-408F18E026F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30603" y="758952"/>
              <a:ext cx="1651920" cy="3043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Shape 5432">
            <a:extLst>
              <a:ext uri="{FF2B5EF4-FFF2-40B4-BE49-F238E27FC236}">
                <a16:creationId xmlns:a16="http://schemas.microsoft.com/office/drawing/2014/main" id="{E6A1FD64-D49F-CCF7-961D-2160DC645192}"/>
              </a:ext>
            </a:extLst>
          </p:cNvPr>
          <p:cNvSpPr/>
          <p:nvPr/>
        </p:nvSpPr>
        <p:spPr>
          <a:xfrm>
            <a:off x="2540791" y="5134421"/>
            <a:ext cx="1492988" cy="51318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38100" dist="1270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10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YouTube Data</a:t>
            </a:r>
            <a:br>
              <a:rPr lang="en-US" sz="10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</a:p>
        </p:txBody>
      </p:sp>
      <p:pic>
        <p:nvPicPr>
          <p:cNvPr id="17" name="Shape 5433" descr="Cloud-Storage.png">
            <a:extLst>
              <a:ext uri="{FF2B5EF4-FFF2-40B4-BE49-F238E27FC236}">
                <a16:creationId xmlns:a16="http://schemas.microsoft.com/office/drawing/2014/main" id="{036237F8-A982-94BF-3F46-7AB4DF13CD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76" b="5076"/>
          <a:stretch/>
        </p:blipFill>
        <p:spPr>
          <a:xfrm>
            <a:off x="2633300" y="5223487"/>
            <a:ext cx="336181" cy="3144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Shape 5404">
            <a:extLst>
              <a:ext uri="{FF2B5EF4-FFF2-40B4-BE49-F238E27FC236}">
                <a16:creationId xmlns:a16="http://schemas.microsoft.com/office/drawing/2014/main" id="{CE1C9F41-9A68-5A53-58C5-42CABEF8F27B}"/>
              </a:ext>
            </a:extLst>
          </p:cNvPr>
          <p:cNvGrpSpPr/>
          <p:nvPr/>
        </p:nvGrpSpPr>
        <p:grpSpPr>
          <a:xfrm>
            <a:off x="8406007" y="5144479"/>
            <a:ext cx="1492987" cy="538434"/>
            <a:chOff x="5590094" y="3231432"/>
            <a:chExt cx="1383556" cy="568678"/>
          </a:xfrm>
        </p:grpSpPr>
        <p:sp>
          <p:nvSpPr>
            <p:cNvPr id="23" name="Shape 5405">
              <a:extLst>
                <a:ext uri="{FF2B5EF4-FFF2-40B4-BE49-F238E27FC236}">
                  <a16:creationId xmlns:a16="http://schemas.microsoft.com/office/drawing/2014/main" id="{A6CE8607-6104-1C31-AF4E-AAB9C8D7B9E1}"/>
                </a:ext>
              </a:extLst>
            </p:cNvPr>
            <p:cNvSpPr/>
            <p:nvPr/>
          </p:nvSpPr>
          <p:spPr>
            <a:xfrm>
              <a:off x="5590094" y="3231432"/>
              <a:ext cx="138355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Storage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 Query</a:t>
              </a:r>
            </a:p>
          </p:txBody>
        </p:sp>
        <p:pic>
          <p:nvPicPr>
            <p:cNvPr id="26" name="Shape 5408" descr="BigQuery.png">
              <a:extLst>
                <a:ext uri="{FF2B5EF4-FFF2-40B4-BE49-F238E27FC236}">
                  <a16:creationId xmlns:a16="http://schemas.microsoft.com/office/drawing/2014/main" id="{EF08EBD9-6083-DB8E-E420-E644DD1E221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625438" y="3314878"/>
              <a:ext cx="377593" cy="3705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" name="Picture 43" descr="A red and white play button&#10;&#10;Description automatically generated">
            <a:extLst>
              <a:ext uri="{FF2B5EF4-FFF2-40B4-BE49-F238E27FC236}">
                <a16:creationId xmlns:a16="http://schemas.microsoft.com/office/drawing/2014/main" id="{24FE556F-8F4A-57E6-D7C5-E187C8E4D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20" y="5189581"/>
            <a:ext cx="566851" cy="394056"/>
          </a:xfrm>
          <a:prstGeom prst="rect">
            <a:avLst/>
          </a:prstGeom>
        </p:spPr>
      </p:pic>
      <p:grpSp>
        <p:nvGrpSpPr>
          <p:cNvPr id="45" name="Shape 1153">
            <a:extLst>
              <a:ext uri="{FF2B5EF4-FFF2-40B4-BE49-F238E27FC236}">
                <a16:creationId xmlns:a16="http://schemas.microsoft.com/office/drawing/2014/main" id="{98A04ECF-F3D9-93A4-2485-70B73FE828B5}"/>
              </a:ext>
            </a:extLst>
          </p:cNvPr>
          <p:cNvGrpSpPr/>
          <p:nvPr/>
        </p:nvGrpSpPr>
        <p:grpSpPr>
          <a:xfrm>
            <a:off x="867851" y="1929395"/>
            <a:ext cx="1611019" cy="572319"/>
            <a:chOff x="893453" y="480273"/>
            <a:chExt cx="999236" cy="382226"/>
          </a:xfrm>
        </p:grpSpPr>
        <p:sp>
          <p:nvSpPr>
            <p:cNvPr id="46" name="Shape 1154">
              <a:extLst>
                <a:ext uri="{FF2B5EF4-FFF2-40B4-BE49-F238E27FC236}">
                  <a16:creationId xmlns:a16="http://schemas.microsoft.com/office/drawing/2014/main" id="{2B7150F9-672A-DAC7-A67D-70357ADBFFC1}"/>
                </a:ext>
              </a:extLst>
            </p:cNvPr>
            <p:cNvSpPr/>
            <p:nvPr/>
          </p:nvSpPr>
          <p:spPr>
            <a:xfrm>
              <a:off x="893453" y="480273"/>
              <a:ext cx="99923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 Cloud Schedule</a:t>
              </a:r>
              <a:r>
                <a:rPr lang="en-US" sz="1000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endParaRPr lang="en-US" sz="10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" name="Shape 1155">
              <a:extLst>
                <a:ext uri="{FF2B5EF4-FFF2-40B4-BE49-F238E27FC236}">
                  <a16:creationId xmlns:a16="http://schemas.microsoft.com/office/drawing/2014/main" id="{92A7D82A-DE3C-2C28-8CE9-71FBD9EC1B96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0089" y="569787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Shape 3077">
            <a:extLst>
              <a:ext uri="{FF2B5EF4-FFF2-40B4-BE49-F238E27FC236}">
                <a16:creationId xmlns:a16="http://schemas.microsoft.com/office/drawing/2014/main" id="{CA0D9A6A-432D-0B19-56FD-03F42D211A8E}"/>
              </a:ext>
            </a:extLst>
          </p:cNvPr>
          <p:cNvGrpSpPr/>
          <p:nvPr/>
        </p:nvGrpSpPr>
        <p:grpSpPr>
          <a:xfrm>
            <a:off x="895437" y="4411882"/>
            <a:ext cx="1503598" cy="1377179"/>
            <a:chOff x="2330443" y="2632009"/>
            <a:chExt cx="1260536" cy="1806254"/>
          </a:xfrm>
        </p:grpSpPr>
        <p:sp>
          <p:nvSpPr>
            <p:cNvPr id="49" name="Shape 3078">
              <a:extLst>
                <a:ext uri="{FF2B5EF4-FFF2-40B4-BE49-F238E27FC236}">
                  <a16:creationId xmlns:a16="http://schemas.microsoft.com/office/drawing/2014/main" id="{DEDD4348-C38F-1550-D537-A2BA0531F777}"/>
                </a:ext>
              </a:extLst>
            </p:cNvPr>
            <p:cNvSpPr/>
            <p:nvPr/>
          </p:nvSpPr>
          <p:spPr>
            <a:xfrm>
              <a:off x="2335092" y="2632009"/>
              <a:ext cx="1255887" cy="1806254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3079">
              <a:extLst>
                <a:ext uri="{FF2B5EF4-FFF2-40B4-BE49-F238E27FC236}">
                  <a16:creationId xmlns:a16="http://schemas.microsoft.com/office/drawing/2014/main" id="{1B31A465-2341-F1CA-F6FE-DB72201F63CC}"/>
                </a:ext>
              </a:extLst>
            </p:cNvPr>
            <p:cNvSpPr txBox="1"/>
            <p:nvPr/>
          </p:nvSpPr>
          <p:spPr>
            <a:xfrm>
              <a:off x="2330443" y="2763109"/>
              <a:ext cx="587834" cy="257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2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cxnSp>
        <p:nvCxnSpPr>
          <p:cNvPr id="51" name="Shape 3129">
            <a:extLst>
              <a:ext uri="{FF2B5EF4-FFF2-40B4-BE49-F238E27FC236}">
                <a16:creationId xmlns:a16="http://schemas.microsoft.com/office/drawing/2014/main" id="{60D33E79-CB1E-D8AA-FB78-A43F4E0D71FC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804171" y="5380694"/>
            <a:ext cx="701212" cy="5915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Shape 3129">
            <a:extLst>
              <a:ext uri="{FF2B5EF4-FFF2-40B4-BE49-F238E27FC236}">
                <a16:creationId xmlns:a16="http://schemas.microsoft.com/office/drawing/2014/main" id="{9885917C-2767-5142-C67C-7F59547FEEE0}"/>
              </a:ext>
            </a:extLst>
          </p:cNvPr>
          <p:cNvCxnSpPr>
            <a:cxnSpLocks/>
            <a:stCxn id="46" idx="2"/>
            <a:endCxn id="131" idx="0"/>
          </p:cNvCxnSpPr>
          <p:nvPr/>
        </p:nvCxnSpPr>
        <p:spPr>
          <a:xfrm>
            <a:off x="1673361" y="2501714"/>
            <a:ext cx="8099" cy="714348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Shape 3091">
            <a:extLst>
              <a:ext uri="{FF2B5EF4-FFF2-40B4-BE49-F238E27FC236}">
                <a16:creationId xmlns:a16="http://schemas.microsoft.com/office/drawing/2014/main" id="{2F0F31E5-47DD-87B4-2BAA-D02C7796F473}"/>
              </a:ext>
            </a:extLst>
          </p:cNvPr>
          <p:cNvSpPr/>
          <p:nvPr/>
        </p:nvSpPr>
        <p:spPr>
          <a:xfrm>
            <a:off x="6467421" y="5144482"/>
            <a:ext cx="1492988" cy="52837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10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Data Processing</a:t>
            </a:r>
            <a:br>
              <a:rPr lang="en-US" sz="10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10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</a:p>
        </p:txBody>
      </p:sp>
      <p:cxnSp>
        <p:nvCxnSpPr>
          <p:cNvPr id="93" name="Shape 3129">
            <a:extLst>
              <a:ext uri="{FF2B5EF4-FFF2-40B4-BE49-F238E27FC236}">
                <a16:creationId xmlns:a16="http://schemas.microsoft.com/office/drawing/2014/main" id="{F8D337AD-88ED-85E1-157C-50480ACDC159}"/>
              </a:ext>
            </a:extLst>
          </p:cNvPr>
          <p:cNvCxnSpPr>
            <a:cxnSpLocks/>
            <a:stCxn id="13" idx="3"/>
            <a:endCxn id="138" idx="1"/>
          </p:cNvCxnSpPr>
          <p:nvPr/>
        </p:nvCxnSpPr>
        <p:spPr>
          <a:xfrm flipV="1">
            <a:off x="4033779" y="5380693"/>
            <a:ext cx="399807" cy="10321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Shape 3129">
            <a:extLst>
              <a:ext uri="{FF2B5EF4-FFF2-40B4-BE49-F238E27FC236}">
                <a16:creationId xmlns:a16="http://schemas.microsoft.com/office/drawing/2014/main" id="{32B19D6D-3D1C-F954-D3FF-4628489C8043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6067614" y="5401821"/>
            <a:ext cx="399807" cy="6846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Shape 3129">
            <a:extLst>
              <a:ext uri="{FF2B5EF4-FFF2-40B4-BE49-F238E27FC236}">
                <a16:creationId xmlns:a16="http://schemas.microsoft.com/office/drawing/2014/main" id="{8E9E2BD0-2E31-DEB7-CA07-58831909B88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970425" y="5413696"/>
            <a:ext cx="435581" cy="8276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3" name="Shape 5370">
            <a:extLst>
              <a:ext uri="{FF2B5EF4-FFF2-40B4-BE49-F238E27FC236}">
                <a16:creationId xmlns:a16="http://schemas.microsoft.com/office/drawing/2014/main" id="{57DCE4A6-336E-EE54-07F6-31161253E65B}"/>
              </a:ext>
            </a:extLst>
          </p:cNvPr>
          <p:cNvGrpSpPr/>
          <p:nvPr/>
        </p:nvGrpSpPr>
        <p:grpSpPr>
          <a:xfrm>
            <a:off x="10332562" y="2370047"/>
            <a:ext cx="1664867" cy="1631682"/>
            <a:chOff x="2178036" y="1054762"/>
            <a:chExt cx="1343315" cy="749564"/>
          </a:xfrm>
        </p:grpSpPr>
        <p:sp>
          <p:nvSpPr>
            <p:cNvPr id="104" name="Shape 5371">
              <a:extLst>
                <a:ext uri="{FF2B5EF4-FFF2-40B4-BE49-F238E27FC236}">
                  <a16:creationId xmlns:a16="http://schemas.microsoft.com/office/drawing/2014/main" id="{D300828E-7C07-2BAE-6761-918362B0EEC1}"/>
                </a:ext>
              </a:extLst>
            </p:cNvPr>
            <p:cNvSpPr/>
            <p:nvPr/>
          </p:nvSpPr>
          <p:spPr>
            <a:xfrm>
              <a:off x="2178036" y="1054762"/>
              <a:ext cx="1343315" cy="749564"/>
            </a:xfrm>
            <a:prstGeom prst="roundRect">
              <a:avLst>
                <a:gd name="adj" fmla="val 8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5372">
              <a:extLst>
                <a:ext uri="{FF2B5EF4-FFF2-40B4-BE49-F238E27FC236}">
                  <a16:creationId xmlns:a16="http://schemas.microsoft.com/office/drawing/2014/main" id="{2C527326-AA8B-32B7-01B6-FF42D84F4DE4}"/>
                </a:ext>
              </a:extLst>
            </p:cNvPr>
            <p:cNvSpPr txBox="1"/>
            <p:nvPr/>
          </p:nvSpPr>
          <p:spPr>
            <a:xfrm>
              <a:off x="2178036" y="1054763"/>
              <a:ext cx="769722" cy="250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5" name="Shape 3099">
            <a:extLst>
              <a:ext uri="{FF2B5EF4-FFF2-40B4-BE49-F238E27FC236}">
                <a16:creationId xmlns:a16="http://schemas.microsoft.com/office/drawing/2014/main" id="{7B2443A3-1C1E-D009-CD27-E902A768C793}"/>
              </a:ext>
            </a:extLst>
          </p:cNvPr>
          <p:cNvCxnSpPr>
            <a:cxnSpLocks/>
            <a:stCxn id="23" idx="0"/>
            <a:endCxn id="105" idx="1"/>
          </p:cNvCxnSpPr>
          <p:nvPr/>
        </p:nvCxnSpPr>
        <p:spPr>
          <a:xfrm rot="5400000" flipH="1" flipV="1">
            <a:off x="8491746" y="3303664"/>
            <a:ext cx="2501570" cy="1180061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Shape 3129">
            <a:extLst>
              <a:ext uri="{FF2B5EF4-FFF2-40B4-BE49-F238E27FC236}">
                <a16:creationId xmlns:a16="http://schemas.microsoft.com/office/drawing/2014/main" id="{8EB3AFD5-0E20-4BC4-E4C0-96B20AC525CB}"/>
              </a:ext>
            </a:extLst>
          </p:cNvPr>
          <p:cNvCxnSpPr>
            <a:cxnSpLocks/>
          </p:cNvCxnSpPr>
          <p:nvPr/>
        </p:nvCxnSpPr>
        <p:spPr>
          <a:xfrm>
            <a:off x="1681460" y="3373488"/>
            <a:ext cx="0" cy="1053235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C3C3501-AAD7-9DAF-189D-4DFD274CD1CF}"/>
              </a:ext>
            </a:extLst>
          </p:cNvPr>
          <p:cNvSpPr txBox="1"/>
          <p:nvPr/>
        </p:nvSpPr>
        <p:spPr>
          <a:xfrm>
            <a:off x="887490" y="4731140"/>
            <a:ext cx="1471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1">
                    <a:lumMod val="50000"/>
                  </a:schemeClr>
                </a:solidFill>
                <a:effectLst/>
                <a:latin typeface="SRH Text" panose="020B0604020202020204" charset="0"/>
                <a:ea typeface="SRH Text" panose="020B0604020202020204" charset="0"/>
              </a:rPr>
              <a:t>YouTube API 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Shape 1308">
            <a:extLst>
              <a:ext uri="{FF2B5EF4-FFF2-40B4-BE49-F238E27FC236}">
                <a16:creationId xmlns:a16="http://schemas.microsoft.com/office/drawing/2014/main" id="{BAB956A9-2104-160B-D876-BE3F0BAFD321}"/>
              </a:ext>
            </a:extLst>
          </p:cNvPr>
          <p:cNvSpPr/>
          <p:nvPr/>
        </p:nvSpPr>
        <p:spPr>
          <a:xfrm>
            <a:off x="875950" y="3216062"/>
            <a:ext cx="1611019" cy="572319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38100" dist="1270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10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Fetch Data</a:t>
            </a:r>
            <a:br>
              <a:rPr lang="en-US" sz="10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</a:p>
        </p:txBody>
      </p:sp>
      <p:pic>
        <p:nvPicPr>
          <p:cNvPr id="132" name="Shape 1309" descr="Cloud-Functions.png">
            <a:extLst>
              <a:ext uri="{FF2B5EF4-FFF2-40B4-BE49-F238E27FC236}">
                <a16:creationId xmlns:a16="http://schemas.microsoft.com/office/drawing/2014/main" id="{DF27B1F5-71B6-20FE-72E1-B52DFEF8773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919104" y="3323334"/>
            <a:ext cx="376384" cy="34838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11">
            <a:extLst>
              <a:ext uri="{FF2B5EF4-FFF2-40B4-BE49-F238E27FC236}">
                <a16:creationId xmlns:a16="http://schemas.microsoft.com/office/drawing/2014/main" id="{067F0016-4E5F-B4F7-ABD2-6C8951DCEE73}"/>
              </a:ext>
            </a:extLst>
          </p:cNvPr>
          <p:cNvSpPr/>
          <p:nvPr/>
        </p:nvSpPr>
        <p:spPr>
          <a:xfrm>
            <a:off x="4433586" y="5116505"/>
            <a:ext cx="1746748" cy="52837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Roboto"/>
              <a:buNone/>
            </a:pPr>
            <a:r>
              <a:rPr lang="en-US" sz="10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Pipeline Trigger</a:t>
            </a:r>
            <a:br>
              <a:rPr lang="en-US" sz="10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10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</a:p>
        </p:txBody>
      </p:sp>
      <p:pic>
        <p:nvPicPr>
          <p:cNvPr id="141" name="Shape 1309" descr="Cloud-Functions.png">
            <a:extLst>
              <a:ext uri="{FF2B5EF4-FFF2-40B4-BE49-F238E27FC236}">
                <a16:creationId xmlns:a16="http://schemas.microsoft.com/office/drawing/2014/main" id="{3EC5C292-5C77-1B54-F2FA-BC03156C833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4513301" y="5208565"/>
            <a:ext cx="376384" cy="34838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1A62DE54-1031-C5D4-C3C3-2C4431AA9D76}"/>
              </a:ext>
            </a:extLst>
          </p:cNvPr>
          <p:cNvSpPr txBox="1"/>
          <p:nvPr/>
        </p:nvSpPr>
        <p:spPr>
          <a:xfrm>
            <a:off x="10428323" y="2519797"/>
            <a:ext cx="16648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Dashboard  &amp; Analysis</a:t>
            </a:r>
            <a:endParaRPr lang="en-IN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1" name="Picture 150" descr="A yellow and black rectangles&#10;&#10;Description automatically generated">
            <a:extLst>
              <a:ext uri="{FF2B5EF4-FFF2-40B4-BE49-F238E27FC236}">
                <a16:creationId xmlns:a16="http://schemas.microsoft.com/office/drawing/2014/main" id="{8805D939-B213-B1E4-6E65-558D903F61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188" y="2841760"/>
            <a:ext cx="784792" cy="1046389"/>
          </a:xfrm>
          <a:prstGeom prst="rect">
            <a:avLst/>
          </a:prstGeom>
        </p:spPr>
      </p:pic>
      <p:pic>
        <p:nvPicPr>
          <p:cNvPr id="153" name="Shape 1309" descr="Cloud-Functions.png">
            <a:extLst>
              <a:ext uri="{FF2B5EF4-FFF2-40B4-BE49-F238E27FC236}">
                <a16:creationId xmlns:a16="http://schemas.microsoft.com/office/drawing/2014/main" id="{E57FBBD3-0C85-EC4C-ABEA-A4C8726A0C5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6523139" y="5216821"/>
            <a:ext cx="376384" cy="348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637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DB067B-E7F7-2B9E-F8B9-9AF2F7FCE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39DE8A8-1C99-A498-5366-9F16BEE6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7C4E9-4C5D-E729-6735-BAE8047C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7958" y="6356350"/>
            <a:ext cx="9679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5B144D-941B-4DFC-AF5F-0416193D12EC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el 8">
            <a:extLst>
              <a:ext uri="{FF2B5EF4-FFF2-40B4-BE49-F238E27FC236}">
                <a16:creationId xmlns:a16="http://schemas.microsoft.com/office/drawing/2014/main" id="{685D84E7-CC40-1DFE-FA05-9AF7A0EF6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450604"/>
            <a:ext cx="7318882" cy="637287"/>
          </a:xfrm>
        </p:spPr>
        <p:txBody>
          <a:bodyPr/>
          <a:lstStyle/>
          <a:p>
            <a:r>
              <a:rPr lang="de-DE" sz="4000" dirty="0">
                <a:solidFill>
                  <a:srgbClr val="0067A0"/>
                </a:solidFill>
              </a:rPr>
              <a:t>Data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9C095-6754-DF7B-2719-264EE294E06D}"/>
              </a:ext>
            </a:extLst>
          </p:cNvPr>
          <p:cNvSpPr txBox="1"/>
          <p:nvPr/>
        </p:nvSpPr>
        <p:spPr>
          <a:xfrm>
            <a:off x="462396" y="1198179"/>
            <a:ext cx="7185314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575756"/>
                </a:solidFill>
              </a:rPr>
              <a:t>Read Raw Data</a:t>
            </a:r>
            <a:endParaRPr lang="en-US" dirty="0">
              <a:solidFill>
                <a:srgbClr val="575756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575756"/>
                </a:solidFill>
              </a:rPr>
              <a:t>Data is ingested from JSON files stored in Google Cloud Storage.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82D14-C869-F9C8-0968-8C01DBECFAE0}"/>
              </a:ext>
            </a:extLst>
          </p:cNvPr>
          <p:cNvSpPr txBox="1"/>
          <p:nvPr/>
        </p:nvSpPr>
        <p:spPr>
          <a:xfrm>
            <a:off x="462396" y="2185948"/>
            <a:ext cx="8104910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575756"/>
                </a:solidFill>
                <a:effectLst/>
              </a:rPr>
              <a:t>Parse and Extract Records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75756"/>
                </a:solidFill>
                <a:effectLst/>
              </a:rPr>
              <a:t>Transforms the JSON array into individual records for further processing.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575756"/>
              </a:soli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C8F12E-DC1F-4CF2-B7A0-C468A460D937}"/>
              </a:ext>
            </a:extLst>
          </p:cNvPr>
          <p:cNvSpPr txBox="1"/>
          <p:nvPr/>
        </p:nvSpPr>
        <p:spPr>
          <a:xfrm>
            <a:off x="462395" y="3231865"/>
            <a:ext cx="96256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75756"/>
                </a:solidFill>
              </a:rPr>
              <a:t>Transform Data</a:t>
            </a:r>
            <a:endParaRPr lang="en-IN" dirty="0">
              <a:solidFill>
                <a:srgbClr val="575756"/>
              </a:solidFill>
            </a:endParaRPr>
          </a:p>
          <a:p>
            <a:r>
              <a:rPr lang="en-IN" dirty="0">
                <a:solidFill>
                  <a:srgbClr val="575756"/>
                </a:solidFill>
              </a:rPr>
              <a:t>Custom transformations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75756"/>
                </a:solidFill>
              </a:rPr>
              <a:t>Calculate metrics (engagement rate, average views).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75756"/>
                </a:solidFill>
              </a:rPr>
              <a:t>Format timestamps and video durations.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75756"/>
                </a:solidFill>
              </a:rPr>
              <a:t>Identify viral videos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61E28-2307-03E5-5C7A-B90083EC2F7E}"/>
              </a:ext>
            </a:extLst>
          </p:cNvPr>
          <p:cNvSpPr txBox="1"/>
          <p:nvPr/>
        </p:nvSpPr>
        <p:spPr>
          <a:xfrm>
            <a:off x="462395" y="4881153"/>
            <a:ext cx="77983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75756"/>
                </a:solidFill>
              </a:rPr>
              <a:t>Load to </a:t>
            </a:r>
            <a:r>
              <a:rPr lang="en-US" b="1" dirty="0" err="1">
                <a:solidFill>
                  <a:srgbClr val="575756"/>
                </a:solidFill>
              </a:rPr>
              <a:t>BigQuery</a:t>
            </a:r>
            <a:r>
              <a:rPr lang="en-US" dirty="0">
                <a:solidFill>
                  <a:srgbClr val="575756"/>
                </a:solidFill>
              </a:rPr>
              <a:t>:</a:t>
            </a:r>
          </a:p>
          <a:p>
            <a:r>
              <a:rPr lang="en-US" dirty="0">
                <a:solidFill>
                  <a:srgbClr val="575756"/>
                </a:solidFill>
              </a:rPr>
              <a:t>Data is written to </a:t>
            </a:r>
            <a:r>
              <a:rPr lang="en-US" dirty="0" err="1">
                <a:solidFill>
                  <a:srgbClr val="575756"/>
                </a:solidFill>
              </a:rPr>
              <a:t>BigQuery</a:t>
            </a:r>
            <a:r>
              <a:rPr lang="en-US" dirty="0">
                <a:solidFill>
                  <a:srgbClr val="575756"/>
                </a:solidFill>
              </a:rPr>
              <a:t> tables using schemas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75756"/>
                </a:solidFill>
              </a:rPr>
              <a:t>Video Stats</a:t>
            </a:r>
            <a:endParaRPr lang="en-US" dirty="0">
              <a:solidFill>
                <a:srgbClr val="57575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75756"/>
                </a:solidFill>
              </a:rPr>
              <a:t>Channel Stats</a:t>
            </a:r>
            <a:endParaRPr lang="en-US" dirty="0">
              <a:solidFill>
                <a:srgbClr val="575756"/>
              </a:solidFill>
            </a:endParaRP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A6A572E5-EFD0-3AF5-9667-4E3DA3C3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7645" y="6356350"/>
            <a:ext cx="874559" cy="365125"/>
          </a:xfrm>
        </p:spPr>
        <p:txBody>
          <a:bodyPr/>
          <a:lstStyle/>
          <a:p>
            <a:fld id="{80526338-4F56-4D40-8BC5-33F6835D5865}" type="datetime1">
              <a:rPr lang="en-CA" smtClean="0">
                <a:solidFill>
                  <a:srgbClr val="0067A0"/>
                </a:solidFill>
              </a:rPr>
              <a:t>2024-12-18</a:t>
            </a:fld>
            <a:r>
              <a:rPr lang="en-CA" dirty="0">
                <a:solidFill>
                  <a:srgbClr val="0067A0"/>
                </a:solidFill>
              </a:rPr>
              <a:t> </a:t>
            </a:r>
            <a:endParaRPr lang="de-DE" dirty="0">
              <a:solidFill>
                <a:srgbClr val="0067A0"/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7793A3E-3ECC-D0B0-40C6-26AB97B3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</p:spPr>
        <p:txBody>
          <a:bodyPr/>
          <a:lstStyle/>
          <a:p>
            <a:r>
              <a:rPr lang="de-DE" dirty="0">
                <a:solidFill>
                  <a:srgbClr val="0067A0"/>
                </a:solidFill>
              </a:rPr>
              <a:t>SRH Hochschule Heidelberg – Data Engineering 2</a:t>
            </a:r>
          </a:p>
        </p:txBody>
      </p:sp>
    </p:spTree>
    <p:extLst>
      <p:ext uri="{BB962C8B-B14F-4D97-AF65-F5344CB8AC3E}">
        <p14:creationId xmlns:p14="http://schemas.microsoft.com/office/powerpoint/2010/main" val="249112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A06B48-F767-672B-D5E7-C17092FD0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6BDD526-E9C3-0CA6-117C-385D953E9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D5E7DB-B61B-018A-2728-96055859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7958" y="6356350"/>
            <a:ext cx="9679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5B144D-941B-4DFC-AF5F-0416193D12EC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el 8">
            <a:extLst>
              <a:ext uri="{FF2B5EF4-FFF2-40B4-BE49-F238E27FC236}">
                <a16:creationId xmlns:a16="http://schemas.microsoft.com/office/drawing/2014/main" id="{E1C364FB-38B5-1B30-405F-5CD8E168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94" y="490497"/>
            <a:ext cx="7318882" cy="590158"/>
          </a:xfrm>
        </p:spPr>
        <p:txBody>
          <a:bodyPr/>
          <a:lstStyle/>
          <a:p>
            <a:r>
              <a:rPr lang="de-DE" sz="4000" dirty="0">
                <a:solidFill>
                  <a:srgbClr val="0067A0"/>
                </a:solidFill>
              </a:rPr>
              <a:t>Challenges</a:t>
            </a:r>
            <a:r>
              <a:rPr lang="de-DE" sz="4400" dirty="0">
                <a:solidFill>
                  <a:srgbClr val="0067A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CE737-A4B5-C2A1-EC0B-585BDCCE7F77}"/>
              </a:ext>
            </a:extLst>
          </p:cNvPr>
          <p:cNvSpPr txBox="1"/>
          <p:nvPr/>
        </p:nvSpPr>
        <p:spPr>
          <a:xfrm>
            <a:off x="499961" y="1631169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Fetching and API Usage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50C3B-505F-1AD9-AC5D-045E612A990B}"/>
              </a:ext>
            </a:extLst>
          </p:cNvPr>
          <p:cNvSpPr txBox="1"/>
          <p:nvPr/>
        </p:nvSpPr>
        <p:spPr>
          <a:xfrm>
            <a:off x="487177" y="1997457"/>
            <a:ext cx="10957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Encountered "Too Many Requests" errors when fetching large-scale global data from the YouTube API.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5316FF-A25E-9876-7EC5-51A27C3E25A8}"/>
              </a:ext>
            </a:extLst>
          </p:cNvPr>
          <p:cNvSpPr txBox="1"/>
          <p:nvPr/>
        </p:nvSpPr>
        <p:spPr>
          <a:xfrm>
            <a:off x="1439142" y="2637260"/>
            <a:ext cx="10146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Implemented batching, added delays between requests, and optimized API usage to reduce requests.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48E56-C77B-85E5-2677-E05A3A1BF657}"/>
              </a:ext>
            </a:extLst>
          </p:cNvPr>
          <p:cNvSpPr txBox="1"/>
          <p:nvPr/>
        </p:nvSpPr>
        <p:spPr>
          <a:xfrm>
            <a:off x="487177" y="3536293"/>
            <a:ext cx="115027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Runtime and Timeout Issues</a:t>
            </a:r>
          </a:p>
          <a:p>
            <a:r>
              <a:rPr lang="en-US" dirty="0"/>
              <a:t>Function exceeded the default timeout of 60 seconds when processing large datasets, when handling data for multiple videos.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27ECEE-1235-A7EE-86B6-F0CB6CA8E268}"/>
              </a:ext>
            </a:extLst>
          </p:cNvPr>
          <p:cNvSpPr txBox="1"/>
          <p:nvPr/>
        </p:nvSpPr>
        <p:spPr>
          <a:xfrm>
            <a:off x="1596202" y="4761655"/>
            <a:ext cx="9832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Extended the </a:t>
            </a:r>
            <a:r>
              <a:rPr lang="en-US" b="1" dirty="0"/>
              <a:t>Cloud Function timeout limit</a:t>
            </a:r>
            <a:r>
              <a:rPr lang="en-US" dirty="0"/>
              <a:t> to the maximum allowable duration of </a:t>
            </a:r>
            <a:r>
              <a:rPr lang="en-US" b="1" dirty="0"/>
              <a:t>540 seconds</a:t>
            </a:r>
            <a:r>
              <a:rPr lang="en-US" dirty="0"/>
              <a:t> (9 minutes), enabling the function to process larger datasets.</a:t>
            </a:r>
            <a:endParaRPr lang="en-IN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8C2DDFD9-D311-31DD-5765-D9581844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7645" y="6356350"/>
            <a:ext cx="874559" cy="365125"/>
          </a:xfrm>
        </p:spPr>
        <p:txBody>
          <a:bodyPr/>
          <a:lstStyle/>
          <a:p>
            <a:fld id="{80526338-4F56-4D40-8BC5-33F6835D5865}" type="datetime1">
              <a:rPr lang="en-CA" smtClean="0">
                <a:solidFill>
                  <a:srgbClr val="0067A0"/>
                </a:solidFill>
              </a:rPr>
              <a:t>2024-12-18</a:t>
            </a:fld>
            <a:r>
              <a:rPr lang="en-CA" dirty="0">
                <a:solidFill>
                  <a:srgbClr val="0067A0"/>
                </a:solidFill>
              </a:rPr>
              <a:t> </a:t>
            </a:r>
            <a:endParaRPr lang="de-DE" dirty="0">
              <a:solidFill>
                <a:srgbClr val="0067A0"/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B2F1BC4-06A6-0E07-9F6D-5CB2B7AC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</p:spPr>
        <p:txBody>
          <a:bodyPr/>
          <a:lstStyle/>
          <a:p>
            <a:r>
              <a:rPr lang="de-DE" dirty="0">
                <a:solidFill>
                  <a:srgbClr val="0067A0"/>
                </a:solidFill>
              </a:rPr>
              <a:t>SRH Hochschule Heidelberg – Data Engineering 2</a:t>
            </a:r>
          </a:p>
        </p:txBody>
      </p:sp>
    </p:spTree>
    <p:extLst>
      <p:ext uri="{BB962C8B-B14F-4D97-AF65-F5344CB8AC3E}">
        <p14:creationId xmlns:p14="http://schemas.microsoft.com/office/powerpoint/2010/main" val="364704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3C3E94-C68E-3439-51BC-9DB2477C5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944D90F-342C-9C7E-546D-374AD02DD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276443-6783-656B-866C-4868D4C2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7958" y="6356350"/>
            <a:ext cx="9679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5B144D-941B-4DFC-AF5F-0416193D12EC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el 8">
            <a:extLst>
              <a:ext uri="{FF2B5EF4-FFF2-40B4-BE49-F238E27FC236}">
                <a16:creationId xmlns:a16="http://schemas.microsoft.com/office/drawing/2014/main" id="{6F192533-1D4A-8C6D-2FFE-B4C86482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94" y="490497"/>
            <a:ext cx="7318882" cy="590158"/>
          </a:xfrm>
        </p:spPr>
        <p:txBody>
          <a:bodyPr/>
          <a:lstStyle/>
          <a:p>
            <a:r>
              <a:rPr lang="de-DE" sz="4000" dirty="0">
                <a:solidFill>
                  <a:srgbClr val="0067A0"/>
                </a:solidFill>
              </a:rPr>
              <a:t>Challenges</a:t>
            </a:r>
            <a:r>
              <a:rPr lang="de-DE" sz="4400" dirty="0">
                <a:solidFill>
                  <a:srgbClr val="0067A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868E0-3968-6B0E-0EEC-A569B3EAD302}"/>
              </a:ext>
            </a:extLst>
          </p:cNvPr>
          <p:cNvSpPr txBox="1"/>
          <p:nvPr/>
        </p:nvSpPr>
        <p:spPr>
          <a:xfrm>
            <a:off x="499961" y="1690693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Handling JSON File Conversion in Apache Beam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150C94-40DA-5283-6BF6-3F603D63A02F}"/>
              </a:ext>
            </a:extLst>
          </p:cNvPr>
          <p:cNvSpPr txBox="1"/>
          <p:nvPr/>
        </p:nvSpPr>
        <p:spPr>
          <a:xfrm>
            <a:off x="499961" y="2026473"/>
            <a:ext cx="10957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Parsing large JSON files within an Apache Beam pipeline while maintaining performance.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DE446-64FF-22D0-E4D0-0E0A494A3020}"/>
              </a:ext>
            </a:extLst>
          </p:cNvPr>
          <p:cNvSpPr txBox="1"/>
          <p:nvPr/>
        </p:nvSpPr>
        <p:spPr>
          <a:xfrm>
            <a:off x="1242204" y="2622219"/>
            <a:ext cx="10146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Implemented custom pipeline options to handle file paths, input formats, and processing parameters.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4C17A8-C7B0-BDA4-BE75-C3220B23D93A}"/>
              </a:ext>
            </a:extLst>
          </p:cNvPr>
          <p:cNvSpPr txBox="1"/>
          <p:nvPr/>
        </p:nvSpPr>
        <p:spPr>
          <a:xfrm>
            <a:off x="367645" y="3427553"/>
            <a:ext cx="11502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Worker Pool and Port Issues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6657B7E-5760-0A19-8418-684099B8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7645" y="6356350"/>
            <a:ext cx="874559" cy="365125"/>
          </a:xfrm>
        </p:spPr>
        <p:txBody>
          <a:bodyPr/>
          <a:lstStyle/>
          <a:p>
            <a:fld id="{80526338-4F56-4D40-8BC5-33F6835D5865}" type="datetime1">
              <a:rPr lang="en-CA" smtClean="0">
                <a:solidFill>
                  <a:srgbClr val="0067A0"/>
                </a:solidFill>
              </a:rPr>
              <a:t>2024-12-19</a:t>
            </a:fld>
            <a:r>
              <a:rPr lang="en-CA" dirty="0">
                <a:solidFill>
                  <a:srgbClr val="0067A0"/>
                </a:solidFill>
              </a:rPr>
              <a:t> </a:t>
            </a:r>
            <a:endParaRPr lang="de-DE" dirty="0">
              <a:solidFill>
                <a:srgbClr val="0067A0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5C3C353-2EF7-3E49-BFC2-4683DAED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</p:spPr>
        <p:txBody>
          <a:bodyPr/>
          <a:lstStyle/>
          <a:p>
            <a:r>
              <a:rPr lang="de-DE" dirty="0">
                <a:solidFill>
                  <a:srgbClr val="0067A0"/>
                </a:solidFill>
              </a:rPr>
              <a:t>SRH Hochschule Heidelberg – Data Engineering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3E0C2-B040-AB47-2BB5-C1932C399A67}"/>
              </a:ext>
            </a:extLst>
          </p:cNvPr>
          <p:cNvSpPr txBox="1"/>
          <p:nvPr/>
        </p:nvSpPr>
        <p:spPr>
          <a:xfrm>
            <a:off x="1319842" y="3855785"/>
            <a:ext cx="82074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Solution : </a:t>
            </a:r>
            <a:r>
              <a:rPr lang="en-US" dirty="0"/>
              <a:t>Debugged and resolved worker-related </a:t>
            </a:r>
            <a:r>
              <a:rPr lang="en-US" dirty="0" err="1"/>
              <a:t>TypeErrors</a:t>
            </a:r>
            <a:r>
              <a:rPr lang="en-US" dirty="0"/>
              <a:t> using insights from community forums.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D62496-9E87-7FBA-126C-79A0012637EE}"/>
              </a:ext>
            </a:extLst>
          </p:cNvPr>
          <p:cNvSpPr txBox="1"/>
          <p:nvPr/>
        </p:nvSpPr>
        <p:spPr>
          <a:xfrm>
            <a:off x="367645" y="4728411"/>
            <a:ext cx="11502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Handling infinite trigger executions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1A0230-41D6-DA2A-FA03-F5B77A8FF3A1}"/>
              </a:ext>
            </a:extLst>
          </p:cNvPr>
          <p:cNvSpPr txBox="1"/>
          <p:nvPr/>
        </p:nvSpPr>
        <p:spPr>
          <a:xfrm>
            <a:off x="1319842" y="5145675"/>
            <a:ext cx="820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Solution : </a:t>
            </a:r>
            <a:r>
              <a:rPr lang="en-US" dirty="0"/>
              <a:t>Added a timeout check.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807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3354E-B79E-3A52-1422-22A1F73FE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49A3CA7-A511-1863-93E4-9FEE303F7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AFCFA1-4058-607A-5BAF-81391807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7958" y="6356350"/>
            <a:ext cx="9679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5B144D-941B-4DFC-AF5F-0416193D12EC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el 8">
            <a:extLst>
              <a:ext uri="{FF2B5EF4-FFF2-40B4-BE49-F238E27FC236}">
                <a16:creationId xmlns:a16="http://schemas.microsoft.com/office/drawing/2014/main" id="{4654DA8B-10CF-A7E2-9BE8-A393F89D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94" y="490497"/>
            <a:ext cx="7318882" cy="590158"/>
          </a:xfrm>
        </p:spPr>
        <p:txBody>
          <a:bodyPr/>
          <a:lstStyle/>
          <a:p>
            <a:r>
              <a:rPr lang="de-DE" sz="4000" dirty="0">
                <a:solidFill>
                  <a:srgbClr val="0067A0"/>
                </a:solidFill>
              </a:rPr>
              <a:t>Challenges</a:t>
            </a:r>
            <a:r>
              <a:rPr lang="de-DE" sz="4400" dirty="0">
                <a:solidFill>
                  <a:srgbClr val="0067A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35C8D-E9B4-C0BF-6D27-DC176E226A69}"/>
              </a:ext>
            </a:extLst>
          </p:cNvPr>
          <p:cNvSpPr txBox="1"/>
          <p:nvPr/>
        </p:nvSpPr>
        <p:spPr>
          <a:xfrm>
            <a:off x="499961" y="1631169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Loading Issues Across Systems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52F5A-90B6-3383-75BA-83FAA25BAAC6}"/>
              </a:ext>
            </a:extLst>
          </p:cNvPr>
          <p:cNvSpPr txBox="1"/>
          <p:nvPr/>
        </p:nvSpPr>
        <p:spPr>
          <a:xfrm>
            <a:off x="487177" y="1997457"/>
            <a:ext cx="10957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Encountered difficulties in loading and configuring data sources on a teammate’s system when working with Tableau.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4344DA-CEE6-1BD1-E71D-83B05CB2EB87}"/>
              </a:ext>
            </a:extLst>
          </p:cNvPr>
          <p:cNvSpPr txBox="1"/>
          <p:nvPr/>
        </p:nvSpPr>
        <p:spPr>
          <a:xfrm>
            <a:off x="1439142" y="2637260"/>
            <a:ext cx="9710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Shifted to Microsoft Power BI for visualization due to its compatibility.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361C4C-E6E0-D8E8-A8BC-76BA5929AEEF}"/>
              </a:ext>
            </a:extLst>
          </p:cNvPr>
          <p:cNvSpPr txBox="1"/>
          <p:nvPr/>
        </p:nvSpPr>
        <p:spPr>
          <a:xfrm>
            <a:off x="487177" y="3536293"/>
            <a:ext cx="115027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Designing Dashboards</a:t>
            </a:r>
          </a:p>
          <a:p>
            <a:r>
              <a:rPr lang="en-US" dirty="0"/>
              <a:t>Struggled to create a visually appealing and user-friendly layout. Encountered issues with resizing dashboards.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FCF9D5-10EB-568E-8BB9-9B804CDDB01C}"/>
              </a:ext>
            </a:extLst>
          </p:cNvPr>
          <p:cNvSpPr txBox="1"/>
          <p:nvPr/>
        </p:nvSpPr>
        <p:spPr>
          <a:xfrm>
            <a:off x="1537208" y="4653919"/>
            <a:ext cx="98326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Avoided overloading the dashboards with unnecessary visuals and opted for a fixed-size dashboard layout.</a:t>
            </a:r>
          </a:p>
          <a:p>
            <a:endParaRPr lang="en-IN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394CAE9-6A1D-FA08-84AC-08BF0AF7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7645" y="6356350"/>
            <a:ext cx="874559" cy="365125"/>
          </a:xfrm>
        </p:spPr>
        <p:txBody>
          <a:bodyPr/>
          <a:lstStyle/>
          <a:p>
            <a:fld id="{80526338-4F56-4D40-8BC5-33F6835D5865}" type="datetime1">
              <a:rPr lang="en-CA" smtClean="0">
                <a:solidFill>
                  <a:srgbClr val="0067A0"/>
                </a:solidFill>
              </a:rPr>
              <a:t>2024-12-18</a:t>
            </a:fld>
            <a:r>
              <a:rPr lang="en-CA" dirty="0">
                <a:solidFill>
                  <a:srgbClr val="0067A0"/>
                </a:solidFill>
              </a:rPr>
              <a:t> </a:t>
            </a:r>
            <a:endParaRPr lang="de-DE" dirty="0">
              <a:solidFill>
                <a:srgbClr val="0067A0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1C9C59E-BBFC-FA96-CF35-3A9BA152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</p:spPr>
        <p:txBody>
          <a:bodyPr/>
          <a:lstStyle/>
          <a:p>
            <a:r>
              <a:rPr lang="de-DE" dirty="0">
                <a:solidFill>
                  <a:srgbClr val="0067A0"/>
                </a:solidFill>
              </a:rPr>
              <a:t>SRH Hochschule Heidelberg – Data Engineering 2</a:t>
            </a:r>
          </a:p>
        </p:txBody>
      </p:sp>
    </p:spTree>
    <p:extLst>
      <p:ext uri="{BB962C8B-B14F-4D97-AF65-F5344CB8AC3E}">
        <p14:creationId xmlns:p14="http://schemas.microsoft.com/office/powerpoint/2010/main" val="3849519090"/>
      </p:ext>
    </p:extLst>
  </p:cSld>
  <p:clrMapOvr>
    <a:masterClrMapping/>
  </p:clrMapOvr>
</p:sld>
</file>

<file path=ppt/theme/theme1.xml><?xml version="1.0" encoding="utf-8"?>
<a:theme xmlns:a="http://schemas.openxmlformats.org/drawingml/2006/main" name="SRH">
  <a:themeElements>
    <a:clrScheme name="SRH Bildung">
      <a:dk1>
        <a:srgbClr val="575756"/>
      </a:dk1>
      <a:lt1>
        <a:sysClr val="window" lastClr="FFFFFF"/>
      </a:lt1>
      <a:dk2>
        <a:srgbClr val="00699A"/>
      </a:dk2>
      <a:lt2>
        <a:srgbClr val="AAA39D"/>
      </a:lt2>
      <a:accent1>
        <a:srgbClr val="DF4807"/>
      </a:accent1>
      <a:accent2>
        <a:srgbClr val="AAA39D"/>
      </a:accent2>
      <a:accent3>
        <a:srgbClr val="FCC61E"/>
      </a:accent3>
      <a:accent4>
        <a:srgbClr val="35B4A0"/>
      </a:accent4>
      <a:accent5>
        <a:srgbClr val="CA007F"/>
      </a:accent5>
      <a:accent6>
        <a:srgbClr val="021E30"/>
      </a:accent6>
      <a:hlink>
        <a:srgbClr val="000000"/>
      </a:hlink>
      <a:folHlink>
        <a:srgbClr val="000000"/>
      </a:folHlink>
    </a:clrScheme>
    <a:fontScheme name="SRH">
      <a:majorFont>
        <a:latin typeface="SRH Display"/>
        <a:ea typeface=""/>
        <a:cs typeface=""/>
      </a:majorFont>
      <a:minorFont>
        <a:latin typeface="SR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RH Bildung">
        <a:dk1>
          <a:srgbClr val="575756"/>
        </a:dk1>
        <a:lt1>
          <a:sysClr val="window" lastClr="FFFFFF"/>
        </a:lt1>
        <a:dk2>
          <a:srgbClr val="00699A"/>
        </a:dk2>
        <a:lt2>
          <a:srgbClr val="AAA39D"/>
        </a:lt2>
        <a:accent1>
          <a:srgbClr val="DF4807"/>
        </a:accent1>
        <a:accent2>
          <a:srgbClr val="AAA39D"/>
        </a:accent2>
        <a:accent3>
          <a:srgbClr val="FCC61E"/>
        </a:accent3>
        <a:accent4>
          <a:srgbClr val="35B4A0"/>
        </a:accent4>
        <a:accent5>
          <a:srgbClr val="CA007F"/>
        </a:accent5>
        <a:accent6>
          <a:srgbClr val="021E30"/>
        </a:accent6>
        <a:hlink>
          <a:srgbClr val="000000"/>
        </a:hlink>
        <a:folHlink>
          <a:srgbClr val="000000"/>
        </a:folHlink>
      </a:clrScheme>
    </a:extraClrScheme>
    <a:extraClrScheme>
      <a:clrScheme name="SRH Gesundheit">
        <a:dk1>
          <a:srgbClr val="575756"/>
        </a:dk1>
        <a:lt1>
          <a:sysClr val="window" lastClr="FFFFFF"/>
        </a:lt1>
        <a:dk2>
          <a:srgbClr val="35B4A0"/>
        </a:dk2>
        <a:lt2>
          <a:srgbClr val="AAA39D"/>
        </a:lt2>
        <a:accent1>
          <a:srgbClr val="00699A"/>
        </a:accent1>
        <a:accent2>
          <a:srgbClr val="CA007F"/>
        </a:accent2>
        <a:accent3>
          <a:srgbClr val="78C8D2"/>
        </a:accent3>
        <a:accent4>
          <a:srgbClr val="0D3A5D"/>
        </a:accent4>
        <a:accent5>
          <a:srgbClr val="DF4807"/>
        </a:accent5>
        <a:accent6>
          <a:srgbClr val="FCC61E"/>
        </a:accent6>
        <a:hlink>
          <a:srgbClr val="000000"/>
        </a:hlink>
        <a:folHlink>
          <a:srgbClr val="000000"/>
        </a:folHlink>
      </a:clrScheme>
    </a:extraClrScheme>
    <a:extraClrScheme>
      <a:clrScheme name="SRH Holding">
        <a:dk1>
          <a:srgbClr val="575756"/>
        </a:dk1>
        <a:lt1>
          <a:sysClr val="window" lastClr="FFFFFF"/>
        </a:lt1>
        <a:dk2>
          <a:srgbClr val="00699A"/>
        </a:dk2>
        <a:lt2>
          <a:srgbClr val="AAA39D"/>
        </a:lt2>
        <a:accent1>
          <a:srgbClr val="AAA39D"/>
        </a:accent1>
        <a:accent2>
          <a:srgbClr val="DF4807"/>
        </a:accent2>
        <a:accent3>
          <a:srgbClr val="575756"/>
        </a:accent3>
        <a:accent4>
          <a:srgbClr val="FCC61E"/>
        </a:accent4>
        <a:accent5>
          <a:srgbClr val="78C8D2"/>
        </a:accent5>
        <a:accent6>
          <a:srgbClr val="0D3A5D"/>
        </a:accent6>
        <a:hlink>
          <a:srgbClr val="000000"/>
        </a:hlink>
        <a:folHlink>
          <a:srgbClr val="000000"/>
        </a:folHlink>
      </a:clrScheme>
    </a:extraClrScheme>
    <a:extraClrScheme>
      <a:clrScheme name="SRH ServicePartner">
        <a:dk1>
          <a:srgbClr val="575756"/>
        </a:dk1>
        <a:lt1>
          <a:sysClr val="window" lastClr="FFFFFF"/>
        </a:lt1>
        <a:dk2>
          <a:srgbClr val="9C0C35"/>
        </a:dk2>
        <a:lt2>
          <a:srgbClr val="AAA39D"/>
        </a:lt2>
        <a:accent1>
          <a:srgbClr val="AAA39D"/>
        </a:accent1>
        <a:accent2>
          <a:srgbClr val="35B4A0"/>
        </a:accent2>
        <a:accent3>
          <a:srgbClr val="575756"/>
        </a:accent3>
        <a:accent4>
          <a:srgbClr val="0D3A5D"/>
        </a:accent4>
        <a:accent5>
          <a:srgbClr val="DF4807"/>
        </a:accent5>
        <a:accent6>
          <a:srgbClr val="00699A"/>
        </a:accent6>
        <a:hlink>
          <a:srgbClr val="000000"/>
        </a:hlink>
        <a:folHlink>
          <a:srgbClr val="000000"/>
        </a:folHlink>
      </a:clrScheme>
    </a:extraClrScheme>
  </a:extraClrSchemeLst>
  <a:custClrLst>
    <a:custClr name="SRH ORANGE">
      <a:srgbClr val="DF4807"/>
    </a:custClr>
    <a:custClr name="SRH WARM GREY">
      <a:srgbClr val="AAA39D"/>
    </a:custClr>
    <a:custClr name="SRH BLUE">
      <a:srgbClr val="00699A"/>
    </a:custClr>
    <a:custClr name="SRH SUN YELLOW">
      <a:srgbClr val="FCC61E"/>
    </a:custClr>
    <a:custClr name="SRH Fresh Mint">
      <a:srgbClr val="35B4A0"/>
    </a:custClr>
    <a:custClr name="SRH SWEET BERRY">
      <a:srgbClr val="CA007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SRH PASSION RED">
      <a:srgbClr val="9C0C35"/>
    </a:custClr>
    <a:custClr name="SRH SMOKEY BLACK">
      <a:srgbClr val="575756"/>
    </a:custClr>
    <a:custClr name="SRH CALM OCEAN">
      <a:srgbClr val="78C8D2"/>
    </a:custClr>
    <a:custClr name="SRH MIDNIGHT BLUE">
      <a:srgbClr val="0D3A5D"/>
    </a:custClr>
    <a:custClr name="SRH DEEP BLUE">
      <a:srgbClr val="021E30"/>
    </a:custClr>
    <a:custClr name=" SRH Text ">
      <a:srgbClr val="575756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AC650D127C1943841983BA797B7B40" ma:contentTypeVersion="13" ma:contentTypeDescription="Create a new document." ma:contentTypeScope="" ma:versionID="58f50f58712277dacfc9d8d3e5f11936">
  <xsd:schema xmlns:xsd="http://www.w3.org/2001/XMLSchema" xmlns:xs="http://www.w3.org/2001/XMLSchema" xmlns:p="http://schemas.microsoft.com/office/2006/metadata/properties" xmlns:ns2="5a3b61bd-4313-46e3-b6d8-843ac17cb113" xmlns:ns3="189ec81c-5fe5-43b2-9f00-d5cfe7672b6f" targetNamespace="http://schemas.microsoft.com/office/2006/metadata/properties" ma:root="true" ma:fieldsID="82091000bb12f4a8bd213cb0602ba83e" ns2:_="" ns3:_="">
    <xsd:import namespace="5a3b61bd-4313-46e3-b6d8-843ac17cb113"/>
    <xsd:import namespace="189ec81c-5fe5-43b2-9f00-d5cfe7672b6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b61bd-4313-46e3-b6d8-843ac17cb11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005c3e6-41c8-4236-b537-f6702bd0c9cc}" ma:internalName="TaxCatchAll" ma:showField="CatchAllData" ma:web="5a3b61bd-4313-46e3-b6d8-843ac17cb1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9ec81c-5fe5-43b2-9f00-d5cfe7672b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5745c0f-c6d2-4807-bc81-eae786d256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D9B137-6C4D-4093-99EE-901F61F6B7BF}">
  <ds:schemaRefs>
    <ds:schemaRef ds:uri="189ec81c-5fe5-43b2-9f00-d5cfe7672b6f"/>
    <ds:schemaRef ds:uri="5a3b61bd-4313-46e3-b6d8-843ac17cb1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C67AA5-CE4D-42A5-803E-8D7A5EC545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663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SRH Headline</vt:lpstr>
      <vt:lpstr>SRH</vt:lpstr>
      <vt:lpstr>SRH Text</vt:lpstr>
      <vt:lpstr>Roboto</vt:lpstr>
      <vt:lpstr>SRH</vt:lpstr>
      <vt:lpstr>Data Engineering 2: Big Data Architectures YouTube Data Pipeline </vt:lpstr>
      <vt:lpstr>Introduction : Sidemen</vt:lpstr>
      <vt:lpstr>What Do they Have on Market?</vt:lpstr>
      <vt:lpstr>Introduction to the Data Source </vt:lpstr>
      <vt:lpstr>Architechture</vt:lpstr>
      <vt:lpstr>Data Processing</vt:lpstr>
      <vt:lpstr>Challenges </vt:lpstr>
      <vt:lpstr>Challenges </vt:lpstr>
      <vt:lpstr>Challenges </vt:lpstr>
      <vt:lpstr>User Story  </vt:lpstr>
      <vt:lpstr>PowerPoint Presentation</vt:lpstr>
      <vt:lpstr>Pipeline video  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Harshita Jamadade</dc:creator>
  <cp:lastModifiedBy>Jamadade, Harshita (SRH Hochschule Heidelberg Student)</cp:lastModifiedBy>
  <cp:revision>53</cp:revision>
  <dcterms:created xsi:type="dcterms:W3CDTF">2020-06-05T16:20:53Z</dcterms:created>
  <dcterms:modified xsi:type="dcterms:W3CDTF">2024-12-19T02:09:33Z</dcterms:modified>
</cp:coreProperties>
</file>